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277" r:id="rId2"/>
    <p:sldId id="359" r:id="rId3"/>
    <p:sldId id="366" r:id="rId4"/>
    <p:sldId id="355" r:id="rId5"/>
    <p:sldId id="369" r:id="rId6"/>
    <p:sldId id="362" r:id="rId7"/>
    <p:sldId id="363" r:id="rId8"/>
    <p:sldId id="374" r:id="rId9"/>
    <p:sldId id="364" r:id="rId10"/>
    <p:sldId id="365" r:id="rId11"/>
    <p:sldId id="381" r:id="rId12"/>
    <p:sldId id="380" r:id="rId13"/>
    <p:sldId id="382" r:id="rId14"/>
    <p:sldId id="370" r:id="rId15"/>
    <p:sldId id="361" r:id="rId16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BFA4B4A-8641-FD4E-9EF2-E5F865E6D6EC}">
          <p14:sldIdLst>
            <p14:sldId id="277"/>
            <p14:sldId id="359"/>
            <p14:sldId id="366"/>
            <p14:sldId id="355"/>
            <p14:sldId id="369"/>
            <p14:sldId id="362"/>
            <p14:sldId id="363"/>
            <p14:sldId id="374"/>
            <p14:sldId id="364"/>
            <p14:sldId id="365"/>
            <p14:sldId id="381"/>
            <p14:sldId id="380"/>
            <p14:sldId id="382"/>
            <p14:sldId id="370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E3"/>
    <a:srgbClr val="2C93EF"/>
    <a:srgbClr val="094AB8"/>
    <a:srgbClr val="EF0202"/>
    <a:srgbClr val="A8B9DA"/>
    <a:srgbClr val="87B2ED"/>
    <a:srgbClr val="677085"/>
    <a:srgbClr val="B7FF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5611" autoAdjust="0"/>
  </p:normalViewPr>
  <p:slideViewPr>
    <p:cSldViewPr snapToGrid="0" showGuides="1">
      <p:cViewPr varScale="1">
        <p:scale>
          <a:sx n="136" d="100"/>
          <a:sy n="136" d="100"/>
        </p:scale>
        <p:origin x="-312" y="-104"/>
      </p:cViewPr>
      <p:guideLst>
        <p:guide orient="horz" pos="-377"/>
        <p:guide pos="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03C39F-8D8F-594B-87AD-EAF9184D1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7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DE5AC2-CFBD-7F48-BE6B-F338EB7E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5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742950" indent="-285750" defTabSz="939800"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 marL="1143000" indent="-228600" defTabSz="939800"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 marL="1600200" indent="-228600" defTabSz="939800"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 marL="2057400" indent="-228600" defTabSz="939800"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fld id="{CC4AE89E-99FF-2349-AC62-4259C42BA2A4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55 Helvetica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Investigated a spatiotemporal query model to </a:t>
            </a:r>
            <a:r>
              <a:rPr lang="en-US" sz="2000" dirty="0" smtClean="0">
                <a:solidFill>
                  <a:schemeClr val="tx1"/>
                </a:solidFill>
              </a:rPr>
              <a:t>connect the array-based data model with the key-value based </a:t>
            </a:r>
            <a:r>
              <a:rPr lang="en-US" sz="2000" dirty="0" err="1" smtClean="0">
                <a:solidFill>
                  <a:schemeClr val="tx1"/>
                </a:solidFill>
              </a:rPr>
              <a:t>MapReduce</a:t>
            </a:r>
            <a:r>
              <a:rPr lang="en-US" sz="2000" dirty="0" smtClean="0">
                <a:solidFill>
                  <a:schemeClr val="tx1"/>
                </a:solidFill>
              </a:rPr>
              <a:t> programming model using </a:t>
            </a:r>
            <a:r>
              <a:rPr lang="en-US" sz="2000" b="1" i="1" dirty="0" smtClean="0">
                <a:solidFill>
                  <a:schemeClr val="tx1"/>
                </a:solidFill>
              </a:rPr>
              <a:t>grid </a:t>
            </a:r>
            <a:r>
              <a:rPr lang="en-US" sz="2000" dirty="0" smtClean="0">
                <a:solidFill>
                  <a:schemeClr val="tx1"/>
                </a:solidFill>
              </a:rPr>
              <a:t>concept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E5AC2-CFBD-7F48-BE6B-F338EB7ECB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14_presentation_template_16x9_theater_displa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52" y="-13368"/>
            <a:ext cx="9233124" cy="5193632"/>
          </a:xfrm>
          <a:prstGeom prst="rect">
            <a:avLst/>
          </a:prstGeom>
          <a:effectLst/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342903"/>
            <a:ext cx="8609012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>
                <a:solidFill>
                  <a:schemeClr val="bg1"/>
                </a:solidFill>
                <a:latin typeface="Arial" charset="0"/>
              </a:rPr>
              <a:t>National Aeronautics and Space Administration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2" y="4818064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>
                <a:solidFill>
                  <a:schemeClr val="bg1"/>
                </a:solidFill>
                <a:latin typeface="Arial" charset="0"/>
              </a:rPr>
              <a:t>www.nasa.gov 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5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759" y="176220"/>
            <a:ext cx="711159" cy="6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8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 Performance Science at the NASA Center for Climate Simulation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5588" y="4911283"/>
            <a:ext cx="482600" cy="2571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6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08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93" y="1485480"/>
            <a:ext cx="4082761" cy="25717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9" y="1485480"/>
            <a:ext cx="4084205" cy="25717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2" y="1151406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2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151406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2" y="1076817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1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5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5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5" y="4025714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2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968087"/>
            <a:ext cx="9144000" cy="264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250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69759" y="176220"/>
            <a:ext cx="711159" cy="617586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High-Performance Science at the NASA Center for Climate Simulation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5588" y="4911283"/>
            <a:ext cx="482600" cy="2571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Times New Roman"/>
          <a:ea typeface="ＭＳ Ｐゴシック" charset="-128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1" fontAlgn="base" hangingPunct="1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1" fontAlgn="base" hangingPunct="1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1" fontAlgn="base" hangingPunct="1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1" fontAlgn="base" hangingPunct="1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q.duffy@nasa.gov" TargetMode="External"/><Relationship Id="rId4" Type="http://schemas.openxmlformats.org/officeDocument/2006/relationships/hyperlink" Target="http://www.nccs.nasa.gov" TargetMode="External"/><Relationship Id="rId5" Type="http://schemas.openxmlformats.org/officeDocument/2006/relationships/hyperlink" Target="http://www.nasa.gov/centers/goddard/hom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outriaux1@llnl.gov" TargetMode="External"/><Relationship Id="rId3" Type="http://schemas.openxmlformats.org/officeDocument/2006/relationships/hyperlink" Target="mailto:daniel.q.duffy@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253" y="847835"/>
            <a:ext cx="8317139" cy="228433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Overview of the ESGF Compute Working Team (CWT) and Target Milestones</a:t>
            </a:r>
            <a:br>
              <a:rPr lang="en-US" sz="2400" dirty="0" smtClean="0">
                <a:effectLst/>
              </a:rPr>
            </a:br>
            <a:r>
              <a:rPr lang="en-US" sz="2000" dirty="0" smtClean="0">
                <a:latin typeface="Helvetica" charset="0"/>
                <a:ea typeface="ＭＳ Ｐゴシック" charset="0"/>
              </a:rPr>
              <a:t/>
            </a:r>
            <a:br>
              <a:rPr lang="en-US" sz="2000" dirty="0" smtClean="0">
                <a:latin typeface="Helvetica" charset="0"/>
                <a:ea typeface="ＭＳ Ｐゴシック" charset="0"/>
              </a:rPr>
            </a:br>
            <a:r>
              <a:rPr lang="en-US" sz="1800" dirty="0" smtClean="0">
                <a:latin typeface="Helvetica" charset="0"/>
                <a:ea typeface="ＭＳ Ｐゴシック" charset="0"/>
              </a:rPr>
              <a:t>ESGF &amp; UV-CDAT Face-to-Face </a:t>
            </a:r>
            <a:br>
              <a:rPr lang="en-US" sz="1800" dirty="0" smtClean="0">
                <a:latin typeface="Helvetica" charset="0"/>
                <a:ea typeface="ＭＳ Ｐゴシック" charset="0"/>
              </a:rPr>
            </a:br>
            <a:r>
              <a:rPr lang="en-US" sz="1800" dirty="0" smtClean="0">
                <a:latin typeface="Helvetica" charset="0"/>
                <a:ea typeface="ＭＳ Ｐゴシック" charset="0"/>
              </a:rPr>
              <a:t>December 2015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106729" y="3227669"/>
            <a:ext cx="8911865" cy="12069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Daniel Duffy 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  <a:hlinkClick r:id="rId3"/>
              </a:rPr>
              <a:t>daniel.q.duffy@nasa.gov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 and on Twitter @</a:t>
            </a:r>
            <a:r>
              <a:rPr lang="en-US" sz="1400" b="0" dirty="0" err="1">
                <a:solidFill>
                  <a:schemeClr val="bg1"/>
                </a:solidFill>
                <a:latin typeface="Helvetica" charset="0"/>
                <a:ea typeface="ＭＳ Ｐゴシック" charset="0"/>
              </a:rPr>
              <a:t>dqduffy</a:t>
            </a:r>
            <a:endParaRPr lang="en-US" sz="1400" b="0" dirty="0">
              <a:solidFill>
                <a:schemeClr val="bg1"/>
              </a:solidFill>
              <a:latin typeface="Helvetica" charset="0"/>
              <a:ea typeface="ＭＳ Ｐゴシック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High Performance Computing Lead at the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NASA Center for Climate Simulation (NCCS) – 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  <a:hlinkClick r:id="rId4"/>
              </a:rPr>
              <a:t>http://www.nccs.nasa.gov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 and @NASA_NCCS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Goddard Space Flight Center (GSFC) – 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  <a:hlinkClick r:id="rId5"/>
              </a:rPr>
              <a:t>http://www.nasa.gov/centers/goddard/home/</a:t>
            </a:r>
            <a:r>
              <a:rPr lang="en-US" sz="1400" b="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sosceles Triangle 44"/>
          <p:cNvSpPr/>
          <p:nvPr/>
        </p:nvSpPr>
        <p:spPr bwMode="auto">
          <a:xfrm rot="16200000">
            <a:off x="6867891" y="2432122"/>
            <a:ext cx="2001119" cy="504139"/>
          </a:xfrm>
          <a:prstGeom prst="triangle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3" name="Rectangle 88"/>
          <p:cNvSpPr>
            <a:spLocks noChangeArrowheads="1"/>
          </p:cNvSpPr>
          <p:nvPr/>
        </p:nvSpPr>
        <p:spPr bwMode="auto">
          <a:xfrm>
            <a:off x="2367145" y="3441535"/>
            <a:ext cx="4152915" cy="762334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71508" y="2774284"/>
            <a:ext cx="2055986" cy="606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4462355" y="2781612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75846" y="2107690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96"/>
          <p:cNvSpPr>
            <a:spLocks noChangeArrowheads="1"/>
          </p:cNvSpPr>
          <p:nvPr/>
        </p:nvSpPr>
        <p:spPr bwMode="auto">
          <a:xfrm>
            <a:off x="4473371" y="2104128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0184" y="1433012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4477827" y="1432456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6578736" y="2780406"/>
            <a:ext cx="1117804" cy="605702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1" name="Rectangle 101"/>
          <p:cNvSpPr>
            <a:spLocks noChangeArrowheads="1"/>
          </p:cNvSpPr>
          <p:nvPr/>
        </p:nvSpPr>
        <p:spPr bwMode="auto">
          <a:xfrm>
            <a:off x="6566291" y="2109876"/>
            <a:ext cx="1117804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Rectangle 103"/>
          <p:cNvSpPr>
            <a:spLocks noChangeArrowheads="1"/>
          </p:cNvSpPr>
          <p:nvPr/>
        </p:nvSpPr>
        <p:spPr bwMode="auto">
          <a:xfrm>
            <a:off x="6562609" y="1428899"/>
            <a:ext cx="1117804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Rectangle 104"/>
          <p:cNvSpPr>
            <a:spLocks noChangeArrowheads="1"/>
          </p:cNvSpPr>
          <p:nvPr/>
        </p:nvSpPr>
        <p:spPr bwMode="auto">
          <a:xfrm>
            <a:off x="6562905" y="3446953"/>
            <a:ext cx="1119906" cy="762334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22065" y="2773662"/>
            <a:ext cx="1117635" cy="606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18451" y="2103959"/>
            <a:ext cx="1117635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4836" y="1423063"/>
            <a:ext cx="1117635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14836" y="3441500"/>
            <a:ext cx="1120526" cy="761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67894" y="4250491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12"/>
          <p:cNvSpPr>
            <a:spLocks noChangeArrowheads="1"/>
          </p:cNvSpPr>
          <p:nvPr/>
        </p:nvSpPr>
        <p:spPr bwMode="auto">
          <a:xfrm>
            <a:off x="4458672" y="4246014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246352" y="1433435"/>
            <a:ext cx="107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MPI, Open, Read, Write, etc.</a:t>
            </a:r>
          </a:p>
        </p:txBody>
      </p:sp>
      <p:sp>
        <p:nvSpPr>
          <p:cNvPr id="22" name="TextBox 154"/>
          <p:cNvSpPr txBox="1">
            <a:spLocks noChangeArrowheads="1"/>
          </p:cNvSpPr>
          <p:nvPr/>
        </p:nvSpPr>
        <p:spPr bwMode="auto">
          <a:xfrm>
            <a:off x="2399048" y="2125639"/>
            <a:ext cx="2061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Classical Usage Patterns</a:t>
            </a:r>
          </a:p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Data is moved to the process</a:t>
            </a:r>
          </a:p>
        </p:txBody>
      </p:sp>
      <p:sp>
        <p:nvSpPr>
          <p:cNvPr id="23" name="TextBox 155"/>
          <p:cNvSpPr txBox="1">
            <a:spLocks noChangeArrowheads="1"/>
          </p:cNvSpPr>
          <p:nvPr/>
        </p:nvSpPr>
        <p:spPr bwMode="auto">
          <a:xfrm>
            <a:off x="4484517" y="2125036"/>
            <a:ext cx="2026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Hadoop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-Like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Usage</a:t>
            </a:r>
          </a:p>
          <a:p>
            <a:pPr algn="ctr" eaLnBrk="1" hangingPunct="1"/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Analytics 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moved to the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data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9505" y="2184354"/>
            <a:ext cx="997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Network, IB, RDMA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78767" y="2908722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GPFS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5429" y="3463758"/>
            <a:ext cx="11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IBM Spectrum Scale (GPFS)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2665" y="4376278"/>
            <a:ext cx="1831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Traditional HPC Storage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60392" y="4220652"/>
            <a:ext cx="199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Server &amp; JBOD</a:t>
            </a:r>
          </a:p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Commodity-Based Hardware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53133" y="3425316"/>
            <a:ext cx="416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Object Store/</a:t>
            </a:r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Posix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Parallel File System</a:t>
            </a:r>
          </a:p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Very large, scaling both horizontally (throughput) and vertically (capacity); permeated with compute capability at all levels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35202" y="2955759"/>
            <a:ext cx="1291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POSIX Interface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71665" y="1610500"/>
            <a:ext cx="1289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Traditional HPC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35123" y="1619907"/>
            <a:ext cx="14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Big Data Analytics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3733" y="2936944"/>
            <a:ext cx="140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RESTful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Interface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61927" y="2877942"/>
            <a:ext cx="129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Hadoop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Connector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01799" y="1497610"/>
            <a:ext cx="1213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MapReduce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Spark,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11207" y="2137313"/>
            <a:ext cx="11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Cloudera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Horton, BDAS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8940" y="3456232"/>
            <a:ext cx="11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IBM Spectrum Scale (GPFS)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34938" y="106363"/>
            <a:ext cx="8856662" cy="6286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imes New Roman"/>
                <a:ea typeface="ＭＳ Ｐゴシック" charset="-128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dirty="0" smtClean="0"/>
              <a:t>Can we enable both with the same data?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224149" y="843576"/>
            <a:ext cx="3211354" cy="52431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Data Analysis Service (CDAS)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-1749: A WPS Based Architecture for Climate Data Analytic Services (CDAS) at NASA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493231" y="843576"/>
            <a:ext cx="3175083" cy="524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Analytics-as-a-Service (</a:t>
            </a: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CAaaS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-1750: Extending Climate Analytics-as-a-Service to the Earth System Grid Federation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16417" y="1674014"/>
            <a:ext cx="1427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</a:rPr>
              <a:t>This the problem. </a:t>
            </a:r>
            <a:endParaRPr lang="en-US" sz="1200" dirty="0">
              <a:solidFill>
                <a:srgbClr val="333333"/>
              </a:solidFill>
            </a:endParaRPr>
          </a:p>
          <a:p>
            <a:endParaRPr lang="en-US" sz="1200" dirty="0" smtClean="0">
              <a:solidFill>
                <a:srgbClr val="333333"/>
              </a:solidFill>
            </a:endParaRPr>
          </a:p>
          <a:p>
            <a:r>
              <a:rPr lang="en-US" sz="1200" dirty="0" err="1" smtClean="0">
                <a:solidFill>
                  <a:srgbClr val="333333"/>
                </a:solidFill>
              </a:rPr>
              <a:t>Hadoop</a:t>
            </a:r>
            <a:r>
              <a:rPr lang="en-US" sz="1200" dirty="0" smtClean="0">
                <a:solidFill>
                  <a:srgbClr val="333333"/>
                </a:solidFill>
              </a:rPr>
              <a:t> does not understand structured binary data.</a:t>
            </a:r>
          </a:p>
          <a:p>
            <a:endParaRPr lang="en-US" sz="1200" dirty="0">
              <a:solidFill>
                <a:srgbClr val="333333"/>
              </a:solidFill>
            </a:endParaRPr>
          </a:p>
          <a:p>
            <a:r>
              <a:rPr lang="en-US" sz="1200" dirty="0" smtClean="0">
                <a:solidFill>
                  <a:srgbClr val="333333"/>
                </a:solidFill>
              </a:rPr>
              <a:t>Have to sequence the data; make another copy.</a:t>
            </a: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47" name="Footer Placeholder 3"/>
          <p:cNvSpPr txBox="1">
            <a:spLocks/>
          </p:cNvSpPr>
          <p:nvPr/>
        </p:nvSpPr>
        <p:spPr>
          <a:xfrm>
            <a:off x="3066424" y="4901759"/>
            <a:ext cx="4351338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2015 ESGF Face-to-Face</a:t>
            </a:r>
            <a:endParaRPr lang="en-US" dirty="0"/>
          </a:p>
        </p:txBody>
      </p:sp>
      <p:sp>
        <p:nvSpPr>
          <p:cNvPr id="48" name="Slide Number Placeholder 4"/>
          <p:cNvSpPr txBox="1">
            <a:spLocks/>
          </p:cNvSpPr>
          <p:nvPr/>
        </p:nvSpPr>
        <p:spPr>
          <a:xfrm>
            <a:off x="8485588" y="4911283"/>
            <a:ext cx="48260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7A73027-0A44-0F48-AB89-950B55EFBE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8"/>
          <p:cNvSpPr>
            <a:spLocks noChangeArrowheads="1"/>
          </p:cNvSpPr>
          <p:nvPr/>
        </p:nvSpPr>
        <p:spPr bwMode="auto">
          <a:xfrm>
            <a:off x="2367145" y="3441535"/>
            <a:ext cx="4152915" cy="762334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71508" y="2774284"/>
            <a:ext cx="2055986" cy="606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4462355" y="2781612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75846" y="2107690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96"/>
          <p:cNvSpPr>
            <a:spLocks noChangeArrowheads="1"/>
          </p:cNvSpPr>
          <p:nvPr/>
        </p:nvSpPr>
        <p:spPr bwMode="auto">
          <a:xfrm>
            <a:off x="4473371" y="2104128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0184" y="1433012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4477827" y="1432456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1" name="Rectangle 101"/>
          <p:cNvSpPr>
            <a:spLocks noChangeArrowheads="1"/>
          </p:cNvSpPr>
          <p:nvPr/>
        </p:nvSpPr>
        <p:spPr bwMode="auto">
          <a:xfrm>
            <a:off x="6566291" y="2109876"/>
            <a:ext cx="1117804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Rectangle 103"/>
          <p:cNvSpPr>
            <a:spLocks noChangeArrowheads="1"/>
          </p:cNvSpPr>
          <p:nvPr/>
        </p:nvSpPr>
        <p:spPr bwMode="auto">
          <a:xfrm>
            <a:off x="6562609" y="1428899"/>
            <a:ext cx="1117804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Rectangle 104"/>
          <p:cNvSpPr>
            <a:spLocks noChangeArrowheads="1"/>
          </p:cNvSpPr>
          <p:nvPr/>
        </p:nvSpPr>
        <p:spPr bwMode="auto">
          <a:xfrm>
            <a:off x="6562905" y="3446953"/>
            <a:ext cx="1119906" cy="762334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22065" y="2773662"/>
            <a:ext cx="1117635" cy="606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18451" y="2103959"/>
            <a:ext cx="1117635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4836" y="1423063"/>
            <a:ext cx="1117635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14836" y="3441500"/>
            <a:ext cx="1120526" cy="761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67894" y="4250491"/>
            <a:ext cx="2055986" cy="6062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91581" tIns="245791" rIns="491581" bIns="245791"/>
          <a:lstStyle/>
          <a:p>
            <a:pPr algn="ctr" defTabSz="914341">
              <a:defRPr/>
            </a:pP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12"/>
          <p:cNvSpPr>
            <a:spLocks noChangeArrowheads="1"/>
          </p:cNvSpPr>
          <p:nvPr/>
        </p:nvSpPr>
        <p:spPr bwMode="auto">
          <a:xfrm>
            <a:off x="4458672" y="4246014"/>
            <a:ext cx="2055600" cy="606617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246352" y="1433435"/>
            <a:ext cx="107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MPI, Open, Read, Write, etc.</a:t>
            </a:r>
          </a:p>
        </p:txBody>
      </p:sp>
      <p:sp>
        <p:nvSpPr>
          <p:cNvPr id="22" name="TextBox 154"/>
          <p:cNvSpPr txBox="1">
            <a:spLocks noChangeArrowheads="1"/>
          </p:cNvSpPr>
          <p:nvPr/>
        </p:nvSpPr>
        <p:spPr bwMode="auto">
          <a:xfrm>
            <a:off x="2399048" y="2125639"/>
            <a:ext cx="2061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Classical Usage Patterns</a:t>
            </a:r>
          </a:p>
          <a:p>
            <a:pPr algn="ctr" eaLnBrk="1" hangingPunct="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Data is moved to the process</a:t>
            </a:r>
          </a:p>
        </p:txBody>
      </p:sp>
      <p:sp>
        <p:nvSpPr>
          <p:cNvPr id="23" name="TextBox 155"/>
          <p:cNvSpPr txBox="1">
            <a:spLocks noChangeArrowheads="1"/>
          </p:cNvSpPr>
          <p:nvPr/>
        </p:nvSpPr>
        <p:spPr bwMode="auto">
          <a:xfrm>
            <a:off x="4484517" y="2125036"/>
            <a:ext cx="2026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Hadoop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-Like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Usage</a:t>
            </a:r>
          </a:p>
          <a:p>
            <a:pPr algn="ctr" eaLnBrk="1" hangingPunct="1"/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Analytics 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moved to the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data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9505" y="2184354"/>
            <a:ext cx="997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Network, IB, RDMA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78767" y="2908722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GPFS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5429" y="3463758"/>
            <a:ext cx="11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IBM Spectrum Scale (GPFS)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2665" y="4376278"/>
            <a:ext cx="1831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Traditional HPC Storage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60392" y="4220652"/>
            <a:ext cx="199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Server &amp; JBOD</a:t>
            </a:r>
          </a:p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Commodity-Based Hardware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53133" y="3425316"/>
            <a:ext cx="416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Object Store/</a:t>
            </a:r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Posix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Parallel File System</a:t>
            </a:r>
          </a:p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Very large, scaling both horizontally (throughput) and vertically (capacity); permeated with compute capability at all levels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35202" y="2955759"/>
            <a:ext cx="1291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POSIX Interface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71665" y="1610500"/>
            <a:ext cx="1289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Traditional HPC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35123" y="1619907"/>
            <a:ext cx="14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1"/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Big Data Analytics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3733" y="2936944"/>
            <a:ext cx="140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RESTful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Interface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01799" y="1497610"/>
            <a:ext cx="1213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MapReduce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Spark, </a:t>
            </a:r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ML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11207" y="2137313"/>
            <a:ext cx="1166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Cloudera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Horton, BDAS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8940" y="3456232"/>
            <a:ext cx="11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1">
              <a:defRPr/>
            </a:pPr>
            <a:r>
              <a:rPr lang="en-US" sz="1200" b="1" dirty="0">
                <a:solidFill>
                  <a:schemeClr val="bg2"/>
                </a:solidFill>
                <a:latin typeface="Times New Roman"/>
                <a:cs typeface="Times New Roman"/>
              </a:rPr>
              <a:t>IBM Spectrum Scale (GPFS)</a:t>
            </a:r>
            <a:endParaRPr lang="en-US" sz="1200" b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17508" y="106363"/>
            <a:ext cx="7966574" cy="6286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imes New Roman"/>
                <a:ea typeface="ＭＳ Ｐゴシック" charset="-128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dirty="0" smtClean="0"/>
              <a:t>Not without something to enable native </a:t>
            </a:r>
            <a:r>
              <a:rPr lang="en-US" dirty="0" err="1" smtClean="0"/>
              <a:t>NetCDF</a:t>
            </a:r>
            <a:r>
              <a:rPr lang="en-US" dirty="0" smtClean="0"/>
              <a:t> with HDFS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224149" y="843576"/>
            <a:ext cx="3211354" cy="52431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Data Analysis Service (CDAS)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-1749: A WPS Based Architecture for Climate Data Analytic Services (CDAS) at NASA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493231" y="843576"/>
            <a:ext cx="3175083" cy="524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Analytics-as-a-Service (</a:t>
            </a: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CAaaS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-1750: Extending Climate Analytics-as-a-Service to the Earth System Grid Federation</a:t>
            </a:r>
          </a:p>
        </p:txBody>
      </p:sp>
      <p:sp>
        <p:nvSpPr>
          <p:cNvPr id="47" name="Rectangle 100"/>
          <p:cNvSpPr>
            <a:spLocks noChangeArrowheads="1"/>
          </p:cNvSpPr>
          <p:nvPr/>
        </p:nvSpPr>
        <p:spPr bwMode="auto">
          <a:xfrm>
            <a:off x="6569111" y="3074487"/>
            <a:ext cx="1117804" cy="311616"/>
          </a:xfrm>
          <a:prstGeom prst="rect">
            <a:avLst/>
          </a:prstGeom>
          <a:solidFill>
            <a:srgbClr val="00D2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8" name="Rectangle 100"/>
          <p:cNvSpPr>
            <a:spLocks noChangeArrowheads="1"/>
          </p:cNvSpPr>
          <p:nvPr/>
        </p:nvSpPr>
        <p:spPr bwMode="auto">
          <a:xfrm>
            <a:off x="6568411" y="2772375"/>
            <a:ext cx="1117804" cy="279499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91581" tIns="245791" rIns="491581" bIns="245791"/>
          <a:lstStyle/>
          <a:p>
            <a:pPr algn="ctr" defTabSz="914171"/>
            <a:endParaRPr lang="en-US" sz="1200" b="1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52302" y="2993386"/>
            <a:ext cx="129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Hadoop</a:t>
            </a:r>
            <a:r>
              <a:rPr lang="en-US" sz="12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Connector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81087" y="2770577"/>
            <a:ext cx="1087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SIA</a:t>
            </a:r>
            <a:endParaRPr lang="en-US" sz="1200" b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" name="Footer Placeholder 3"/>
          <p:cNvSpPr txBox="1">
            <a:spLocks/>
          </p:cNvSpPr>
          <p:nvPr/>
        </p:nvSpPr>
        <p:spPr>
          <a:xfrm>
            <a:off x="3066424" y="4901759"/>
            <a:ext cx="4351338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2015 ESGF Face-to-Face</a:t>
            </a:r>
            <a:endParaRPr lang="en-US" dirty="0"/>
          </a:p>
        </p:txBody>
      </p:sp>
      <p:sp>
        <p:nvSpPr>
          <p:cNvPr id="52" name="Slide Number Placeholder 4"/>
          <p:cNvSpPr txBox="1">
            <a:spLocks/>
          </p:cNvSpPr>
          <p:nvPr/>
        </p:nvSpPr>
        <p:spPr>
          <a:xfrm>
            <a:off x="8485588" y="4911283"/>
            <a:ext cx="48260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7A73027-0A44-0F48-AB89-950B55EFBE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Spatiotemporal Index Approach </a:t>
            </a:r>
            <a:r>
              <a:rPr lang="en-US" dirty="0" smtClean="0"/>
              <a:t>(</a:t>
            </a:r>
            <a:r>
              <a:rPr lang="en-US" dirty="0" smtClean="0"/>
              <a:t>SIA) </a:t>
            </a:r>
            <a:r>
              <a:rPr lang="en-US" dirty="0" smtClean="0"/>
              <a:t>and 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825500"/>
            <a:ext cx="4594448" cy="3609671"/>
          </a:xfrm>
        </p:spPr>
        <p:txBody>
          <a:bodyPr/>
          <a:lstStyle/>
          <a:p>
            <a:pPr marL="0" lvl="1" indent="0" eaLnBrk="0" hangingPunct="0">
              <a:spcBef>
                <a:spcPts val="0"/>
              </a:spcBef>
              <a:buClrTx/>
              <a:buNone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Build a </a:t>
            </a:r>
            <a:r>
              <a:rPr lang="en-US" sz="1600" dirty="0">
                <a:solidFill>
                  <a:srgbClr val="333333"/>
                </a:solidFill>
              </a:rPr>
              <a:t>spatiotemporal query model to connect the array-based data model with the key-value based </a:t>
            </a:r>
            <a:r>
              <a:rPr lang="en-US" sz="1600" dirty="0" err="1">
                <a:solidFill>
                  <a:srgbClr val="333333"/>
                </a:solidFill>
              </a:rPr>
              <a:t>MapReduce</a:t>
            </a:r>
            <a:r>
              <a:rPr lang="en-US" sz="1600" dirty="0">
                <a:solidFill>
                  <a:srgbClr val="333333"/>
                </a:solidFill>
              </a:rPr>
              <a:t> programming model using </a:t>
            </a:r>
            <a:r>
              <a:rPr lang="en-US" sz="1600" b="1" i="1" dirty="0">
                <a:solidFill>
                  <a:srgbClr val="333333"/>
                </a:solidFill>
              </a:rPr>
              <a:t>grid </a:t>
            </a:r>
            <a:r>
              <a:rPr lang="en-US" sz="1600" dirty="0" smtClean="0">
                <a:solidFill>
                  <a:srgbClr val="333333"/>
                </a:solidFill>
              </a:rPr>
              <a:t>concept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333333"/>
                </a:solidFill>
              </a:rPr>
              <a:t>Built a spatiotemporal index to  </a:t>
            </a:r>
          </a:p>
          <a:p>
            <a:pPr marL="342900" lvl="1" indent="-342900">
              <a:spcBef>
                <a:spcPts val="0"/>
              </a:spcBef>
            </a:pPr>
            <a:r>
              <a:rPr lang="en-US" dirty="0" smtClean="0">
                <a:solidFill>
                  <a:srgbClr val="333333"/>
                </a:solidFill>
              </a:rPr>
              <a:t>Use our knowledge of the structur</a:t>
            </a:r>
            <a:r>
              <a:rPr lang="en-US" dirty="0" smtClean="0">
                <a:solidFill>
                  <a:srgbClr val="333333"/>
                </a:solidFill>
              </a:rPr>
              <a:t>ed scientific data to build an index</a:t>
            </a:r>
            <a:endParaRPr lang="en-US" dirty="0" smtClean="0">
              <a:solidFill>
                <a:srgbClr val="333333"/>
              </a:solidFill>
            </a:endParaRPr>
          </a:p>
          <a:p>
            <a:pPr marL="342900" lvl="1" indent="-342900">
              <a:spcBef>
                <a:spcPts val="0"/>
              </a:spcBef>
            </a:pPr>
            <a:r>
              <a:rPr lang="en-US" dirty="0" smtClean="0">
                <a:solidFill>
                  <a:srgbClr val="333333"/>
                </a:solidFill>
              </a:rPr>
              <a:t>Link </a:t>
            </a:r>
            <a:r>
              <a:rPr lang="en-US" dirty="0" smtClean="0">
                <a:solidFill>
                  <a:srgbClr val="333333"/>
                </a:solidFill>
              </a:rPr>
              <a:t>the logical to physical location of the data</a:t>
            </a:r>
          </a:p>
          <a:p>
            <a:pPr marL="342900" lvl="1" indent="-342900">
              <a:spcBef>
                <a:spcPts val="0"/>
              </a:spcBef>
            </a:pPr>
            <a:r>
              <a:rPr lang="en-US" dirty="0" smtClean="0">
                <a:solidFill>
                  <a:srgbClr val="333333"/>
                </a:solidFill>
              </a:rPr>
              <a:t>Make use of an array-based data model within HDFS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3333"/>
                </a:solidFill>
              </a:rPr>
              <a:t>Developed </a:t>
            </a:r>
            <a:r>
              <a:rPr lang="en-US" sz="1600" dirty="0">
                <a:solidFill>
                  <a:srgbClr val="333333"/>
                </a:solidFill>
              </a:rPr>
              <a:t>a grid partition strategy to  </a:t>
            </a:r>
          </a:p>
          <a:p>
            <a:pPr marL="342900" lvl="1" indent="-342900">
              <a:spcBef>
                <a:spcPts val="0"/>
              </a:spcBef>
            </a:pPr>
            <a:r>
              <a:rPr lang="en-US" dirty="0" smtClean="0">
                <a:solidFill>
                  <a:srgbClr val="333333"/>
                </a:solidFill>
              </a:rPr>
              <a:t>Keep </a:t>
            </a:r>
            <a:r>
              <a:rPr lang="en-US" dirty="0">
                <a:solidFill>
                  <a:srgbClr val="333333"/>
                </a:solidFill>
              </a:rPr>
              <a:t>high data locality for each map task</a:t>
            </a:r>
          </a:p>
          <a:p>
            <a:pPr marL="342900" lvl="1" indent="-342900">
              <a:spcBef>
                <a:spcPts val="0"/>
              </a:spcBef>
            </a:pPr>
            <a:r>
              <a:rPr lang="en-US" dirty="0" smtClean="0">
                <a:solidFill>
                  <a:srgbClr val="333333"/>
                </a:solidFill>
              </a:rPr>
              <a:t>Balance </a:t>
            </a:r>
            <a:r>
              <a:rPr lang="en-US" dirty="0">
                <a:solidFill>
                  <a:srgbClr val="333333"/>
                </a:solidFill>
              </a:rPr>
              <a:t>the workload across cluster </a:t>
            </a:r>
            <a:r>
              <a:rPr lang="en-US" dirty="0" smtClean="0">
                <a:solidFill>
                  <a:srgbClr val="333333"/>
                </a:solidFill>
              </a:rPr>
              <a:t>nodes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26" y="1275906"/>
            <a:ext cx="4275311" cy="2451161"/>
          </a:xfrm>
          <a:prstGeom prst="rect">
            <a:avLst/>
          </a:prstGeom>
          <a:noFill/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485588" y="4911283"/>
            <a:ext cx="482600" cy="2571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FFFFFF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6789" y="3788301"/>
            <a:ext cx="433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defRPr/>
            </a:pPr>
            <a:r>
              <a:rPr lang="en-US" sz="1200" b="1" i="1" dirty="0" smtClean="0">
                <a:solidFill>
                  <a:srgbClr val="800000"/>
                </a:solidFill>
              </a:rPr>
              <a:t>NCCS working with George Mason University (GMU); Presentation at AGU IN43B</a:t>
            </a:r>
            <a:r>
              <a:rPr lang="en-US" sz="1200" b="1" i="1" dirty="0">
                <a:solidFill>
                  <a:srgbClr val="800000"/>
                </a:solidFill>
              </a:rPr>
              <a:t>-1735: A Columnar Storage Strategy with Spatiotemporal Index for Big Climate Data </a:t>
            </a:r>
            <a:endParaRPr lang="en-GB" sz="1200" b="1" i="1" dirty="0">
              <a:solidFill>
                <a:srgbClr val="8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4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the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Update the specification documentation (hopefully a short term item)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Continue to expand the specification with representative use cases using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Standard set of climate data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Unit tests with data, input, and output for verification of the service implementation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Expansion of the specification to include additional use cases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The CWT will generate a prioritized list of capabilities to expose and start working on those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Instantiate multiple WPS instances across ESGF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Target to get at least two and potentially more sites to set up a WPS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NASA Goddard is planning on being a second site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Comparison of multiple back-end implementations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Much tighter integration with ESGF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Exploration of federated analysis and resource management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V’s of Data … and More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825500"/>
            <a:ext cx="8813800" cy="858133"/>
          </a:xfrm>
        </p:spPr>
        <p:txBody>
          <a:bodyPr/>
          <a:lstStyle/>
          <a:p>
            <a:r>
              <a:rPr lang="en-US" dirty="0" smtClean="0"/>
              <a:t>Let’s start with the 5 </a:t>
            </a:r>
            <a:r>
              <a:rPr lang="en-US" dirty="0"/>
              <a:t>V’s of </a:t>
            </a:r>
            <a:r>
              <a:rPr lang="en-US" dirty="0" smtClean="0"/>
              <a:t>data that everyone knows…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0" dirty="0"/>
              <a:t>Volume, Velocity, Veracity, Variety, Value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76257" y="1660975"/>
            <a:ext cx="8813800" cy="8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11112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A0A0A0"/>
              </a:buClr>
              <a:buSzPct val="80000"/>
              <a:buFont typeface="AGaramond RegularSC" charset="0"/>
              <a:defRPr sz="1600" b="1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68325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6pPr>
            <a:lvl7pPr marL="2877737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7pPr>
            <a:lvl8pPr marL="3288029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8pPr>
            <a:lvl9pPr marL="3698320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dirty="0" smtClean="0"/>
              <a:t>Others are adding more V’s … 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Visualization, Variability, </a:t>
            </a:r>
            <a:r>
              <a:rPr lang="en-US" b="0" dirty="0" smtClean="0"/>
              <a:t>Viability</a:t>
            </a:r>
            <a:endParaRPr lang="en-US" b="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7771" y="2515690"/>
            <a:ext cx="8813800" cy="85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11112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A0A0A0"/>
              </a:buClr>
              <a:buSzPct val="80000"/>
              <a:buFont typeface="AGaramond RegularSC" charset="0"/>
              <a:defRPr sz="1600" b="1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68325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6pPr>
            <a:lvl7pPr marL="2877737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7pPr>
            <a:lvl8pPr marL="3288029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8pPr>
            <a:lvl9pPr marL="3698320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dirty="0" smtClean="0"/>
              <a:t>We came up with a few more at last night’s award ceremony that we thought this group should keep in mind as we move ESGF forward …</a:t>
            </a:r>
            <a:endParaRPr lang="en-US" b="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44115" y="3323835"/>
            <a:ext cx="2394218" cy="16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11112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A0A0A0"/>
              </a:buClr>
              <a:buSzPct val="80000"/>
              <a:buFont typeface="AGaramond RegularSC" charset="0"/>
              <a:defRPr sz="1600" b="1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68325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6pPr>
            <a:lvl7pPr marL="2877737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7pPr>
            <a:lvl8pPr marL="3288029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8pPr>
            <a:lvl9pPr marL="3698320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</a:pPr>
            <a:r>
              <a:rPr lang="en-US" i="1" dirty="0" smtClean="0"/>
              <a:t>Lifecycle of Data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Viva La Data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Vintage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Vindictive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Vicious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811348" y="3322302"/>
            <a:ext cx="2394218" cy="16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lnSpc>
                <a:spcPts val="2000"/>
              </a:lnSpc>
              <a:spcBef>
                <a:spcPts val="0"/>
              </a:spcBef>
              <a:buClr>
                <a:srgbClr val="A0A0A0"/>
              </a:buClr>
              <a:buSzPct val="80000"/>
              <a:buFont typeface="AGaramond RegularSC" charset="0"/>
              <a:defRPr sz="1600" b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68325" indent="-168275" eaLnBrk="1" hangingPunct="1">
              <a:lnSpc>
                <a:spcPts val="2400"/>
              </a:lnSpc>
              <a:spcBef>
                <a:spcPts val="400"/>
              </a:spcBef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eaLnBrk="1" hangingPunct="1">
              <a:lnSpc>
                <a:spcPts val="2400"/>
              </a:lnSpc>
              <a:spcBef>
                <a:spcPts val="400"/>
              </a:spcBef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eaLnBrk="1" hangingPunct="1">
              <a:lnSpc>
                <a:spcPts val="2400"/>
              </a:lnSpc>
              <a:spcBef>
                <a:spcPts val="400"/>
              </a:spcBef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eaLnBrk="1" hangingPunct="1">
              <a:lnSpc>
                <a:spcPts val="2600"/>
              </a:lnSpc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6pPr>
            <a:lvl7pPr marL="2877737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7pPr>
            <a:lvl8pPr marL="3288029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8pPr>
            <a:lvl9pPr marL="3698320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i="1" dirty="0" smtClean="0"/>
              <a:t>Just for fun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Vortex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Venomous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Vivacious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163903" y="3320771"/>
            <a:ext cx="2394218" cy="16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lnSpc>
                <a:spcPts val="2000"/>
              </a:lnSpc>
              <a:spcBef>
                <a:spcPts val="0"/>
              </a:spcBef>
              <a:buClr>
                <a:srgbClr val="A0A0A0"/>
              </a:buClr>
              <a:buSzPct val="80000"/>
              <a:buFont typeface="AGaramond RegularSC" charset="0"/>
              <a:defRPr sz="1600" b="0">
                <a:solidFill>
                  <a:srgbClr val="000000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68325" indent="-168275" eaLnBrk="1" hangingPunct="1">
              <a:lnSpc>
                <a:spcPts val="2400"/>
              </a:lnSpc>
              <a:spcBef>
                <a:spcPts val="400"/>
              </a:spcBef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eaLnBrk="1" hangingPunct="1">
              <a:lnSpc>
                <a:spcPts val="2400"/>
              </a:lnSpc>
              <a:spcBef>
                <a:spcPts val="400"/>
              </a:spcBef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eaLnBrk="1" hangingPunct="1">
              <a:lnSpc>
                <a:spcPts val="2400"/>
              </a:lnSpc>
              <a:spcBef>
                <a:spcPts val="400"/>
              </a:spcBef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eaLnBrk="1" hangingPunct="1">
              <a:lnSpc>
                <a:spcPts val="2600"/>
              </a:lnSpc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6pPr>
            <a:lvl7pPr marL="2877737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7pPr>
            <a:lvl8pPr marL="3288029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8pPr>
            <a:lvl9pPr marL="3698320" indent="-227940" defTabSz="914608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i="1" dirty="0" smtClean="0"/>
              <a:t>Data Security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Vandalized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Victimized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Velociraptor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Voldemort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AutoShape 14"/>
          <p:cNvSpPr>
            <a:spLocks noGrp="1"/>
          </p:cNvSpPr>
          <p:nvPr>
            <p:ph idx="1"/>
          </p:nvPr>
        </p:nvSpPr>
        <p:spPr bwMode="auto"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75514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 Bold" charset="0"/>
              </a:rPr>
              <a:t>The Earth System Grid Federation Compute Working Team is an international group consisting of members from ESGF data grid sites. </a:t>
            </a:r>
          </a:p>
          <a:p>
            <a:pPr defTabSz="375514">
              <a:spcBef>
                <a:spcPts val="0"/>
              </a:spcBef>
              <a:defRPr/>
            </a:pPr>
            <a:endParaRPr lang="en-US" b="1" dirty="0">
              <a:latin typeface="Times New Roman"/>
              <a:cs typeface="Times New Roman"/>
              <a:sym typeface="Times New Roman Bold" charset="0"/>
            </a:endParaRPr>
          </a:p>
          <a:p>
            <a:pPr defTabSz="375514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 Bold" charset="0"/>
              </a:rPr>
              <a:t>Co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  <a:sym typeface="Times New Roman Bold" charset="0"/>
              </a:rPr>
              <a:t>-Chairs </a:t>
            </a:r>
          </a:p>
          <a:p>
            <a:pPr marL="285750" indent="-285750" defTabSz="375514">
              <a:spcBef>
                <a:spcPts val="0"/>
              </a:spcBef>
              <a:buFont typeface="Arial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 Bold" charset="0"/>
              </a:rPr>
              <a:t>Charles </a:t>
            </a:r>
            <a:r>
              <a:rPr lang="en-US" b="0" dirty="0" err="1">
                <a:solidFill>
                  <a:srgbClr val="333333"/>
                </a:solidFill>
                <a:latin typeface="Times New Roman"/>
                <a:cs typeface="Times New Roman"/>
              </a:rPr>
              <a:t>Doutriaux</a:t>
            </a:r>
            <a:r>
              <a:rPr lang="en-US" b="0" dirty="0">
                <a:solidFill>
                  <a:srgbClr val="333333"/>
                </a:solidFill>
                <a:latin typeface="Times New Roman"/>
                <a:cs typeface="Times New Roman"/>
              </a:rPr>
              <a:t> (DOE/LLNL) </a:t>
            </a:r>
            <a:r>
              <a:rPr lang="en-US" b="0" dirty="0">
                <a:solidFill>
                  <a:srgbClr val="333333"/>
                </a:solidFill>
                <a:latin typeface="Times New Roman"/>
                <a:cs typeface="Times New Roman"/>
                <a:hlinkClick r:id="rId2"/>
              </a:rPr>
              <a:t>doutriaux1@llnl.gov</a:t>
            </a:r>
            <a:r>
              <a:rPr lang="en-US" b="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endParaRPr lang="en-US" b="0" dirty="0" smtClean="0">
              <a:solidFill>
                <a:srgbClr val="333333"/>
              </a:solidFill>
              <a:latin typeface="Times New Roman"/>
              <a:cs typeface="Times New Roman"/>
            </a:endParaRPr>
          </a:p>
          <a:p>
            <a:pPr marL="285750" indent="-285750" defTabSz="375514">
              <a:spcBef>
                <a:spcPts val="0"/>
              </a:spcBef>
              <a:buFont typeface="Arial"/>
              <a:buChar char="•"/>
              <a:defRPr/>
            </a:pPr>
            <a:r>
              <a:rPr lang="en-US" b="0" dirty="0">
                <a:latin typeface="Times New Roman"/>
                <a:cs typeface="Times New Roman"/>
                <a:sym typeface="Times New Roman Bold" charset="0"/>
              </a:rPr>
              <a:t>Daniel Duffy (NASA/GSFC) </a:t>
            </a:r>
            <a:r>
              <a:rPr lang="en-US" b="0" dirty="0">
                <a:latin typeface="Times New Roman"/>
                <a:cs typeface="Times New Roman"/>
                <a:sym typeface="Times New Roman Bold" charset="0"/>
                <a:hlinkClick r:id="rId3"/>
              </a:rPr>
              <a:t>daniel.q.duffy@nasa.gov</a:t>
            </a:r>
            <a:r>
              <a:rPr lang="en-US" b="0" dirty="0">
                <a:latin typeface="Times New Roman"/>
                <a:cs typeface="Times New Roman"/>
                <a:sym typeface="Times New Roman Bold" charset="0"/>
              </a:rPr>
              <a:t> </a:t>
            </a:r>
            <a:endParaRPr lang="en-US" b="0" dirty="0">
              <a:solidFill>
                <a:srgbClr val="333333"/>
              </a:solidFill>
              <a:latin typeface="Times New Roman"/>
              <a:cs typeface="Times New Roman"/>
              <a:sym typeface="Times New Roman Bold" charset="0"/>
            </a:endParaRPr>
          </a:p>
          <a:p>
            <a:pPr defTabSz="375514">
              <a:spcBef>
                <a:spcPts val="0"/>
              </a:spcBef>
              <a:defRPr/>
            </a:pPr>
            <a:endParaRPr lang="en-US" b="1" dirty="0" smtClean="0">
              <a:solidFill>
                <a:srgbClr val="333333"/>
              </a:solidFill>
              <a:latin typeface="Times New Roman"/>
              <a:cs typeface="Times New Roman"/>
              <a:sym typeface="Times New Roman Bold" charset="0"/>
            </a:endParaRPr>
          </a:p>
          <a:p>
            <a:pPr defTabSz="375514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333333"/>
                </a:solidFill>
                <a:latin typeface="Times New Roman"/>
                <a:cs typeface="Times New Roman"/>
                <a:sym typeface="Times New Roman Bold" charset="0"/>
              </a:rPr>
              <a:t>Members</a:t>
            </a:r>
            <a:endParaRPr lang="en-US" b="1" dirty="0">
              <a:solidFill>
                <a:srgbClr val="333333"/>
              </a:solidFill>
              <a:latin typeface="Times New Roman"/>
              <a:cs typeface="Times New Roman"/>
              <a:sym typeface="Times New Roman Bold" charset="0"/>
            </a:endParaRPr>
          </a:p>
          <a:p>
            <a:pPr marL="285750" indent="-285750" defTabSz="375514">
              <a:spcBef>
                <a:spcPts val="0"/>
              </a:spcBef>
              <a:buFont typeface="Arial"/>
              <a:buChar char="•"/>
              <a:defRPr/>
            </a:pPr>
            <a:r>
              <a:rPr lang="en-US" b="0" dirty="0" err="1">
                <a:latin typeface="Times New Roman"/>
                <a:cs typeface="Times New Roman"/>
              </a:rPr>
              <a:t>Aashish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Chaudhary</a:t>
            </a:r>
            <a:r>
              <a:rPr lang="en-US" b="0" dirty="0">
                <a:latin typeface="Times New Roman"/>
                <a:cs typeface="Times New Roman"/>
              </a:rPr>
              <a:t>, Ag Stephens, Alex </a:t>
            </a:r>
            <a:r>
              <a:rPr lang="en-US" b="0" dirty="0" err="1">
                <a:latin typeface="Times New Roman"/>
                <a:cs typeface="Times New Roman"/>
              </a:rPr>
              <a:t>Letzer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Aparna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Radhakrishnan</a:t>
            </a:r>
            <a:r>
              <a:rPr lang="en-US" b="0" dirty="0">
                <a:latin typeface="Times New Roman"/>
                <a:cs typeface="Times New Roman"/>
              </a:rPr>
              <a:t>, Brian Smith, </a:t>
            </a:r>
            <a:r>
              <a:rPr lang="en-US" b="0" dirty="0" err="1">
                <a:latin typeface="Times New Roman"/>
                <a:cs typeface="Times New Roman"/>
              </a:rPr>
              <a:t>Carsten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Ehbrecht</a:t>
            </a:r>
            <a:r>
              <a:rPr lang="en-US" b="0" dirty="0">
                <a:latin typeface="Times New Roman"/>
                <a:cs typeface="Times New Roman"/>
              </a:rPr>
              <a:t>, Dean Williams, Glenn </a:t>
            </a:r>
            <a:r>
              <a:rPr lang="en-US" b="0" dirty="0" err="1">
                <a:latin typeface="Times New Roman"/>
                <a:cs typeface="Times New Roman"/>
              </a:rPr>
              <a:t>Tamkin</a:t>
            </a:r>
            <a:r>
              <a:rPr lang="en-US" b="0" dirty="0">
                <a:latin typeface="Times New Roman"/>
                <a:cs typeface="Times New Roman"/>
              </a:rPr>
              <a:t>, Jeff Painter, Jim </a:t>
            </a:r>
            <a:r>
              <a:rPr lang="en-US" b="0" dirty="0" err="1">
                <a:latin typeface="Times New Roman"/>
                <a:cs typeface="Times New Roman"/>
              </a:rPr>
              <a:t>McEnergy</a:t>
            </a:r>
            <a:r>
              <a:rPr lang="en-US" b="0" dirty="0">
                <a:latin typeface="Times New Roman"/>
                <a:cs typeface="Times New Roman"/>
              </a:rPr>
              <a:t>, Luca C </a:t>
            </a:r>
            <a:r>
              <a:rPr lang="en-US" b="0" dirty="0" err="1">
                <a:latin typeface="Times New Roman"/>
                <a:cs typeface="Times New Roman"/>
              </a:rPr>
              <a:t>Cinquini</a:t>
            </a:r>
            <a:r>
              <a:rPr lang="en-US" b="0" dirty="0">
                <a:latin typeface="Times New Roman"/>
                <a:cs typeface="Times New Roman"/>
              </a:rPr>
              <a:t>, Maarten </a:t>
            </a:r>
            <a:r>
              <a:rPr lang="en-US" b="0" dirty="0" err="1">
                <a:latin typeface="Times New Roman"/>
                <a:cs typeface="Times New Roman"/>
              </a:rPr>
              <a:t>Plieger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Prashanth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Chengi</a:t>
            </a:r>
            <a:r>
              <a:rPr lang="en-US" b="0" dirty="0">
                <a:latin typeface="Times New Roman"/>
                <a:cs typeface="Times New Roman"/>
              </a:rPr>
              <a:t>, Roland Schweitzer, Sergey </a:t>
            </a:r>
            <a:r>
              <a:rPr lang="en-US" b="0" dirty="0" err="1">
                <a:latin typeface="Times New Roman"/>
                <a:cs typeface="Times New Roman"/>
              </a:rPr>
              <a:t>Nikonov</a:t>
            </a:r>
            <a:r>
              <a:rPr lang="en-US" b="0" dirty="0">
                <a:latin typeface="Times New Roman"/>
                <a:cs typeface="Times New Roman"/>
              </a:rPr>
              <a:t>, Stephan </a:t>
            </a:r>
            <a:r>
              <a:rPr lang="en-US" b="0" dirty="0" err="1">
                <a:latin typeface="Times New Roman"/>
                <a:cs typeface="Times New Roman"/>
              </a:rPr>
              <a:t>Kindermann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Stephane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Senesi</a:t>
            </a:r>
            <a:r>
              <a:rPr lang="en-US" b="0" dirty="0">
                <a:latin typeface="Times New Roman"/>
                <a:cs typeface="Times New Roman"/>
              </a:rPr>
              <a:t>, Tom Maxwell, V. </a:t>
            </a:r>
            <a:r>
              <a:rPr lang="en-US" b="0" dirty="0" err="1">
                <a:latin typeface="Times New Roman"/>
                <a:cs typeface="Times New Roman"/>
              </a:rPr>
              <a:t>Balaji</a:t>
            </a:r>
            <a:r>
              <a:rPr lang="en-US" b="0" dirty="0">
                <a:latin typeface="Times New Roman"/>
                <a:cs typeface="Times New Roman"/>
              </a:rPr>
              <a:t>, Giovanni </a:t>
            </a:r>
            <a:r>
              <a:rPr lang="en-US" b="0" dirty="0" err="1">
                <a:latin typeface="Times New Roman"/>
                <a:cs typeface="Times New Roman"/>
              </a:rPr>
              <a:t>Aloisio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Sandro</a:t>
            </a:r>
            <a:r>
              <a:rPr lang="en-US" b="0" dirty="0">
                <a:latin typeface="Times New Roman"/>
                <a:cs typeface="Times New Roman"/>
              </a:rPr>
              <a:t> Flore, Patrick </a:t>
            </a:r>
            <a:r>
              <a:rPr lang="en-US" b="0" dirty="0" err="1">
                <a:latin typeface="Times New Roman"/>
                <a:cs typeface="Times New Roman"/>
              </a:rPr>
              <a:t>Brokmann</a:t>
            </a:r>
            <a:r>
              <a:rPr lang="en-US" b="0" dirty="0">
                <a:latin typeface="Times New Roman"/>
                <a:cs typeface="Times New Roman"/>
              </a:rPr>
              <a:t>, Mark </a:t>
            </a:r>
            <a:r>
              <a:rPr lang="en-US" b="0" dirty="0" err="1">
                <a:latin typeface="Times New Roman"/>
                <a:cs typeface="Times New Roman"/>
              </a:rPr>
              <a:t>McInerney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Georgi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Kostov</a:t>
            </a:r>
            <a:r>
              <a:rPr lang="en-US" b="0" dirty="0">
                <a:latin typeface="Times New Roman"/>
                <a:cs typeface="Times New Roman"/>
              </a:rPr>
              <a:t>, Antonio </a:t>
            </a:r>
            <a:r>
              <a:rPr lang="en-US" b="0" dirty="0" err="1">
                <a:latin typeface="Times New Roman"/>
                <a:cs typeface="Times New Roman"/>
              </a:rPr>
              <a:t>Cofino</a:t>
            </a:r>
            <a:r>
              <a:rPr lang="en-US" b="0" dirty="0">
                <a:latin typeface="Times New Roman"/>
                <a:cs typeface="Times New Roman"/>
              </a:rPr>
              <a:t>, Sasha Ames, Jean-Yves </a:t>
            </a:r>
            <a:r>
              <a:rPr lang="en-US" b="0" dirty="0" err="1">
                <a:latin typeface="Times New Roman"/>
                <a:cs typeface="Times New Roman"/>
              </a:rPr>
              <a:t>Peterschmitt</a:t>
            </a:r>
            <a:r>
              <a:rPr lang="en-US" b="0" dirty="0">
                <a:latin typeface="Times New Roman"/>
                <a:cs typeface="Times New Roman"/>
              </a:rPr>
              <a:t>, Ben </a:t>
            </a:r>
            <a:r>
              <a:rPr lang="en-US" b="0" dirty="0" smtClean="0">
                <a:latin typeface="Times New Roman"/>
                <a:cs typeface="Times New Roman"/>
              </a:rPr>
              <a:t>Evans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ESGF Conference Venue</a:t>
            </a:r>
            <a:endParaRPr lang="en-US" dirty="0"/>
          </a:p>
        </p:txBody>
      </p:sp>
      <p:pic>
        <p:nvPicPr>
          <p:cNvPr id="6" name="Content Placeholder 5" descr="IMG_009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21170"/>
          <a:stretch>
            <a:fillRect/>
          </a:stretch>
        </p:blipFill>
        <p:spPr>
          <a:xfrm>
            <a:off x="690638" y="1040506"/>
            <a:ext cx="7818722" cy="33812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1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ESFG Conference Venue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IMG_105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88" y="668694"/>
            <a:ext cx="5308683" cy="398151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Working Team (CWT)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dirty="0" smtClean="0"/>
              <a:t>Charge of the ESGF-CWT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Develop </a:t>
            </a:r>
            <a:r>
              <a:rPr lang="en-US" b="0" dirty="0" smtClean="0"/>
              <a:t>a general API</a:t>
            </a:r>
            <a:r>
              <a:rPr lang="en-US" b="0" dirty="0" smtClean="0"/>
              <a:t> </a:t>
            </a:r>
            <a:r>
              <a:rPr lang="en-US" b="0" dirty="0"/>
              <a:t>for exposing ESGF distributed compute resources </a:t>
            </a:r>
            <a:r>
              <a:rPr lang="en-US" b="0" dirty="0" smtClean="0"/>
              <a:t>(HPC, clusters, clouds, etc.) </a:t>
            </a:r>
            <a:r>
              <a:rPr lang="en-US" b="0" dirty="0"/>
              <a:t>to multiple analysis </a:t>
            </a:r>
            <a:r>
              <a:rPr lang="en-US" b="0" dirty="0" smtClean="0"/>
              <a:t>tools</a:t>
            </a:r>
          </a:p>
          <a:p>
            <a:pPr marL="742950" lvl="1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Co-developing a reference architecture for the server-side processing capabilities</a:t>
            </a:r>
          </a:p>
          <a:p>
            <a:pPr marL="742950" lvl="1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Use this reference architecture to test out the API and representative use cases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</a:pPr>
            <a:endParaRPr lang="en-US" b="0" dirty="0" smtClean="0"/>
          </a:p>
          <a:p>
            <a:pPr marL="0" indent="0">
              <a:lnSpc>
                <a:spcPts val="2000"/>
              </a:lnSpc>
              <a:spcBef>
                <a:spcPts val="0"/>
              </a:spcBef>
            </a:pPr>
            <a:r>
              <a:rPr lang="en-US" dirty="0" smtClean="0"/>
              <a:t>Process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/>
              <a:t>Started out with </a:t>
            </a:r>
            <a:r>
              <a:rPr lang="en-US" b="0" dirty="0" smtClean="0"/>
              <a:t>use cases (simple operations, such as average, anomalies)</a:t>
            </a:r>
            <a:endParaRPr lang="en-US" b="0" dirty="0" smtClean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/>
              <a:t>W</a:t>
            </a:r>
            <a:r>
              <a:rPr lang="en-US" b="0" dirty="0" smtClean="0"/>
              <a:t>orked </a:t>
            </a:r>
            <a:r>
              <a:rPr lang="en-US" b="0" dirty="0"/>
              <a:t>through </a:t>
            </a:r>
            <a:r>
              <a:rPr lang="en-US" b="0" dirty="0" smtClean="0"/>
              <a:t>the use case to </a:t>
            </a:r>
            <a:r>
              <a:rPr lang="en-US" b="0" dirty="0"/>
              <a:t>frame our </a:t>
            </a:r>
            <a:r>
              <a:rPr lang="en-US" b="0" dirty="0" smtClean="0"/>
              <a:t>thoughts and requirements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Compared </a:t>
            </a:r>
            <a:r>
              <a:rPr lang="en-US" b="0" dirty="0" smtClean="0"/>
              <a:t>and contrasted different viable APIs to settle in </a:t>
            </a:r>
            <a:r>
              <a:rPr lang="en-US" b="0" dirty="0" smtClean="0"/>
              <a:t>on developing a Web Processing Service (WPS)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Created an initial WPS specification document</a:t>
            </a:r>
          </a:p>
          <a:p>
            <a:pPr marL="742950" lvl="1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Currently stored on confluence (still needs some cleaning up)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r>
              <a:rPr lang="en-US" b="0" dirty="0" smtClean="0"/>
              <a:t>Initial reference implementation (Charles wil</a:t>
            </a:r>
            <a:r>
              <a:rPr lang="en-US" b="0" dirty="0" smtClean="0"/>
              <a:t>l present this)</a:t>
            </a:r>
            <a:endParaRPr lang="en-US" b="0" dirty="0" smtClean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b="0" dirty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b="0" dirty="0" smtClean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b="0" dirty="0" smtClean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b="0" dirty="0" smtClean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b="0" dirty="0"/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/>
              <a:buChar char="•"/>
            </a:pPr>
            <a:endParaRPr lang="en-US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dirty="0" smtClean="0">
              <a:solidFill>
                <a:srgbClr val="333333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dirty="0" smtClean="0">
              <a:solidFill>
                <a:srgbClr val="333333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04" y="1013133"/>
            <a:ext cx="4609076" cy="24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1" y="1025040"/>
            <a:ext cx="4719606" cy="243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2744" y="3351935"/>
            <a:ext cx="87077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333333"/>
                </a:solidFill>
              </a:rPr>
              <a:t>Temperature anomalies between 34-year summer average and summer 2010 using the CFSR (left) and ECMWF (right) </a:t>
            </a:r>
            <a:r>
              <a:rPr lang="en-US" sz="1400" b="1" dirty="0" err="1" smtClean="0">
                <a:solidFill>
                  <a:srgbClr val="333333"/>
                </a:solidFill>
              </a:rPr>
              <a:t>reanalyses</a:t>
            </a:r>
            <a:r>
              <a:rPr lang="en-US" sz="1400" dirty="0" smtClean="0">
                <a:solidFill>
                  <a:srgbClr val="333333"/>
                </a:solidFill>
              </a:rPr>
              <a:t>. </a:t>
            </a:r>
            <a:r>
              <a:rPr lang="en-US" sz="1400" b="1" dirty="0" smtClean="0">
                <a:solidFill>
                  <a:srgbClr val="333333"/>
                </a:solidFill>
              </a:rPr>
              <a:t>The </a:t>
            </a:r>
            <a:r>
              <a:rPr lang="en-US" sz="1400" b="1" dirty="0">
                <a:solidFill>
                  <a:srgbClr val="333333"/>
                </a:solidFill>
              </a:rPr>
              <a:t>long-term baseline ensemble average includes CFSR, ECMWF, and MERRA</a:t>
            </a:r>
            <a:r>
              <a:rPr lang="en-US" sz="1400" b="1" dirty="0" smtClean="0">
                <a:solidFill>
                  <a:srgbClr val="333333"/>
                </a:solidFill>
              </a:rPr>
              <a:t>.</a:t>
            </a:r>
          </a:p>
          <a:p>
            <a:pPr algn="ctr" eaLnBrk="1" hangingPunct="1"/>
            <a:endParaRPr lang="en-US" sz="1400" b="1" dirty="0" smtClean="0">
              <a:solidFill>
                <a:srgbClr val="C0504D"/>
              </a:solidFill>
              <a:latin typeface="Times New Roman"/>
              <a:cs typeface="Times New Roman"/>
            </a:endParaRPr>
          </a:p>
          <a:p>
            <a:pPr algn="ctr" eaLnBrk="1" hangingPunct="1"/>
            <a:endParaRPr lang="en-US" sz="1400" b="1" dirty="0">
              <a:solidFill>
                <a:srgbClr val="C0504D"/>
              </a:solidFill>
              <a:latin typeface="Times New Roman"/>
              <a:cs typeface="Times New Roman"/>
            </a:endParaRPr>
          </a:p>
          <a:p>
            <a:pPr algn="ctr" eaLnBrk="1" hangingPunct="1"/>
            <a:r>
              <a:rPr lang="en-US" sz="14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AGU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IN31A-1750: Extending Climate Analytics-as-a-Service to the Earth System Grid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Federation</a:t>
            </a:r>
          </a:p>
          <a:p>
            <a:pPr algn="ctr" eaLnBrk="1" hangingPunct="1"/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Glenn S. </a:t>
            </a:r>
            <a:r>
              <a:rPr lang="en-US" sz="1400" b="1" dirty="0" err="1">
                <a:solidFill>
                  <a:srgbClr val="C0504D"/>
                </a:solidFill>
                <a:latin typeface="Times New Roman"/>
                <a:cs typeface="Times New Roman"/>
              </a:rPr>
              <a:t>Tamkin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John L. </a:t>
            </a:r>
            <a:r>
              <a:rPr lang="en-US" sz="1400" b="1" dirty="0" err="1">
                <a:solidFill>
                  <a:srgbClr val="C0504D"/>
                </a:solidFill>
                <a:latin typeface="Times New Roman"/>
                <a:cs typeface="Times New Roman"/>
              </a:rPr>
              <a:t>Schnase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Daniel Q.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Duffy,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Mark A. </a:t>
            </a:r>
            <a:r>
              <a:rPr lang="en-US" sz="1400" b="1" dirty="0" err="1">
                <a:solidFill>
                  <a:srgbClr val="C0504D"/>
                </a:solidFill>
                <a:latin typeface="Times New Roman"/>
                <a:cs typeface="Times New Roman"/>
              </a:rPr>
              <a:t>McInerney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, </a:t>
            </a:r>
            <a:r>
              <a:rPr lang="en-US" sz="1400" b="1" dirty="0" err="1">
                <a:solidFill>
                  <a:srgbClr val="C0504D"/>
                </a:solidFill>
                <a:latin typeface="Times New Roman"/>
                <a:cs typeface="Times New Roman"/>
              </a:rPr>
              <a:t>Jian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Li,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Denis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Nadeau,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John H.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Thompson,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Savannah L. </a:t>
            </a:r>
            <a:r>
              <a:rPr lang="en-US" sz="1400" b="1" dirty="0">
                <a:solidFill>
                  <a:srgbClr val="C0504D"/>
                </a:solidFill>
                <a:latin typeface="Times New Roman"/>
                <a:cs typeface="Times New Roman"/>
              </a:rPr>
              <a:t>Strong</a:t>
            </a:r>
            <a:endParaRPr lang="en-US" sz="1400" b="1" dirty="0">
              <a:solidFill>
                <a:srgbClr val="C0504D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938" y="106363"/>
            <a:ext cx="8856662" cy="6286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imes New Roman"/>
                <a:ea typeface="ＭＳ Ｐゴシック" charset="-128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dirty="0" smtClean="0"/>
              <a:t>Representative Problem – Temperature Anomaly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066424" y="4901759"/>
            <a:ext cx="4351338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2015 ESGF Face-to-Face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485588" y="4911283"/>
            <a:ext cx="48260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7A73027-0A44-0F48-AB89-950B55EFBEF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4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Calculating the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Calculate the average temperature from all collections to generate a long-term temporal span (34-years) across the surface of the Earth for summer (JJA).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Calculate the average temperature from the same collections for the summer of a single year (2010 for the example case).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Re-grid all results to the same spatial grid.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Calculate the ensemble average across the re-gridded results.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Calculate the anomaly (re-gridded average – re-gridded single year) for each of the ensemble members.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</a:pPr>
            <a:r>
              <a:rPr lang="en-US" dirty="0" smtClean="0">
                <a:latin typeface="Times New Roman" charset="0"/>
                <a:cs typeface="Times New Roman" charset="0"/>
              </a:rPr>
              <a:t>As you can see, this can get quite complicated even for a single, relatively simple and relevant, function.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Targeted Milestones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84195"/>
              </p:ext>
            </p:extLst>
          </p:nvPr>
        </p:nvGraphicFramePr>
        <p:xfrm>
          <a:off x="262692" y="889313"/>
          <a:ext cx="8627752" cy="40462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627752"/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Timeline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of Milestones for ESGF-CWT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677085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February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– March 2015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87B2ED"/>
                    </a:solidFill>
                  </a:tcPr>
                </a:tc>
              </a:tr>
              <a:tr h="11526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Finalize WPS API definition for the prototype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use case (anomaly) and simple canonical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operations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April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– June 2015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87B2ED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Definition of a standard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set of climate data to be initially exposed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Definition of unit tests, data, input, and output to be used to verify the implementation of the WPS API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At least one proof-of-concept</a:t>
                      </a:r>
                      <a:r>
                        <a:rPr lang="en-US" sz="1200" kern="1200" baseline="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implementation of the WPS API at a single site (not distributed at this point)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First implementation of API and analysis for simple multi-model averaging use case</a:t>
                      </a: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July-December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2015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87B2ED"/>
                    </a:solidFill>
                  </a:tcPr>
                </a:tc>
              </a:tr>
              <a:tr h="47046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Testing of the proof-of-concept implementation of the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WPS API using the unit tests and the climate data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Second proof-of-concept implementation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a second site using a different mechanism to perform the server-side analytics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Expand use cases and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a prioritization of additional capabilities to be exposed by the API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January – June 2016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87B2ED"/>
                    </a:solidFill>
                  </a:tcPr>
                </a:tc>
              </a:tr>
              <a:tr h="331809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Focus on federated analytics to extend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 the API to act upon data at two locations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Expansion of the capabilities within the API based on the priorities set within the science discussions</a:t>
                      </a: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July – December 2016</a:t>
                      </a:r>
                    </a:p>
                  </a:txBody>
                  <a:tcPr marT="34290" marB="34290">
                    <a:solidFill>
                      <a:srgbClr val="87B2E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Expand and elevate the proof-of-concept to prototype at least at the two initial locations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latin typeface="Times New Roman"/>
                          <a:cs typeface="Times New Roman"/>
                        </a:rPr>
                        <a:t>Continued expansion of the capabilities exposed within the API</a:t>
                      </a: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85588" y="4911283"/>
            <a:ext cx="482600" cy="257175"/>
          </a:xfrm>
        </p:spPr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specification document has been created and can be found on confluence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Compute Working Team (</a:t>
            </a:r>
            <a:r>
              <a:rPr lang="en-US" b="0" dirty="0" err="1" smtClean="0"/>
              <a:t>esgf-cwt</a:t>
            </a:r>
            <a:r>
              <a:rPr lang="en-US" b="0" dirty="0" smtClean="0"/>
              <a:t>) / API Standards and Requirements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Needs to be updated (will be working on that this week)</a:t>
            </a:r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0" indent="0"/>
            <a:r>
              <a:rPr lang="en-US" dirty="0" smtClean="0"/>
              <a:t>Reference implementation has been created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Charles will discuss this and demonstrate this in the next presentation.</a:t>
            </a:r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0" indent="0"/>
            <a:r>
              <a:rPr lang="en-US" dirty="0" smtClean="0"/>
              <a:t>Reference back end(s) have been discussed with some implementations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Tom Maxwell will discuss one reference implementation during this session.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7A73027-0A44-0F48-AB89-950B55EFB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66424" y="4901759"/>
            <a:ext cx="4351338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2015 ESGF Face-to-Face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306612" y="1350316"/>
            <a:ext cx="6010359" cy="8453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33664" y="844783"/>
            <a:ext cx="1706773" cy="178798"/>
          </a:xfrm>
          <a:prstGeom prst="rect">
            <a:avLst/>
          </a:prstGeom>
          <a:solidFill>
            <a:srgbClr val="2C93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WPS Client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42408" y="1548235"/>
            <a:ext cx="1707995" cy="459911"/>
          </a:xfrm>
          <a:prstGeom prst="rect">
            <a:avLst/>
          </a:prstGeom>
          <a:solidFill>
            <a:srgbClr val="2C93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GetCapabilities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 – returns service-level metadata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35059" y="1554944"/>
            <a:ext cx="1927938" cy="460246"/>
          </a:xfrm>
          <a:prstGeom prst="rect">
            <a:avLst/>
          </a:prstGeom>
          <a:solidFill>
            <a:srgbClr val="2C93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DescribeProcess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 – returns a </a:t>
            </a:r>
            <a:r>
              <a:rPr lang="en-US" sz="1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description 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of a process including its inputs and outputs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98653" y="1548235"/>
            <a:ext cx="1707384" cy="459911"/>
          </a:xfrm>
          <a:prstGeom prst="rect">
            <a:avLst/>
          </a:prstGeom>
          <a:solidFill>
            <a:srgbClr val="2C93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Execute – 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returns the output(s) of a process</a:t>
            </a:r>
          </a:p>
        </p:txBody>
      </p:sp>
      <p:sp>
        <p:nvSpPr>
          <p:cNvPr id="8" name="TextBox 105"/>
          <p:cNvSpPr txBox="1">
            <a:spLocks noChangeArrowheads="1"/>
          </p:cNvSpPr>
          <p:nvPr/>
        </p:nvSpPr>
        <p:spPr bwMode="auto">
          <a:xfrm>
            <a:off x="1529840" y="2035973"/>
            <a:ext cx="1491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333333"/>
                </a:solidFill>
                <a:latin typeface="Times New Roman"/>
                <a:cs typeface="Times New Roman"/>
              </a:rPr>
              <a:t>Web Processing Service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339599" y="2536824"/>
            <a:ext cx="2943176" cy="52431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Data Analysis Service (CDAS)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-1749: A WPS Based Architecture for Climate Data Analytic Services (CDAS) at NASA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398854" y="1123547"/>
            <a:ext cx="5856419" cy="0"/>
          </a:xfrm>
          <a:prstGeom prst="line">
            <a:avLst/>
          </a:prstGeom>
          <a:ln w="25400">
            <a:solidFill>
              <a:srgbClr val="2C93E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 bwMode="auto">
          <a:xfrm flipH="1">
            <a:off x="2396406" y="1023581"/>
            <a:ext cx="1890645" cy="524654"/>
          </a:xfrm>
          <a:prstGeom prst="straightConnector1">
            <a:avLst/>
          </a:prstGeom>
          <a:ln w="25400">
            <a:solidFill>
              <a:srgbClr val="2C93E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 bwMode="auto">
          <a:xfrm>
            <a:off x="4287051" y="1023581"/>
            <a:ext cx="11977" cy="531363"/>
          </a:xfrm>
          <a:prstGeom prst="straightConnector1">
            <a:avLst/>
          </a:prstGeom>
          <a:ln w="25400">
            <a:solidFill>
              <a:srgbClr val="2C93E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 bwMode="auto">
          <a:xfrm>
            <a:off x="4287051" y="1023581"/>
            <a:ext cx="1864988" cy="524654"/>
          </a:xfrm>
          <a:prstGeom prst="straightConnector1">
            <a:avLst/>
          </a:prstGeom>
          <a:ln w="25400">
            <a:solidFill>
              <a:srgbClr val="2C93E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64"/>
          <p:cNvSpPr txBox="1">
            <a:spLocks noChangeArrowheads="1"/>
          </p:cNvSpPr>
          <p:nvPr/>
        </p:nvSpPr>
        <p:spPr bwMode="auto">
          <a:xfrm>
            <a:off x="1593652" y="831365"/>
            <a:ext cx="787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b="1" dirty="0">
                <a:latin typeface="Times New Roman"/>
                <a:cs typeface="Times New Roman"/>
              </a:rPr>
              <a:t>Client Side</a:t>
            </a:r>
          </a:p>
        </p:txBody>
      </p:sp>
      <p:sp>
        <p:nvSpPr>
          <p:cNvPr id="15" name="TextBox 165"/>
          <p:cNvSpPr txBox="1">
            <a:spLocks noChangeArrowheads="1"/>
          </p:cNvSpPr>
          <p:nvPr/>
        </p:nvSpPr>
        <p:spPr bwMode="auto">
          <a:xfrm>
            <a:off x="1512846" y="1112025"/>
            <a:ext cx="1575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b="1" dirty="0">
                <a:latin typeface="Times New Roman"/>
                <a:cs typeface="Times New Roman"/>
              </a:rPr>
              <a:t>Server </a:t>
            </a:r>
            <a:r>
              <a:rPr lang="en-US" sz="1000" b="1" dirty="0" smtClean="0">
                <a:latin typeface="Times New Roman"/>
                <a:cs typeface="Times New Roman"/>
              </a:rPr>
              <a:t>Side/ ESGF </a:t>
            </a:r>
            <a:r>
              <a:rPr lang="en-US" sz="1000" b="1" dirty="0">
                <a:latin typeface="Times New Roman"/>
                <a:cs typeface="Times New Roman"/>
              </a:rPr>
              <a:t>Node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339599" y="2242294"/>
            <a:ext cx="5977371" cy="247231"/>
          </a:xfrm>
          <a:prstGeom prst="rect">
            <a:avLst/>
          </a:prstGeom>
          <a:solidFill>
            <a:srgbClr val="2C93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High-Performance Compute/Storage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73795" y="2536824"/>
            <a:ext cx="2943176" cy="524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Climate Analytics-as-a-Service (</a:t>
            </a: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CAaaS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algn="ctr">
              <a:defRPr/>
            </a:pPr>
            <a:r>
              <a:rPr lang="en-US" sz="1000" b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AGU IN31A</a:t>
            </a:r>
            <a:r>
              <a:rPr lang="en-US"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-1750: Extending Climate Analytics-as-a-Service to the Earth System Grid Federation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39599" y="3118505"/>
            <a:ext cx="2943176" cy="36262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Traditional High-Performance Compute Cluster (shared everything)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349984" y="3535477"/>
            <a:ext cx="2943176" cy="36262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MPI, scripts, Python, etc.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349984" y="3952785"/>
            <a:ext cx="2943176" cy="36262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Tools such as 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UV-CDAT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, numpy, ESMF, etc.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339599" y="4369757"/>
            <a:ext cx="2943176" cy="36262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Shared storage, such as GPFS or </a:t>
            </a: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Lustre</a:t>
            </a:r>
            <a:endParaRPr lang="en-US" sz="1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373795" y="3118505"/>
            <a:ext cx="2943176" cy="362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Integrated Compute and Storage Cluster </a:t>
            </a:r>
            <a:endParaRPr lang="en-US" sz="1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shared nothing)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393953" y="4369757"/>
            <a:ext cx="2943176" cy="362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Object storage, such as </a:t>
            </a: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Hadoop</a:t>
            </a:r>
            <a:endParaRPr lang="en-US" sz="1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93953" y="3952785"/>
            <a:ext cx="2943176" cy="362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Hadoop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, HIVE, Impala, Spark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383569" y="3535477"/>
            <a:ext cx="2943176" cy="362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MapReduce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cs typeface="Times New Roman"/>
              </a:rPr>
              <a:t>, SQL, R, etc.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4938" y="106363"/>
            <a:ext cx="8856662" cy="6286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Times New Roman"/>
                <a:ea typeface="ＭＳ Ｐゴシック" charset="-128"/>
                <a:cs typeface="Times New Roman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dirty="0" smtClean="0"/>
              <a:t>Two Reference Back End Implementations</a:t>
            </a:r>
            <a:endParaRPr lang="en-US" dirty="0"/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3066424" y="4901759"/>
            <a:ext cx="4351338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2015 ESGF Face-to-Face</a:t>
            </a:r>
            <a:endParaRPr lang="en-US" dirty="0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8485588" y="4911283"/>
            <a:ext cx="48260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2pPr>
            <a:lvl3pPr marL="8191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3pPr>
            <a:lvl4pPr marL="1230313" indent="1412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4pPr>
            <a:lvl5pPr marL="16398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800" kern="12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7A73027-0A44-0F48-AB89-950B55EFBEF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1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14_presentation_template_16x10_demo_s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SC14_presentation_template_16x10_demo_station.potx</Template>
  <TotalTime>14821</TotalTime>
  <Words>1894</Words>
  <Application>Microsoft Macintosh PowerPoint</Application>
  <PresentationFormat>On-screen Show (16:9)</PresentationFormat>
  <Paragraphs>235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SC14_presentation_template_16x10_demo_station</vt:lpstr>
      <vt:lpstr>Overview of the ESGF Compute Working Team (CWT) and Target Milestones  ESGF &amp; UV-CDAT Face-to-Face  December 2015</vt:lpstr>
      <vt:lpstr>2014 ESGF Conference Venue</vt:lpstr>
      <vt:lpstr>2015 ESFG Conference Venue</vt:lpstr>
      <vt:lpstr>Compute Working Team (CWT)</vt:lpstr>
      <vt:lpstr>PowerPoint Presentation</vt:lpstr>
      <vt:lpstr>Steps in Calculating the Anomaly</vt:lpstr>
      <vt:lpstr>Targeted Milestones</vt:lpstr>
      <vt:lpstr>Major Accomplishments</vt:lpstr>
      <vt:lpstr>PowerPoint Presentation</vt:lpstr>
      <vt:lpstr>PowerPoint Presentation</vt:lpstr>
      <vt:lpstr>PowerPoint Presentation</vt:lpstr>
      <vt:lpstr>Spatiotemporal Index Approach (SIA) and HDFS</vt:lpstr>
      <vt:lpstr>Steps for the Next Year</vt:lpstr>
      <vt:lpstr>The 5 V’s of Data … and More</vt:lpstr>
      <vt:lpstr>Team Members</vt:lpstr>
    </vt:vector>
  </TitlesOfParts>
  <Manager/>
  <Company>LMIT ODIN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Daniel Duffy</cp:lastModifiedBy>
  <cp:revision>245</cp:revision>
  <cp:lastPrinted>2014-12-10T18:25:26Z</cp:lastPrinted>
  <dcterms:created xsi:type="dcterms:W3CDTF">2011-09-08T22:53:54Z</dcterms:created>
  <dcterms:modified xsi:type="dcterms:W3CDTF">2015-12-09T16:17:05Z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