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2"/>
  </p:sldMasterIdLst>
  <p:notesMasterIdLst>
    <p:notesMasterId r:id="rId26"/>
  </p:notesMasterIdLst>
  <p:handoutMasterIdLst>
    <p:handoutMasterId r:id="rId27"/>
  </p:handoutMasterIdLst>
  <p:sldIdLst>
    <p:sldId id="326" r:id="rId3"/>
    <p:sldId id="388" r:id="rId4"/>
    <p:sldId id="391" r:id="rId5"/>
    <p:sldId id="382" r:id="rId6"/>
    <p:sldId id="399" r:id="rId7"/>
    <p:sldId id="389" r:id="rId8"/>
    <p:sldId id="393" r:id="rId9"/>
    <p:sldId id="370" r:id="rId10"/>
    <p:sldId id="400" r:id="rId11"/>
    <p:sldId id="410" r:id="rId12"/>
    <p:sldId id="414" r:id="rId13"/>
    <p:sldId id="409" r:id="rId14"/>
    <p:sldId id="411" r:id="rId15"/>
    <p:sldId id="398" r:id="rId16"/>
    <p:sldId id="353" r:id="rId17"/>
    <p:sldId id="404" r:id="rId18"/>
    <p:sldId id="413" r:id="rId19"/>
    <p:sldId id="407" r:id="rId20"/>
    <p:sldId id="403" r:id="rId21"/>
    <p:sldId id="406" r:id="rId22"/>
    <p:sldId id="405" r:id="rId23"/>
    <p:sldId id="408" r:id="rId24"/>
    <p:sldId id="412" r:id="rId25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272"/>
    <a:srgbClr val="5D5B5A"/>
    <a:srgbClr val="000000"/>
    <a:srgbClr val="FF0000"/>
    <a:srgbClr val="C9FFA7"/>
    <a:srgbClr val="FFFFCE"/>
    <a:srgbClr val="E7EFFF"/>
    <a:srgbClr val="E7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5" autoAdjust="0"/>
    <p:restoredTop sz="94604" autoAdjust="0"/>
  </p:normalViewPr>
  <p:slideViewPr>
    <p:cSldViewPr>
      <p:cViewPr>
        <p:scale>
          <a:sx n="125" d="100"/>
          <a:sy n="125" d="100"/>
        </p:scale>
        <p:origin x="1146" y="-270"/>
      </p:cViewPr>
      <p:guideLst>
        <p:guide orient="horz" pos="528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D8E0213-E766-4A28-84B7-4529C316E992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2FA3DB0-39E4-443D-A66C-A803C7FD6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2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75DF4DA-661C-493C-A0FC-9E4EE19CEB33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B065B56-06AD-46FF-A6D4-C661FBBA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570554"/>
            <a:ext cx="693778" cy="24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1" y="1700808"/>
            <a:ext cx="8229601" cy="48965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D5B5A"/>
                </a:solidFill>
                <a:latin typeface="Arial" pitchFamily="34" charset="0"/>
              </a:defRPr>
            </a:lvl1pPr>
            <a:lvl2pPr>
              <a:defRPr sz="1400">
                <a:solidFill>
                  <a:srgbClr val="5D5B5A"/>
                </a:solidFill>
                <a:latin typeface="Arial" pitchFamily="34" charset="0"/>
              </a:defRPr>
            </a:lvl2pPr>
            <a:lvl3pPr>
              <a:defRPr sz="1400">
                <a:solidFill>
                  <a:srgbClr val="5D5B5A"/>
                </a:solidFill>
                <a:latin typeface="Arial" pitchFamily="34" charset="0"/>
              </a:defRPr>
            </a:lvl3pPr>
            <a:lvl4pPr>
              <a:defRPr sz="1400">
                <a:solidFill>
                  <a:srgbClr val="5D5B5A"/>
                </a:solidFill>
                <a:latin typeface="Arial" pitchFamily="34" charset="0"/>
              </a:defRPr>
            </a:lvl4pPr>
            <a:lvl5pPr>
              <a:defRPr sz="1400">
                <a:solidFill>
                  <a:srgbClr val="5D5B5A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9971" y="908720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34272"/>
                </a:solidFill>
                <a:latin typeface="Arial" pitchFamily="34" charset="0"/>
              </a:defRPr>
            </a:lvl1pPr>
          </a:lstStyle>
          <a:p>
            <a:endParaRPr lang="da-DK" dirty="0"/>
          </a:p>
        </p:txBody>
      </p:sp>
      <p:pic>
        <p:nvPicPr>
          <p:cNvPr id="9" name="Image 3" descr="logo-euro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260831"/>
            <a:ext cx="638175" cy="438150"/>
          </a:xfrm>
          <a:prstGeom prst="rect">
            <a:avLst/>
          </a:prstGeom>
          <a:noFill/>
        </p:spPr>
      </p:pic>
      <p:pic>
        <p:nvPicPr>
          <p:cNvPr id="12" name="Image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109"/>
            <a:ext cx="1925320" cy="56959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570554"/>
            <a:ext cx="693778" cy="24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1" y="2204864"/>
            <a:ext cx="8229601" cy="43924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9970" y="1497286"/>
            <a:ext cx="7496405" cy="563562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34272"/>
                </a:solidFill>
                <a:latin typeface="Arial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5" name="Afgeronde rechthoek 14"/>
          <p:cNvSpPr/>
          <p:nvPr/>
        </p:nvSpPr>
        <p:spPr>
          <a:xfrm>
            <a:off x="2261567" y="774410"/>
            <a:ext cx="119986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16" name="Tekstvak 15"/>
          <p:cNvSpPr txBox="1"/>
          <p:nvPr/>
        </p:nvSpPr>
        <p:spPr>
          <a:xfrm>
            <a:off x="2152854" y="77441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Search</a:t>
            </a:r>
            <a:endParaRPr lang="nl-NL" dirty="0"/>
          </a:p>
        </p:txBody>
      </p:sp>
      <p:sp>
        <p:nvSpPr>
          <p:cNvPr id="56" name="Oval 55"/>
          <p:cNvSpPr/>
          <p:nvPr userDrawn="1"/>
        </p:nvSpPr>
        <p:spPr>
          <a:xfrm>
            <a:off x="2843816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Afgeronde rechthoek 21"/>
          <p:cNvSpPr/>
          <p:nvPr/>
        </p:nvSpPr>
        <p:spPr>
          <a:xfrm>
            <a:off x="3635267" y="774410"/>
            <a:ext cx="119986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4" name="Tekstvak 23"/>
          <p:cNvSpPr txBox="1"/>
          <p:nvPr userDrawn="1"/>
        </p:nvSpPr>
        <p:spPr>
          <a:xfrm>
            <a:off x="3521006" y="77441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Visualize</a:t>
            </a:r>
            <a:endParaRPr lang="nl-NL" dirty="0"/>
          </a:p>
        </p:txBody>
      </p:sp>
      <p:sp>
        <p:nvSpPr>
          <p:cNvPr id="59" name="Oval 58"/>
          <p:cNvSpPr/>
          <p:nvPr userDrawn="1"/>
        </p:nvSpPr>
        <p:spPr>
          <a:xfrm>
            <a:off x="4067944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Oval 59"/>
          <p:cNvSpPr/>
          <p:nvPr userDrawn="1"/>
        </p:nvSpPr>
        <p:spPr>
          <a:xfrm>
            <a:off x="4283968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Afgeronde rechthoek 25"/>
          <p:cNvSpPr/>
          <p:nvPr userDrawn="1"/>
        </p:nvSpPr>
        <p:spPr>
          <a:xfrm>
            <a:off x="5009224" y="774410"/>
            <a:ext cx="119986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8" name="Tekstvak 27"/>
          <p:cNvSpPr txBox="1"/>
          <p:nvPr userDrawn="1"/>
        </p:nvSpPr>
        <p:spPr>
          <a:xfrm>
            <a:off x="4889158" y="77441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Process</a:t>
            </a:r>
            <a:endParaRPr lang="nl-NL" dirty="0"/>
          </a:p>
        </p:txBody>
      </p:sp>
      <p:sp>
        <p:nvSpPr>
          <p:cNvPr id="63" name="Oval 62"/>
          <p:cNvSpPr/>
          <p:nvPr userDrawn="1"/>
        </p:nvSpPr>
        <p:spPr>
          <a:xfrm>
            <a:off x="5220995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Oval 63"/>
          <p:cNvSpPr/>
          <p:nvPr userDrawn="1"/>
        </p:nvSpPr>
        <p:spPr>
          <a:xfrm>
            <a:off x="5365011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Oval 64"/>
          <p:cNvSpPr/>
          <p:nvPr userDrawn="1"/>
        </p:nvSpPr>
        <p:spPr>
          <a:xfrm>
            <a:off x="5509027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Afgeronde rechthoek 18"/>
          <p:cNvSpPr/>
          <p:nvPr/>
        </p:nvSpPr>
        <p:spPr>
          <a:xfrm>
            <a:off x="6398471" y="774410"/>
            <a:ext cx="119986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29" name="Tekstvak 28"/>
          <p:cNvSpPr txBox="1"/>
          <p:nvPr userDrawn="1"/>
        </p:nvSpPr>
        <p:spPr>
          <a:xfrm>
            <a:off x="6257310" y="77441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Download</a:t>
            </a:r>
            <a:endParaRPr lang="nl-NL" sz="1600" dirty="0"/>
          </a:p>
        </p:txBody>
      </p:sp>
      <p:sp>
        <p:nvSpPr>
          <p:cNvPr id="67" name="Oval 66"/>
          <p:cNvSpPr/>
          <p:nvPr userDrawn="1"/>
        </p:nvSpPr>
        <p:spPr>
          <a:xfrm>
            <a:off x="6931010" y="1067870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Afgeronde rechthoek 18"/>
          <p:cNvSpPr/>
          <p:nvPr/>
        </p:nvSpPr>
        <p:spPr>
          <a:xfrm>
            <a:off x="7801461" y="774410"/>
            <a:ext cx="119986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47" name="Tekstvak 28"/>
          <p:cNvSpPr txBox="1"/>
          <p:nvPr userDrawn="1"/>
        </p:nvSpPr>
        <p:spPr>
          <a:xfrm>
            <a:off x="7668504" y="77441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Conclusion</a:t>
            </a:r>
            <a:endParaRPr lang="nl-NL" dirty="0"/>
          </a:p>
        </p:txBody>
      </p:sp>
      <p:sp>
        <p:nvSpPr>
          <p:cNvPr id="77" name="Oval 76"/>
          <p:cNvSpPr/>
          <p:nvPr userDrawn="1"/>
        </p:nvSpPr>
        <p:spPr>
          <a:xfrm>
            <a:off x="8388432" y="1066506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/>
          <p:cNvSpPr/>
          <p:nvPr/>
        </p:nvSpPr>
        <p:spPr>
          <a:xfrm>
            <a:off x="883149" y="774410"/>
            <a:ext cx="119986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32" name="Tekstvak 31"/>
          <p:cNvSpPr txBox="1"/>
          <p:nvPr userDrawn="1"/>
        </p:nvSpPr>
        <p:spPr>
          <a:xfrm>
            <a:off x="755736" y="774410"/>
            <a:ext cx="14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Data</a:t>
            </a:r>
            <a:endParaRPr lang="nl-NL" dirty="0"/>
          </a:p>
        </p:txBody>
      </p:sp>
      <p:sp>
        <p:nvSpPr>
          <p:cNvPr id="69" name="Oval 68"/>
          <p:cNvSpPr/>
          <p:nvPr userDrawn="1"/>
        </p:nvSpPr>
        <p:spPr>
          <a:xfrm>
            <a:off x="1475664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3799" y="771614"/>
            <a:ext cx="643742" cy="434844"/>
            <a:chOff x="73799" y="771614"/>
            <a:chExt cx="643742" cy="434844"/>
          </a:xfrm>
        </p:grpSpPr>
        <p:sp>
          <p:nvSpPr>
            <p:cNvPr id="82" name="Afgeronde rechthoek 32"/>
            <p:cNvSpPr/>
            <p:nvPr userDrawn="1"/>
          </p:nvSpPr>
          <p:spPr>
            <a:xfrm>
              <a:off x="107506" y="774410"/>
              <a:ext cx="579013" cy="4320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600" dirty="0"/>
            </a:p>
          </p:txBody>
        </p:sp>
        <p:sp>
          <p:nvSpPr>
            <p:cNvPr id="68" name="Tekstvak 31"/>
            <p:cNvSpPr txBox="1"/>
            <p:nvPr userDrawn="1"/>
          </p:nvSpPr>
          <p:spPr>
            <a:xfrm>
              <a:off x="73799" y="771614"/>
              <a:ext cx="6437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Intro</a:t>
              </a:r>
              <a:endParaRPr lang="nl-NL" dirty="0"/>
            </a:p>
          </p:txBody>
        </p:sp>
        <p:sp>
          <p:nvSpPr>
            <p:cNvPr id="91" name="Oval 90"/>
            <p:cNvSpPr/>
            <p:nvPr userDrawn="1"/>
          </p:nvSpPr>
          <p:spPr>
            <a:xfrm>
              <a:off x="395544" y="1062442"/>
              <a:ext cx="72000" cy="7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3" name="Image 3" descr="logo-euro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71013"/>
            <a:ext cx="638175" cy="438150"/>
          </a:xfrm>
          <a:prstGeom prst="rect">
            <a:avLst/>
          </a:prstGeom>
          <a:noFill/>
        </p:spPr>
      </p:pic>
      <p:pic>
        <p:nvPicPr>
          <p:cNvPr id="74" name="Image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1925320" cy="56959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090724" y="148404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http://climate4impact.eu/</a:t>
            </a:r>
          </a:p>
        </p:txBody>
      </p:sp>
      <p:pic>
        <p:nvPicPr>
          <p:cNvPr id="37" name="Afbeelding 3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570554"/>
            <a:ext cx="693778" cy="242822"/>
          </a:xfrm>
          <a:prstGeom prst="rect">
            <a:avLst/>
          </a:prstGeom>
        </p:spPr>
      </p:pic>
      <p:sp>
        <p:nvSpPr>
          <p:cNvPr id="38" name="Oval 37"/>
          <p:cNvSpPr/>
          <p:nvPr userDrawn="1"/>
        </p:nvSpPr>
        <p:spPr>
          <a:xfrm>
            <a:off x="5653043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l 38"/>
          <p:cNvSpPr/>
          <p:nvPr userDrawn="1"/>
        </p:nvSpPr>
        <p:spPr>
          <a:xfrm>
            <a:off x="5797059" y="106649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l 39"/>
          <p:cNvSpPr/>
          <p:nvPr userDrawn="1"/>
        </p:nvSpPr>
        <p:spPr>
          <a:xfrm>
            <a:off x="5940160" y="1065509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40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mal page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6" name="Image 3" descr="logo-europ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254362"/>
            <a:ext cx="638175" cy="438150"/>
          </a:xfrm>
          <a:prstGeom prst="rect">
            <a:avLst/>
          </a:prstGeom>
          <a:noFill/>
        </p:spPr>
      </p:pic>
      <p:pic>
        <p:nvPicPr>
          <p:cNvPr id="7" name="Image 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  <p:grpSp>
        <p:nvGrpSpPr>
          <p:cNvPr id="30" name="Groep 29"/>
          <p:cNvGrpSpPr/>
          <p:nvPr userDrawn="1"/>
        </p:nvGrpSpPr>
        <p:grpSpPr>
          <a:xfrm>
            <a:off x="1979712" y="899428"/>
            <a:ext cx="1728192" cy="1089412"/>
            <a:chOff x="1984874" y="908720"/>
            <a:chExt cx="1728192" cy="1089412"/>
          </a:xfrm>
        </p:grpSpPr>
        <p:sp>
          <p:nvSpPr>
            <p:cNvPr id="31" name="Afgeronde rechthoek 30"/>
            <p:cNvSpPr/>
            <p:nvPr/>
          </p:nvSpPr>
          <p:spPr>
            <a:xfrm>
              <a:off x="2115344" y="908720"/>
              <a:ext cx="1440000" cy="108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600" dirty="0"/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1984874" y="162880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Search</a:t>
              </a:r>
              <a:endParaRPr lang="nl-NL" dirty="0"/>
            </a:p>
          </p:txBody>
        </p:sp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601" y="1001582"/>
              <a:ext cx="701486" cy="701486"/>
            </a:xfrm>
            <a:prstGeom prst="rect">
              <a:avLst/>
            </a:prstGeom>
          </p:spPr>
        </p:pic>
      </p:grpSp>
      <p:grpSp>
        <p:nvGrpSpPr>
          <p:cNvPr id="34" name="Groep 33"/>
          <p:cNvGrpSpPr/>
          <p:nvPr userDrawn="1"/>
        </p:nvGrpSpPr>
        <p:grpSpPr>
          <a:xfrm>
            <a:off x="7380312" y="899428"/>
            <a:ext cx="1440000" cy="1080000"/>
            <a:chOff x="7380392" y="908720"/>
            <a:chExt cx="1440000" cy="1080000"/>
          </a:xfrm>
        </p:grpSpPr>
        <p:sp>
          <p:nvSpPr>
            <p:cNvPr id="35" name="Afgeronde rechthoek 34"/>
            <p:cNvSpPr/>
            <p:nvPr/>
          </p:nvSpPr>
          <p:spPr>
            <a:xfrm>
              <a:off x="7380392" y="908720"/>
              <a:ext cx="1440000" cy="108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600" dirty="0"/>
            </a:p>
          </p:txBody>
        </p:sp>
        <p:pic>
          <p:nvPicPr>
            <p:cNvPr id="36" name="Afbeelding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247" y="1001582"/>
              <a:ext cx="836290" cy="627218"/>
            </a:xfrm>
            <a:prstGeom prst="rect">
              <a:avLst/>
            </a:prstGeom>
          </p:spPr>
        </p:pic>
      </p:grpSp>
      <p:grpSp>
        <p:nvGrpSpPr>
          <p:cNvPr id="37" name="Groep 36"/>
          <p:cNvGrpSpPr/>
          <p:nvPr userDrawn="1"/>
        </p:nvGrpSpPr>
        <p:grpSpPr>
          <a:xfrm>
            <a:off x="3851920" y="899428"/>
            <a:ext cx="1440000" cy="1080000"/>
            <a:chOff x="3879443" y="908720"/>
            <a:chExt cx="1440000" cy="1080000"/>
          </a:xfrm>
        </p:grpSpPr>
        <p:sp>
          <p:nvSpPr>
            <p:cNvPr id="38" name="Afgeronde rechthoek 37"/>
            <p:cNvSpPr/>
            <p:nvPr/>
          </p:nvSpPr>
          <p:spPr>
            <a:xfrm>
              <a:off x="3879443" y="908720"/>
              <a:ext cx="1440000" cy="108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600" dirty="0"/>
            </a:p>
          </p:txBody>
        </p:sp>
        <p:pic>
          <p:nvPicPr>
            <p:cNvPr id="39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72195" y="1052736"/>
              <a:ext cx="1054497" cy="5760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40" name="Tekstvak 39"/>
          <p:cNvSpPr txBox="1"/>
          <p:nvPr userDrawn="1"/>
        </p:nvSpPr>
        <p:spPr>
          <a:xfrm>
            <a:off x="3735348" y="16195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Visualize</a:t>
            </a:r>
            <a:endParaRPr lang="nl-NL" dirty="0"/>
          </a:p>
        </p:txBody>
      </p:sp>
      <p:grpSp>
        <p:nvGrpSpPr>
          <p:cNvPr id="41" name="Groep 40"/>
          <p:cNvGrpSpPr/>
          <p:nvPr userDrawn="1"/>
        </p:nvGrpSpPr>
        <p:grpSpPr>
          <a:xfrm>
            <a:off x="5436096" y="899428"/>
            <a:ext cx="1728192" cy="1089412"/>
            <a:chOff x="5485822" y="908720"/>
            <a:chExt cx="1728192" cy="1089412"/>
          </a:xfrm>
        </p:grpSpPr>
        <p:sp>
          <p:nvSpPr>
            <p:cNvPr id="42" name="Afgeronde rechthoek 41"/>
            <p:cNvSpPr/>
            <p:nvPr/>
          </p:nvSpPr>
          <p:spPr>
            <a:xfrm>
              <a:off x="5629918" y="908720"/>
              <a:ext cx="1440000" cy="108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600" dirty="0"/>
            </a:p>
          </p:txBody>
        </p:sp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196" y="983824"/>
              <a:ext cx="521445" cy="696130"/>
            </a:xfrm>
            <a:prstGeom prst="rect">
              <a:avLst/>
            </a:prstGeom>
          </p:spPr>
        </p:pic>
        <p:sp>
          <p:nvSpPr>
            <p:cNvPr id="44" name="Tekstvak 43"/>
            <p:cNvSpPr txBox="1"/>
            <p:nvPr/>
          </p:nvSpPr>
          <p:spPr>
            <a:xfrm>
              <a:off x="5485822" y="162880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Process</a:t>
              </a:r>
              <a:endParaRPr lang="nl-NL" dirty="0"/>
            </a:p>
          </p:txBody>
        </p:sp>
      </p:grpSp>
      <p:sp>
        <p:nvSpPr>
          <p:cNvPr id="45" name="Tekstvak 44"/>
          <p:cNvSpPr txBox="1"/>
          <p:nvPr userDrawn="1"/>
        </p:nvSpPr>
        <p:spPr>
          <a:xfrm>
            <a:off x="7236296" y="16195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Download</a:t>
            </a:r>
            <a:endParaRPr lang="nl-NL" dirty="0"/>
          </a:p>
        </p:txBody>
      </p:sp>
      <p:grpSp>
        <p:nvGrpSpPr>
          <p:cNvPr id="46" name="Groep 45"/>
          <p:cNvGrpSpPr/>
          <p:nvPr userDrawn="1"/>
        </p:nvGrpSpPr>
        <p:grpSpPr>
          <a:xfrm>
            <a:off x="179512" y="899428"/>
            <a:ext cx="1728192" cy="1089412"/>
            <a:chOff x="234400" y="908720"/>
            <a:chExt cx="1728192" cy="1089412"/>
          </a:xfrm>
        </p:grpSpPr>
        <p:grpSp>
          <p:nvGrpSpPr>
            <p:cNvPr id="47" name="Groep 46"/>
            <p:cNvGrpSpPr/>
            <p:nvPr/>
          </p:nvGrpSpPr>
          <p:grpSpPr>
            <a:xfrm>
              <a:off x="387312" y="908720"/>
              <a:ext cx="1440000" cy="1080000"/>
              <a:chOff x="387312" y="908720"/>
              <a:chExt cx="1440000" cy="1080000"/>
            </a:xfrm>
          </p:grpSpPr>
          <p:sp>
            <p:nvSpPr>
              <p:cNvPr id="49" name="Afgeronde rechthoek 48"/>
              <p:cNvSpPr/>
              <p:nvPr/>
            </p:nvSpPr>
            <p:spPr>
              <a:xfrm>
                <a:off x="387312" y="908720"/>
                <a:ext cx="1440000" cy="10800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 sz="1600" dirty="0"/>
              </a:p>
            </p:txBody>
          </p:sp>
          <p:pic>
            <p:nvPicPr>
              <p:cNvPr id="50" name="Afbeelding 4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52" y="967039"/>
                <a:ext cx="803920" cy="748092"/>
              </a:xfrm>
              <a:prstGeom prst="rect">
                <a:avLst/>
              </a:prstGeom>
            </p:spPr>
          </p:pic>
        </p:grpSp>
        <p:sp>
          <p:nvSpPr>
            <p:cNvPr id="48" name="Tekstvak 47"/>
            <p:cNvSpPr txBox="1"/>
            <p:nvPr/>
          </p:nvSpPr>
          <p:spPr>
            <a:xfrm>
              <a:off x="234400" y="162880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Climate data</a:t>
              </a:r>
              <a:endParaRPr lang="nl-NL" dirty="0"/>
            </a:p>
          </p:txBody>
        </p:sp>
      </p:grpSp>
      <p:pic>
        <p:nvPicPr>
          <p:cNvPr id="27" name="Afbeelding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570554"/>
            <a:ext cx="693778" cy="24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2505-263E-4B30-B01A-C2182FA9087E}" type="datetimeFigureOut">
              <a:rPr lang="nl-NL" smtClean="0"/>
              <a:t>9-12-2015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EDF4-A805-407D-A950-17BCA1C5087F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10"/>
          <p:cNvSpPr/>
          <p:nvPr userDrawn="1"/>
        </p:nvSpPr>
        <p:spPr>
          <a:xfrm>
            <a:off x="-76200" y="6172200"/>
            <a:ext cx="9296400" cy="762000"/>
          </a:xfrm>
          <a:prstGeom prst="rect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12"/>
          <p:cNvCxnSpPr/>
          <p:nvPr userDrawn="1"/>
        </p:nvCxnSpPr>
        <p:spPr>
          <a:xfrm>
            <a:off x="-76200" y="833438"/>
            <a:ext cx="9448800" cy="0"/>
          </a:xfrm>
          <a:prstGeom prst="line">
            <a:avLst/>
          </a:prstGeom>
          <a:ln w="12700">
            <a:solidFill>
              <a:srgbClr val="2342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8600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2819400" y="342900"/>
            <a:ext cx="594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rgbClr val="234272"/>
                </a:solidFill>
                <a:ea typeface="ＭＳ Ｐゴシック" charset="-128"/>
                <a:cs typeface="+mn-cs"/>
              </a:rPr>
              <a:t>Climate Information Platform for Copernicus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6319838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59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63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.png"/><Relationship Id="rId3" Type="http://schemas.openxmlformats.org/officeDocument/2006/relationships/image" Target="../media/image11.png"/><Relationship Id="rId21" Type="http://schemas.openxmlformats.org/officeDocument/2006/relationships/image" Target="../media/image29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5.jpe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knmi.nl/projects/impactportal/wiki/API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witcher.readthedocs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opendap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31"/>
          <p:cNvSpPr/>
          <p:nvPr/>
        </p:nvSpPr>
        <p:spPr>
          <a:xfrm>
            <a:off x="2987824" y="188640"/>
            <a:ext cx="3439552" cy="5695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420241" y="1009079"/>
            <a:ext cx="8208912" cy="3461012"/>
          </a:xfrm>
          <a:prstGeom prst="rect">
            <a:avLst/>
          </a:prstGeom>
          <a:ln>
            <a:noFill/>
          </a:ln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http</a:t>
            </a:r>
            <a:r>
              <a:rPr lang="en-US" sz="3600" dirty="0"/>
              <a:t>://climate4impact.eu</a:t>
            </a:r>
            <a:r>
              <a:rPr lang="en-US" sz="3600" dirty="0" smtClean="0"/>
              <a:t>/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Bridging </a:t>
            </a:r>
            <a:r>
              <a:rPr lang="en-US" sz="2800" dirty="0" smtClean="0"/>
              <a:t>CMIP5, CORDEX and SPECS data </a:t>
            </a:r>
            <a:r>
              <a:rPr lang="en-US" sz="2800" dirty="0" smtClean="0"/>
              <a:t>infrastructure to impact users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endParaRPr lang="en-US" sz="2800" dirty="0" smtClean="0"/>
          </a:p>
          <a:p>
            <a:r>
              <a:rPr lang="nl-NL" sz="4100" b="1" dirty="0" smtClean="0"/>
              <a:t>Web Processing Services</a:t>
            </a:r>
          </a:p>
          <a:p>
            <a:endParaRPr lang="nl-NL" sz="2900" dirty="0"/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CERFACS, 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KNMI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University of Cantabria, SMHI,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Wageningen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University, CMCC, STFC, IPSL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Maarten Plieger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Wim Som de Cerff,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Ernst de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Vreede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Christian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Pagé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Natalia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Tatarinova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</a:t>
            </a:r>
          </a:p>
          <a:p>
            <a:pPr fontAlgn="auto">
              <a:spcAft>
                <a:spcPts val="0"/>
              </a:spcAft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Antonio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Cofiño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Manuel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Vega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Saldarriaga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Ronald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Hutjes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Fokke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de Jong, </a:t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Lars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Bärring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, Elin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Sjokvist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2987823" y="188640"/>
            <a:ext cx="3707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cs typeface="Arial" pitchFamily="34" charset="0"/>
              </a:rPr>
              <a:t>ESGF Face to Face 2015</a:t>
            </a:r>
          </a:p>
          <a:p>
            <a:pPr lvl="0" algn="ctr" eaLnBrk="0" hangingPunct="0"/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cs typeface="Arial" pitchFamily="34" charset="0"/>
              </a:rPr>
              <a:t>Monterey, CA</a:t>
            </a:r>
          </a:p>
        </p:txBody>
      </p:sp>
      <p:pic>
        <p:nvPicPr>
          <p:cNvPr id="41" name="Image 3" descr="logo-eu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7425" y="254345"/>
            <a:ext cx="638175" cy="438150"/>
          </a:xfrm>
          <a:prstGeom prst="rect">
            <a:avLst/>
          </a:prstGeom>
          <a:noFill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02" y="4494685"/>
            <a:ext cx="919831" cy="59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 descr="logo_mpimet_2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99" y="5321017"/>
            <a:ext cx="1121491" cy="27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7" y="5164242"/>
            <a:ext cx="478780" cy="5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7" y="5257266"/>
            <a:ext cx="595874" cy="40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89" y="5815314"/>
            <a:ext cx="632302" cy="5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9" y="4641995"/>
            <a:ext cx="1120191" cy="28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27" y="4589954"/>
            <a:ext cx="897715" cy="3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0" descr="RO_VW_KNMI_Logo_2_7462C_pos_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88" y="5873210"/>
            <a:ext cx="951056" cy="4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72" y="4509290"/>
            <a:ext cx="636205" cy="5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3" descr="logo_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49" y="4647200"/>
            <a:ext cx="1016106" cy="27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3" y="4684279"/>
            <a:ext cx="503500" cy="20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25" y="5166194"/>
            <a:ext cx="588067" cy="5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08" y="4575643"/>
            <a:ext cx="472275" cy="41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87" y="5326221"/>
            <a:ext cx="1239888" cy="2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95" y="5265723"/>
            <a:ext cx="456664" cy="3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27" y="5240352"/>
            <a:ext cx="499598" cy="4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08" y="4644597"/>
            <a:ext cx="716871" cy="2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" name="Picture 4" descr="Logo - link til forsid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07" y="5960380"/>
            <a:ext cx="568553" cy="2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 descr="Universidad de Cantabria -  Uno de los Campus de Excelencia Internacional de las universidades españolas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17"/>
          <a:stretch>
            <a:fillRect/>
          </a:stretch>
        </p:blipFill>
        <p:spPr bwMode="auto">
          <a:xfrm>
            <a:off x="574484" y="5911591"/>
            <a:ext cx="375999" cy="3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" descr="The University of Cape Tow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61" y="5764058"/>
            <a:ext cx="677291" cy="68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0" descr="http://www.ic3.cat/files/sections/9_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r="62135"/>
          <a:stretch>
            <a:fillRect/>
          </a:stretch>
        </p:blipFill>
        <p:spPr bwMode="auto">
          <a:xfrm>
            <a:off x="7867476" y="5843134"/>
            <a:ext cx="523485" cy="5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 descr="Til forside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22" y="5813627"/>
            <a:ext cx="590141" cy="5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4" descr="Til forsiden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00" y="5941533"/>
            <a:ext cx="1062355" cy="3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age 2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925320" cy="56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8171"/>
            <a:ext cx="5430363" cy="51091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151024"/>
            <a:ext cx="3091068" cy="2281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508104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ight Arrow 4"/>
          <p:cNvSpPr/>
          <p:nvPr/>
        </p:nvSpPr>
        <p:spPr>
          <a:xfrm rot="922447">
            <a:off x="4608449" y="3955937"/>
            <a:ext cx="1159870" cy="5447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843049" y="1877938"/>
            <a:ext cx="2959902" cy="2400328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Data reduction</a:t>
            </a:r>
          </a:p>
          <a:p>
            <a:r>
              <a:rPr lang="nl-NL" sz="2000" dirty="0"/>
              <a:t>S</a:t>
            </a:r>
            <a:r>
              <a:rPr lang="nl-NL" sz="2000" dirty="0" smtClean="0"/>
              <a:t>ubsetting</a:t>
            </a:r>
            <a:endParaRPr lang="nl-NL" sz="2000" dirty="0" smtClean="0"/>
          </a:p>
          <a:p>
            <a:r>
              <a:rPr lang="nl-NL" sz="2000" dirty="0" smtClean="0"/>
              <a:t>GIS formats</a:t>
            </a:r>
          </a:p>
          <a:p>
            <a:r>
              <a:rPr lang="nl-NL" sz="2000" dirty="0" smtClean="0"/>
              <a:t>Reprojection</a:t>
            </a:r>
          </a:p>
          <a:p>
            <a:r>
              <a:rPr lang="nl-NL" sz="2000" dirty="0" smtClean="0"/>
              <a:t>WPS uses ADAGUC WCS iteratively</a:t>
            </a:r>
            <a:endParaRPr lang="nl-NL" sz="20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5843049" y="1340768"/>
            <a:ext cx="2959902" cy="563562"/>
          </a:xfrm>
        </p:spPr>
        <p:txBody>
          <a:bodyPr/>
          <a:lstStyle/>
          <a:p>
            <a:r>
              <a:rPr lang="nl-NL" dirty="0" smtClean="0"/>
              <a:t>Convert and subset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22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1" cy="4392488"/>
          </a:xfrm>
        </p:spPr>
        <p:txBody>
          <a:bodyPr/>
          <a:lstStyle/>
          <a:p>
            <a:r>
              <a:rPr lang="nl-NL" sz="2000" dirty="0" smtClean="0"/>
              <a:t>PyWPS is executed from a Java servlet</a:t>
            </a:r>
          </a:p>
          <a:p>
            <a:pPr lvl="1"/>
            <a:r>
              <a:rPr lang="nl-NL" sz="1600" dirty="0" smtClean="0"/>
              <a:t>Full control over environment, user sessions, etc...</a:t>
            </a:r>
          </a:p>
          <a:p>
            <a:endParaRPr lang="nl-NL" sz="2000" dirty="0" smtClean="0"/>
          </a:p>
          <a:p>
            <a:r>
              <a:rPr lang="nl-NL" sz="2000" dirty="0" smtClean="0"/>
              <a:t>Each process is executed with per user environment settings</a:t>
            </a:r>
          </a:p>
          <a:p>
            <a:pPr lvl="1"/>
            <a:r>
              <a:rPr lang="nl-NL" sz="1600" dirty="0" smtClean="0"/>
              <a:t>Credentials (x509 certs, .dodsrc, .dodscookies)</a:t>
            </a:r>
          </a:p>
          <a:p>
            <a:pPr lvl="1"/>
            <a:r>
              <a:rPr lang="nl-NL" sz="1600" dirty="0" smtClean="0"/>
              <a:t>Access to climate4impact personal basket</a:t>
            </a:r>
          </a:p>
          <a:p>
            <a:pPr lvl="1"/>
            <a:endParaRPr lang="nl-NL" dirty="0"/>
          </a:p>
          <a:p>
            <a:r>
              <a:rPr lang="nl-NL" sz="2000" dirty="0" smtClean="0"/>
              <a:t>WPS / WMS / WCS can be accessed externally via:</a:t>
            </a:r>
          </a:p>
          <a:p>
            <a:pPr lvl="1"/>
            <a:r>
              <a:rPr lang="nl-NL" sz="1600" dirty="0" smtClean="0"/>
              <a:t>Browsers:</a:t>
            </a:r>
          </a:p>
          <a:p>
            <a:pPr lvl="2"/>
            <a:r>
              <a:rPr lang="nl-NL" sz="1600" dirty="0" smtClean="0"/>
              <a:t>OpenID </a:t>
            </a:r>
          </a:p>
          <a:p>
            <a:pPr lvl="2"/>
            <a:r>
              <a:rPr lang="nl-NL" sz="1600" dirty="0" smtClean="0"/>
              <a:t>OAuth2 (See Phil’s presentation)</a:t>
            </a:r>
          </a:p>
          <a:p>
            <a:pPr lvl="1"/>
            <a:r>
              <a:rPr lang="nl-NL" sz="1600" dirty="0" smtClean="0"/>
              <a:t>Command line:</a:t>
            </a:r>
          </a:p>
          <a:p>
            <a:pPr lvl="2"/>
            <a:r>
              <a:rPr lang="nl-NL" sz="1600" dirty="0" smtClean="0"/>
              <a:t>x509 myproxy certificates (SLC client authentication, same as ESGF) </a:t>
            </a:r>
          </a:p>
          <a:p>
            <a:pPr lvl="2"/>
            <a:r>
              <a:rPr lang="nl-NL" sz="1600" dirty="0" smtClean="0"/>
              <a:t>Access tokens</a:t>
            </a:r>
            <a:endParaRPr lang="nl-NL" dirty="0" smtClean="0"/>
          </a:p>
          <a:p>
            <a:pPr lvl="2"/>
            <a:endParaRPr lang="nl-NL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318689"/>
            <a:ext cx="7496405" cy="563562"/>
          </a:xfrm>
        </p:spPr>
        <p:txBody>
          <a:bodyPr/>
          <a:lstStyle/>
          <a:p>
            <a:r>
              <a:rPr lang="nl-NL" dirty="0" smtClean="0"/>
              <a:t>Web Processing Service – </a:t>
            </a:r>
            <a:r>
              <a:rPr lang="nl-NL" dirty="0" smtClean="0"/>
              <a:t>Security</a:t>
            </a:r>
            <a:endParaRPr lang="nl-NL" dirty="0"/>
          </a:p>
        </p:txBody>
      </p:sp>
      <p:sp>
        <p:nvSpPr>
          <p:cNvPr id="5" name="Oval 4"/>
          <p:cNvSpPr/>
          <p:nvPr/>
        </p:nvSpPr>
        <p:spPr>
          <a:xfrm>
            <a:off x="5652128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6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871" y="1882251"/>
            <a:ext cx="8435282" cy="4392488"/>
          </a:xfrm>
        </p:spPr>
        <p:txBody>
          <a:bodyPr>
            <a:normAutofit/>
          </a:bodyPr>
          <a:lstStyle/>
          <a:p>
            <a:r>
              <a:rPr lang="nl-NL" sz="2000" dirty="0"/>
              <a:t>Unique identifiers as </a:t>
            </a:r>
            <a:r>
              <a:rPr lang="nl-NL" sz="2000" dirty="0" smtClean="0"/>
              <a:t>access </a:t>
            </a:r>
            <a:r>
              <a:rPr lang="nl-NL" sz="2000" dirty="0" smtClean="0"/>
              <a:t>tokens, as part of URL</a:t>
            </a:r>
          </a:p>
          <a:p>
            <a:pPr marL="457200" lvl="1" indent="0">
              <a:buNone/>
            </a:pPr>
            <a:r>
              <a:rPr lang="nl-NL" sz="1600" dirty="0" smtClean="0"/>
              <a:t>           https</a:t>
            </a:r>
            <a:r>
              <a:rPr lang="nl-NL" sz="1600" dirty="0"/>
              <a:t>://dev.climate4impact.eu/impactportal/WPS/&lt;accesstoken&gt;/?</a:t>
            </a:r>
          </a:p>
          <a:p>
            <a:r>
              <a:rPr lang="nl-NL" sz="2000" dirty="0" smtClean="0"/>
              <a:t>Limited lifespan, can be created and revoked by user in website</a:t>
            </a:r>
            <a:endParaRPr lang="nl-NL" sz="2000" dirty="0" smtClean="0"/>
          </a:p>
          <a:p>
            <a:r>
              <a:rPr lang="nl-NL" sz="2000" dirty="0" smtClean="0"/>
              <a:t>Easy commandline access to WPS (Python, R, Matlab, Bash)</a:t>
            </a:r>
            <a:endParaRPr lang="nl-NL" sz="2000" dirty="0" smtClean="0"/>
          </a:p>
          <a:p>
            <a:r>
              <a:rPr lang="nl-NL" sz="2000" dirty="0" smtClean="0"/>
              <a:t>Climate4impact is implementing </a:t>
            </a:r>
            <a:r>
              <a:rPr lang="nl-NL" sz="2000" dirty="0" smtClean="0"/>
              <a:t>a prototype in Java</a:t>
            </a:r>
          </a:p>
          <a:p>
            <a:pPr lvl="1"/>
            <a:r>
              <a:rPr lang="nl-NL" sz="1600" dirty="0" smtClean="0"/>
              <a:t>Being used </a:t>
            </a:r>
            <a:r>
              <a:rPr lang="nl-NL" sz="1600" dirty="0" smtClean="0"/>
              <a:t>by the </a:t>
            </a:r>
            <a:r>
              <a:rPr lang="nl-NL" sz="1600" dirty="0" smtClean="0"/>
              <a:t>Copernicus </a:t>
            </a:r>
            <a:r>
              <a:rPr lang="nl-NL" sz="1600" dirty="0" smtClean="0"/>
              <a:t>CLIPC portal</a:t>
            </a:r>
            <a:endParaRPr lang="nl-NL" sz="1600" dirty="0" smtClean="0"/>
          </a:p>
          <a:p>
            <a:r>
              <a:rPr lang="nl-NL" sz="2000" dirty="0" smtClean="0"/>
              <a:t>DRKZ is implementing “Twitcher” as </a:t>
            </a:r>
            <a:r>
              <a:rPr lang="nl-NL" sz="2000" dirty="0" smtClean="0"/>
              <a:t>part of </a:t>
            </a:r>
            <a:r>
              <a:rPr lang="nl-NL" sz="2000" dirty="0" smtClean="0"/>
              <a:t>their Birdhouse project</a:t>
            </a:r>
            <a:endParaRPr lang="nl-NL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318689"/>
            <a:ext cx="7496405" cy="563562"/>
          </a:xfrm>
        </p:spPr>
        <p:txBody>
          <a:bodyPr/>
          <a:lstStyle/>
          <a:p>
            <a:r>
              <a:rPr lang="nl-NL" dirty="0" smtClean="0"/>
              <a:t>Web Processing Service – Access tokens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7" y="4531631"/>
            <a:ext cx="8500601" cy="1293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796136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1271990" y="6021288"/>
            <a:ext cx="669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dev.knmi.nl/projects/impactportal/wiki/API</a:t>
            </a:r>
            <a:endParaRPr lang="nl-NL" dirty="0" smtClean="0"/>
          </a:p>
          <a:p>
            <a:pPr algn="ctr"/>
            <a:r>
              <a:rPr lang="nl-NL" dirty="0" smtClean="0">
                <a:hlinkClick r:id="rId4"/>
              </a:rPr>
              <a:t>http</a:t>
            </a:r>
            <a:r>
              <a:rPr lang="nl-NL" dirty="0">
                <a:hlinkClick r:id="rId4"/>
              </a:rPr>
              <a:t>://twitcher.readthedocs.org</a:t>
            </a:r>
            <a:r>
              <a:rPr lang="nl-NL" dirty="0" smtClean="0">
                <a:hlinkClick r:id="rId4"/>
              </a:rPr>
              <a:t>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8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970" y="1497286"/>
            <a:ext cx="7952942" cy="563562"/>
          </a:xfrm>
        </p:spPr>
        <p:txBody>
          <a:bodyPr>
            <a:normAutofit/>
          </a:bodyPr>
          <a:lstStyle/>
          <a:p>
            <a:r>
              <a:rPr lang="nl-NL" dirty="0" smtClean="0"/>
              <a:t>WPS is used by the climate information portal - CLIPC</a:t>
            </a:r>
            <a:endParaRPr lang="nl-NL" dirty="0"/>
          </a:p>
        </p:txBody>
      </p:sp>
      <p:grpSp>
        <p:nvGrpSpPr>
          <p:cNvPr id="4" name="Groep 75"/>
          <p:cNvGrpSpPr/>
          <p:nvPr/>
        </p:nvGrpSpPr>
        <p:grpSpPr>
          <a:xfrm>
            <a:off x="179512" y="2060849"/>
            <a:ext cx="8856984" cy="4752528"/>
            <a:chOff x="107504" y="2075663"/>
            <a:chExt cx="8928992" cy="4737713"/>
          </a:xfrm>
        </p:grpSpPr>
        <p:sp>
          <p:nvSpPr>
            <p:cNvPr id="5" name="Tekstvak 116"/>
            <p:cNvSpPr txBox="1"/>
            <p:nvPr/>
          </p:nvSpPr>
          <p:spPr>
            <a:xfrm>
              <a:off x="6732240" y="6536377"/>
              <a:ext cx="1585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CLIPC Infrastructure</a:t>
              </a:r>
              <a:endParaRPr lang="nl-NL" sz="1200" dirty="0"/>
            </a:p>
          </p:txBody>
        </p:sp>
        <p:sp>
          <p:nvSpPr>
            <p:cNvPr id="6" name="Afgeronde rechthoek 6"/>
            <p:cNvSpPr/>
            <p:nvPr/>
          </p:nvSpPr>
          <p:spPr>
            <a:xfrm>
              <a:off x="107504" y="2091774"/>
              <a:ext cx="5509180" cy="4444603"/>
            </a:xfrm>
            <a:prstGeom prst="roundRect">
              <a:avLst>
                <a:gd name="adj" fmla="val 540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  <p:sp>
          <p:nvSpPr>
            <p:cNvPr id="7" name="Afgeronde rechthoek 13"/>
            <p:cNvSpPr/>
            <p:nvPr/>
          </p:nvSpPr>
          <p:spPr>
            <a:xfrm>
              <a:off x="338838" y="2235790"/>
              <a:ext cx="126054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MyProxy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 X509</a:t>
              </a:r>
              <a:endParaRPr lang="nl-NL" sz="1200" dirty="0"/>
            </a:p>
          </p:txBody>
        </p:sp>
        <p:sp>
          <p:nvSpPr>
            <p:cNvPr id="8" name="Afgeronde rechthoek 14"/>
            <p:cNvSpPr/>
            <p:nvPr/>
          </p:nvSpPr>
          <p:spPr>
            <a:xfrm>
              <a:off x="1887418" y="2235790"/>
              <a:ext cx="120641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PyWPS</a:t>
              </a:r>
              <a:r>
                <a:rPr lang="en-US" sz="1200" dirty="0" smtClean="0"/>
                <a:t> (WPS)</a:t>
              </a:r>
              <a:endParaRPr lang="nl-NL" sz="1200" dirty="0"/>
            </a:p>
          </p:txBody>
        </p:sp>
        <p:sp>
          <p:nvSpPr>
            <p:cNvPr id="9" name="Afgeronde rechthoek 15"/>
            <p:cNvSpPr/>
            <p:nvPr/>
          </p:nvSpPr>
          <p:spPr>
            <a:xfrm>
              <a:off x="950906" y="3119779"/>
              <a:ext cx="1836044" cy="151216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Impactportal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Java, Servlets, JSP</a:t>
              </a:r>
              <a:endParaRPr lang="nl-NL" sz="1200" dirty="0"/>
            </a:p>
          </p:txBody>
        </p:sp>
        <p:sp>
          <p:nvSpPr>
            <p:cNvPr id="10" name="Afgeronde rechthoek 16"/>
            <p:cNvSpPr/>
            <p:nvPr/>
          </p:nvSpPr>
          <p:spPr>
            <a:xfrm>
              <a:off x="395581" y="4828078"/>
              <a:ext cx="1481393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Impact data node</a:t>
              </a:r>
            </a:p>
            <a:p>
              <a:pPr algn="ctr"/>
              <a:r>
                <a:rPr lang="en-US" sz="1200" dirty="0" smtClean="0"/>
                <a:t>THREDDS </a:t>
              </a:r>
              <a:r>
                <a:rPr lang="en-US" sz="1200" dirty="0" err="1" smtClean="0"/>
                <a:t>OpenDAP</a:t>
              </a:r>
              <a:endParaRPr lang="nl-NL" sz="1200" dirty="0"/>
            </a:p>
          </p:txBody>
        </p:sp>
        <p:sp>
          <p:nvSpPr>
            <p:cNvPr id="11" name="Afgeronde rechthoek 18"/>
            <p:cNvSpPr/>
            <p:nvPr/>
          </p:nvSpPr>
          <p:spPr>
            <a:xfrm>
              <a:off x="2247618" y="4828078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ADAGUC </a:t>
              </a:r>
            </a:p>
            <a:p>
              <a:pPr algn="ctr"/>
              <a:r>
                <a:rPr lang="en-US" sz="1200" dirty="0" smtClean="0"/>
                <a:t>Viewer (WMS)</a:t>
              </a:r>
              <a:endParaRPr lang="nl-NL" sz="1200" dirty="0"/>
            </a:p>
          </p:txBody>
        </p:sp>
        <p:sp>
          <p:nvSpPr>
            <p:cNvPr id="12" name="Afgeronde rechthoek 19"/>
            <p:cNvSpPr/>
            <p:nvPr/>
          </p:nvSpPr>
          <p:spPr>
            <a:xfrm>
              <a:off x="806730" y="5692174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ADAGUC</a:t>
              </a:r>
            </a:p>
            <a:p>
              <a:pPr algn="ctr"/>
              <a:r>
                <a:rPr lang="en-US" sz="1200" dirty="0" smtClean="0"/>
                <a:t>Server (WMS)</a:t>
              </a:r>
              <a:endParaRPr lang="nl-NL" sz="1200" dirty="0"/>
            </a:p>
          </p:txBody>
        </p:sp>
        <p:sp>
          <p:nvSpPr>
            <p:cNvPr id="13" name="Afgeronde rechthoek 20"/>
            <p:cNvSpPr/>
            <p:nvPr/>
          </p:nvSpPr>
          <p:spPr>
            <a:xfrm>
              <a:off x="2426910" y="5692174"/>
              <a:ext cx="88209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Postgre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SQL</a:t>
              </a:r>
              <a:endParaRPr lang="nl-NL" sz="1200" dirty="0"/>
            </a:p>
          </p:txBody>
        </p:sp>
        <p:sp>
          <p:nvSpPr>
            <p:cNvPr id="14" name="Afgeronde rechthoek 21"/>
            <p:cNvSpPr/>
            <p:nvPr/>
          </p:nvSpPr>
          <p:spPr>
            <a:xfrm>
              <a:off x="3399586" y="5692174"/>
              <a:ext cx="88209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My</a:t>
              </a:r>
            </a:p>
            <a:p>
              <a:pPr algn="ctr"/>
              <a:r>
                <a:rPr lang="en-US" sz="1200" dirty="0" smtClean="0"/>
                <a:t>SQL</a:t>
              </a:r>
              <a:endParaRPr lang="nl-NL" sz="1200" dirty="0"/>
            </a:p>
          </p:txBody>
        </p:sp>
        <p:sp>
          <p:nvSpPr>
            <p:cNvPr id="15" name="Afgeronde rechthoek 22"/>
            <p:cNvSpPr/>
            <p:nvPr/>
          </p:nvSpPr>
          <p:spPr>
            <a:xfrm>
              <a:off x="3075142" y="3119779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Tomcat</a:t>
              </a:r>
              <a:endParaRPr lang="nl-NL" sz="1200" dirty="0"/>
            </a:p>
          </p:txBody>
        </p:sp>
        <p:sp>
          <p:nvSpPr>
            <p:cNvPr id="16" name="Afgeronde rechthoek 23"/>
            <p:cNvSpPr/>
            <p:nvPr/>
          </p:nvSpPr>
          <p:spPr>
            <a:xfrm>
              <a:off x="3074982" y="3963982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Drupal CMS</a:t>
              </a:r>
              <a:endParaRPr lang="nl-NL" sz="1200" dirty="0"/>
            </a:p>
          </p:txBody>
        </p:sp>
        <p:sp>
          <p:nvSpPr>
            <p:cNvPr id="17" name="Rechthoek 24"/>
            <p:cNvSpPr/>
            <p:nvPr/>
          </p:nvSpPr>
          <p:spPr>
            <a:xfrm>
              <a:off x="4767738" y="2235790"/>
              <a:ext cx="576064" cy="4104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 smtClean="0"/>
                <a:t>Apache HTTPD Proxy</a:t>
              </a:r>
              <a:endParaRPr lang="nl-NL" sz="1200" dirty="0"/>
            </a:p>
          </p:txBody>
        </p:sp>
        <p:sp>
          <p:nvSpPr>
            <p:cNvPr id="18" name="Afgeronde rechthoek 25"/>
            <p:cNvSpPr/>
            <p:nvPr/>
          </p:nvSpPr>
          <p:spPr>
            <a:xfrm>
              <a:off x="3327578" y="2235790"/>
              <a:ext cx="118854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ICCLIM</a:t>
              </a:r>
              <a:endParaRPr lang="nl-NL" sz="1200" dirty="0"/>
            </a:p>
          </p:txBody>
        </p:sp>
        <p:cxnSp>
          <p:nvCxnSpPr>
            <p:cNvPr id="19" name="Rechte verbindingslijn met pijl 35"/>
            <p:cNvCxnSpPr/>
            <p:nvPr/>
          </p:nvCxnSpPr>
          <p:spPr>
            <a:xfrm>
              <a:off x="1239346" y="2883862"/>
              <a:ext cx="0" cy="235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37"/>
            <p:cNvCxnSpPr/>
            <p:nvPr/>
          </p:nvCxnSpPr>
          <p:spPr>
            <a:xfrm>
              <a:off x="2246730" y="2883862"/>
              <a:ext cx="0" cy="235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39"/>
            <p:cNvCxnSpPr>
              <a:stCxn id="18" idx="1"/>
              <a:endCxn id="8" idx="3"/>
            </p:cNvCxnSpPr>
            <p:nvPr/>
          </p:nvCxnSpPr>
          <p:spPr>
            <a:xfrm flipH="1">
              <a:off x="3093836" y="2559826"/>
              <a:ext cx="2337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41"/>
            <p:cNvCxnSpPr>
              <a:endCxn id="15" idx="1"/>
            </p:cNvCxnSpPr>
            <p:nvPr/>
          </p:nvCxnSpPr>
          <p:spPr>
            <a:xfrm>
              <a:off x="2786870" y="3443815"/>
              <a:ext cx="2882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43"/>
            <p:cNvCxnSpPr>
              <a:stCxn id="16" idx="1"/>
            </p:cNvCxnSpPr>
            <p:nvPr/>
          </p:nvCxnSpPr>
          <p:spPr>
            <a:xfrm flipH="1">
              <a:off x="2786870" y="4288018"/>
              <a:ext cx="28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met pijl 47"/>
            <p:cNvCxnSpPr>
              <a:stCxn id="13" idx="1"/>
              <a:endCxn id="12" idx="3"/>
            </p:cNvCxnSpPr>
            <p:nvPr/>
          </p:nvCxnSpPr>
          <p:spPr>
            <a:xfrm flipH="1">
              <a:off x="2246730" y="6016210"/>
              <a:ext cx="1801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49"/>
            <p:cNvCxnSpPr>
              <a:stCxn id="14" idx="0"/>
            </p:cNvCxnSpPr>
            <p:nvPr/>
          </p:nvCxnSpPr>
          <p:spPr>
            <a:xfrm flipV="1">
              <a:off x="3840635" y="4631947"/>
              <a:ext cx="0" cy="10602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51"/>
            <p:cNvCxnSpPr/>
            <p:nvPr/>
          </p:nvCxnSpPr>
          <p:spPr>
            <a:xfrm flipV="1">
              <a:off x="2426910" y="4631947"/>
              <a:ext cx="0" cy="196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53"/>
            <p:cNvCxnSpPr/>
            <p:nvPr/>
          </p:nvCxnSpPr>
          <p:spPr>
            <a:xfrm flipV="1">
              <a:off x="2031434" y="4631948"/>
              <a:ext cx="0" cy="10602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59"/>
            <p:cNvCxnSpPr>
              <a:stCxn id="15" idx="3"/>
            </p:cNvCxnSpPr>
            <p:nvPr/>
          </p:nvCxnSpPr>
          <p:spPr>
            <a:xfrm>
              <a:off x="4515142" y="3443815"/>
              <a:ext cx="252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61"/>
            <p:cNvCxnSpPr>
              <a:stCxn id="16" idx="3"/>
              <a:endCxn id="17" idx="1"/>
            </p:cNvCxnSpPr>
            <p:nvPr/>
          </p:nvCxnSpPr>
          <p:spPr>
            <a:xfrm>
              <a:off x="4514982" y="4288018"/>
              <a:ext cx="2527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63"/>
            <p:cNvCxnSpPr>
              <a:stCxn id="17" idx="3"/>
              <a:endCxn id="35" idx="1"/>
            </p:cNvCxnSpPr>
            <p:nvPr/>
          </p:nvCxnSpPr>
          <p:spPr>
            <a:xfrm>
              <a:off x="5343802" y="4288018"/>
              <a:ext cx="124824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70"/>
            <p:cNvCxnSpPr/>
            <p:nvPr/>
          </p:nvCxnSpPr>
          <p:spPr>
            <a:xfrm flipV="1">
              <a:off x="1383362" y="4631947"/>
              <a:ext cx="0" cy="196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ep 114"/>
            <p:cNvGrpSpPr/>
            <p:nvPr/>
          </p:nvGrpSpPr>
          <p:grpSpPr>
            <a:xfrm>
              <a:off x="8587208" y="3717032"/>
              <a:ext cx="449288" cy="990080"/>
              <a:chOff x="8371184" y="3086992"/>
              <a:chExt cx="449288" cy="990080"/>
            </a:xfrm>
          </p:grpSpPr>
          <p:sp>
            <p:nvSpPr>
              <p:cNvPr id="42" name="Ovaal 71"/>
              <p:cNvSpPr/>
              <p:nvPr/>
            </p:nvSpPr>
            <p:spPr>
              <a:xfrm>
                <a:off x="8469336" y="3086992"/>
                <a:ext cx="270000" cy="270000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cxnSp>
            <p:nvCxnSpPr>
              <p:cNvPr id="43" name="Rechte verbindingslijn 73"/>
              <p:cNvCxnSpPr/>
              <p:nvPr/>
            </p:nvCxnSpPr>
            <p:spPr>
              <a:xfrm flipH="1">
                <a:off x="8604336" y="3356992"/>
                <a:ext cx="112" cy="43204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75"/>
              <p:cNvCxnSpPr/>
              <p:nvPr/>
            </p:nvCxnSpPr>
            <p:spPr>
              <a:xfrm>
                <a:off x="8371184" y="3501008"/>
                <a:ext cx="44928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83"/>
              <p:cNvCxnSpPr/>
              <p:nvPr/>
            </p:nvCxnSpPr>
            <p:spPr>
              <a:xfrm flipH="1">
                <a:off x="8388424" y="3789040"/>
                <a:ext cx="216024" cy="28803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chte verbindingslijn 85"/>
              <p:cNvCxnSpPr/>
              <p:nvPr/>
            </p:nvCxnSpPr>
            <p:spPr>
              <a:xfrm>
                <a:off x="8604448" y="3789040"/>
                <a:ext cx="216024" cy="28803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kstvak 116"/>
            <p:cNvSpPr txBox="1"/>
            <p:nvPr/>
          </p:nvSpPr>
          <p:spPr>
            <a:xfrm>
              <a:off x="1671394" y="6536377"/>
              <a:ext cx="2180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Climate4impact infrastructure</a:t>
              </a:r>
              <a:endParaRPr lang="nl-NL" sz="1200" dirty="0"/>
            </a:p>
          </p:txBody>
        </p:sp>
        <p:cxnSp>
          <p:nvCxnSpPr>
            <p:cNvPr id="34" name="Rechte verbindingslijn met pijl 60"/>
            <p:cNvCxnSpPr/>
            <p:nvPr/>
          </p:nvCxnSpPr>
          <p:spPr>
            <a:xfrm flipH="1" flipV="1">
              <a:off x="4335691" y="4631948"/>
              <a:ext cx="45164" cy="1816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fgeronde rechthoek 5"/>
            <p:cNvSpPr/>
            <p:nvPr/>
          </p:nvSpPr>
          <p:spPr>
            <a:xfrm>
              <a:off x="6592044" y="2075663"/>
              <a:ext cx="1820868" cy="4424710"/>
            </a:xfrm>
            <a:prstGeom prst="roundRect">
              <a:avLst>
                <a:gd name="adj" fmla="val 721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  <p:cxnSp>
          <p:nvCxnSpPr>
            <p:cNvPr id="36" name="Rechte verbindingslijn met pijl 63"/>
            <p:cNvCxnSpPr/>
            <p:nvPr/>
          </p:nvCxnSpPr>
          <p:spPr>
            <a:xfrm>
              <a:off x="8412912" y="4314076"/>
              <a:ext cx="3125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kstvak 53"/>
            <p:cNvSpPr txBox="1"/>
            <p:nvPr/>
          </p:nvSpPr>
          <p:spPr>
            <a:xfrm>
              <a:off x="5364088" y="3421449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WMS</a:t>
              </a:r>
            </a:p>
            <a:p>
              <a:pPr algn="ctr"/>
              <a:r>
                <a:rPr lang="en-US" sz="1200" dirty="0" smtClean="0"/>
                <a:t>WCS</a:t>
              </a:r>
            </a:p>
            <a:p>
              <a:pPr algn="ctr"/>
              <a:r>
                <a:rPr lang="en-US" sz="1200" dirty="0" smtClean="0"/>
                <a:t>WPS</a:t>
              </a:r>
              <a:endParaRPr lang="nl-NL" sz="1200" dirty="0"/>
            </a:p>
            <a:p>
              <a:pPr algn="ctr"/>
              <a:r>
                <a:rPr lang="en-US" sz="1200" dirty="0" smtClean="0"/>
                <a:t>Storage API</a:t>
              </a:r>
            </a:p>
          </p:txBody>
        </p: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235789"/>
              <a:ext cx="1510338" cy="103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kstvak 65"/>
            <p:cNvSpPr txBox="1"/>
            <p:nvPr/>
          </p:nvSpPr>
          <p:spPr>
            <a:xfrm>
              <a:off x="5364088" y="4366845"/>
              <a:ext cx="1512168" cy="460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Access</a:t>
              </a:r>
            </a:p>
            <a:p>
              <a:pPr algn="ctr"/>
              <a:r>
                <a:rPr lang="en-US" sz="1200" dirty="0" smtClean="0"/>
                <a:t>token</a:t>
              </a:r>
              <a:endParaRPr lang="nl-NL" sz="900" dirty="0"/>
            </a:p>
          </p:txBody>
        </p:sp>
        <p:sp>
          <p:nvSpPr>
            <p:cNvPr id="40" name="Afgeronde rechthoek 22"/>
            <p:cNvSpPr/>
            <p:nvPr/>
          </p:nvSpPr>
          <p:spPr>
            <a:xfrm>
              <a:off x="6804408" y="3429000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Discovery</a:t>
              </a:r>
            </a:p>
            <a:p>
              <a:pPr algn="ctr"/>
              <a:r>
                <a:rPr lang="en-US" sz="1200" dirty="0" smtClean="0"/>
                <a:t>Catalogue</a:t>
              </a:r>
              <a:endParaRPr lang="nl-NL" sz="1200" dirty="0"/>
            </a:p>
          </p:txBody>
        </p:sp>
        <p:sp>
          <p:nvSpPr>
            <p:cNvPr id="41" name="Afgeronde rechthoek 22"/>
            <p:cNvSpPr/>
            <p:nvPr/>
          </p:nvSpPr>
          <p:spPr>
            <a:xfrm>
              <a:off x="6802578" y="4221088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Openlayers3</a:t>
              </a:r>
            </a:p>
            <a:p>
              <a:pPr algn="ctr"/>
              <a:r>
                <a:rPr lang="en-US" sz="1200" dirty="0" smtClean="0"/>
                <a:t>Visualization</a:t>
              </a:r>
              <a:endParaRPr lang="nl-NL" sz="12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5940152" y="1067542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1"/>
          <p:cNvSpPr txBox="1">
            <a:spLocks/>
          </p:cNvSpPr>
          <p:nvPr/>
        </p:nvSpPr>
        <p:spPr>
          <a:xfrm>
            <a:off x="323528" y="2204864"/>
            <a:ext cx="4042790" cy="4298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By default the basket contains: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“Remote data” for links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“My data” for your own data</a:t>
            </a:r>
          </a:p>
          <a:p>
            <a:pPr lvl="1" fontAlgn="auto"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Script based download: select and download multiple files</a:t>
            </a:r>
          </a:p>
          <a:p>
            <a:pPr fontAlgn="auto"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The basket allows for uploading your own files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Can be used in processing or visualization</a:t>
            </a:r>
          </a:p>
          <a:p>
            <a:pPr fontAlgn="auto"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916832"/>
            <a:ext cx="4308162" cy="4098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38609"/>
            <a:ext cx="7496405" cy="563562"/>
          </a:xfrm>
        </p:spPr>
        <p:txBody>
          <a:bodyPr/>
          <a:lstStyle/>
          <a:p>
            <a:r>
              <a:rPr lang="nl-NL" dirty="0" smtClean="0"/>
              <a:t>Download</a:t>
            </a:r>
            <a:endParaRPr lang="nl-NL" dirty="0"/>
          </a:p>
        </p:txBody>
      </p:sp>
      <p:sp>
        <p:nvSpPr>
          <p:cNvPr id="78" name="Oval 77"/>
          <p:cNvSpPr/>
          <p:nvPr/>
        </p:nvSpPr>
        <p:spPr>
          <a:xfrm>
            <a:off x="6943510" y="1072202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8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 bwMode="auto">
          <a:xfrm>
            <a:off x="457201" y="1904330"/>
            <a:ext cx="8435279" cy="439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ESGF + climate4impact enables impact research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Researchers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at KNMI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/ WUR: </a:t>
            </a:r>
            <a:r>
              <a:rPr lang="en-US" sz="1800" dirty="0" err="1" smtClean="0">
                <a:solidFill>
                  <a:schemeClr val="tx1"/>
                </a:solidFill>
                <a:latin typeface="Arial" charset="0"/>
                <a:ea typeface="ＭＳ Ｐゴシック"/>
              </a:rPr>
              <a:t>subsetting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 and regridding is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useful </a:t>
            </a:r>
            <a:endParaRPr lang="en-US" sz="18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/>
              </a:rPr>
              <a:t>Requires ESGF search </a:t>
            </a:r>
            <a:r>
              <a:rPr lang="en-US" sz="1800" dirty="0" err="1" smtClean="0">
                <a:latin typeface="Arial" charset="0"/>
                <a:ea typeface="ＭＳ Ｐゴシック"/>
              </a:rPr>
              <a:t>api</a:t>
            </a:r>
            <a:r>
              <a:rPr lang="en-US" sz="1800" dirty="0" smtClean="0">
                <a:latin typeface="Arial" charset="0"/>
                <a:ea typeface="ＭＳ Ｐゴシック"/>
              </a:rPr>
              <a:t>, </a:t>
            </a:r>
            <a:r>
              <a:rPr lang="en-US" sz="1800" dirty="0" err="1" smtClean="0">
                <a:latin typeface="Arial" charset="0"/>
                <a:ea typeface="ＭＳ Ｐゴシック"/>
              </a:rPr>
              <a:t>OpenDAP</a:t>
            </a:r>
            <a:r>
              <a:rPr lang="en-US" sz="1800" dirty="0" smtClean="0">
                <a:latin typeface="Arial" charset="0"/>
                <a:ea typeface="ＭＳ Ｐゴシック"/>
              </a:rPr>
              <a:t> and </a:t>
            </a:r>
            <a:r>
              <a:rPr lang="en-US" sz="1800" dirty="0" err="1" smtClean="0">
                <a:latin typeface="Arial" charset="0"/>
                <a:ea typeface="ＭＳ Ｐゴシック"/>
              </a:rPr>
              <a:t>Thredds</a:t>
            </a:r>
            <a:r>
              <a:rPr lang="en-US" sz="1800" dirty="0" smtClean="0">
                <a:latin typeface="Arial" charset="0"/>
                <a:ea typeface="ＭＳ Ｐゴシック"/>
              </a:rPr>
              <a:t> </a:t>
            </a:r>
            <a:r>
              <a:rPr lang="en-US" sz="1800" dirty="0" smtClean="0">
                <a:latin typeface="Arial" charset="0"/>
                <a:ea typeface="ＭＳ Ｐゴシック"/>
              </a:rPr>
              <a:t>catalogs</a:t>
            </a:r>
            <a:endParaRPr lang="en-US" sz="1800" dirty="0" smtClean="0">
              <a:latin typeface="Arial" charset="0"/>
              <a:ea typeface="ＭＳ Ｐゴシック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Climate4impact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processing and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visualization is a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layer over ESGF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Climate4impact is flexible due to applied technologies and standards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/>
              </a:rPr>
              <a:t>PyWPS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/>
              </a:rPr>
              <a:t> with ICCLIM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as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/>
              </a:rPr>
              <a:t>generic processing framework for climate indices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ADAGUC WMS can be used to visualize local and remote files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OPeNDAP can be used to access small bits of large files over the internet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Next steps: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  <a:sym typeface="Wingdings" pitchFamily="2" charset="2"/>
              </a:rPr>
              <a:t>Implement use cases from climate impact researchers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  <a:sym typeface="Wingdings" pitchFamily="2" charset="2"/>
              </a:rPr>
              <a:t>Finalize the connection to the University of Cantabria downscaling portal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Climate indices calculation wizard</a:t>
            </a:r>
          </a:p>
          <a:p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 bwMode="auto">
          <a:xfrm>
            <a:off x="459970" y="1412776"/>
            <a:ext cx="749640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Conclusion and next steps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8388432" y="1074940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" y="923084"/>
            <a:ext cx="7416824" cy="5938488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2339752" y="6455621"/>
            <a:ext cx="8216486" cy="563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latin typeface="Arial" charset="0"/>
                <a:ea typeface="ＭＳ Ｐゴシック"/>
              </a:rPr>
              <a:t>The next slides are </a:t>
            </a:r>
            <a:r>
              <a:rPr lang="en-US" sz="2000" dirty="0" smtClean="0">
                <a:latin typeface="Arial" charset="0"/>
                <a:ea typeface="ＭＳ Ｐゴシック"/>
              </a:rPr>
              <a:t>for details</a:t>
            </a:r>
            <a:endParaRPr lang="nl-NL" sz="2000" dirty="0" smtClean="0">
              <a:latin typeface="Arial" charset="0"/>
              <a:ea typeface="ＭＳ Ｐゴシック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07504" y="186904"/>
            <a:ext cx="8216486" cy="563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latin typeface="Arial" charset="0"/>
                <a:ea typeface="ＭＳ Ｐゴシック"/>
              </a:rPr>
              <a:t>Thanks!</a:t>
            </a:r>
            <a:endParaRPr lang="nl-NL" sz="3600" dirty="0" smtClean="0">
              <a:latin typeface="Arial" charset="0"/>
              <a:ea typeface="ＭＳ Ｐゴシック"/>
            </a:endParaRPr>
          </a:p>
        </p:txBody>
      </p:sp>
      <p:pic>
        <p:nvPicPr>
          <p:cNvPr id="9" name="Image 1" descr="FP7-cap-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60648"/>
            <a:ext cx="625475" cy="504825"/>
          </a:xfrm>
          <a:prstGeom prst="rect">
            <a:avLst/>
          </a:prstGeom>
          <a:noFill/>
        </p:spPr>
      </p:pic>
      <p:pic>
        <p:nvPicPr>
          <p:cNvPr id="10" name="Image 3" descr="logo-eur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638175" cy="43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4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2"/>
          <p:cNvSpPr>
            <a:spLocks noGrp="1"/>
          </p:cNvSpPr>
          <p:nvPr>
            <p:ph type="title"/>
          </p:nvPr>
        </p:nvSpPr>
        <p:spPr bwMode="auto">
          <a:xfrm>
            <a:off x="179512" y="1497286"/>
            <a:ext cx="8784976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Data standards – HTTP download, </a:t>
            </a:r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, WCS and WMS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198438" y="2060848"/>
            <a:ext cx="8716962" cy="4525963"/>
            <a:chOff x="198438" y="2060848"/>
            <a:chExt cx="8716962" cy="4525963"/>
          </a:xfrm>
        </p:grpSpPr>
        <p:sp>
          <p:nvSpPr>
            <p:cNvPr id="7" name="Right Triangle 6"/>
            <p:cNvSpPr/>
            <p:nvPr/>
          </p:nvSpPr>
          <p:spPr>
            <a:xfrm flipH="1">
              <a:off x="198438" y="4580211"/>
              <a:ext cx="8640762" cy="1798637"/>
            </a:xfrm>
            <a:prstGeom prst="rtTriangle">
              <a:avLst/>
            </a:prstGeom>
            <a:solidFill>
              <a:srgbClr val="7C9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ight Triangle 7"/>
            <p:cNvSpPr/>
            <p:nvPr/>
          </p:nvSpPr>
          <p:spPr>
            <a:xfrm flipV="1">
              <a:off x="274638" y="2089423"/>
              <a:ext cx="8640762" cy="1800225"/>
            </a:xfrm>
            <a:prstGeom prst="rtTriangle">
              <a:avLst/>
            </a:prstGeom>
            <a:solidFill>
              <a:srgbClr val="7C99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dirty="0"/>
            </a:p>
          </p:txBody>
        </p:sp>
        <p:grpSp>
          <p:nvGrpSpPr>
            <p:cNvPr id="19459" name="Group 26"/>
            <p:cNvGrpSpPr>
              <a:grpSpLocks/>
            </p:cNvGrpSpPr>
            <p:nvPr/>
          </p:nvGrpSpPr>
          <p:grpSpPr bwMode="auto">
            <a:xfrm>
              <a:off x="2892425" y="4202386"/>
              <a:ext cx="1277938" cy="954087"/>
              <a:chOff x="2971800" y="4103132"/>
              <a:chExt cx="1277914" cy="95410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971800" y="4103132"/>
                <a:ext cx="1277914" cy="954107"/>
              </a:xfrm>
              <a:prstGeom prst="rect">
                <a:avLst/>
              </a:prstGeom>
              <a:noFill/>
              <a:ln>
                <a:solidFill>
                  <a:schemeClr val="tx2">
                    <a:lumMod val="1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234272"/>
                    </a:solidFill>
                    <a:ea typeface="ＭＳ Ｐゴシック" charset="-128"/>
                    <a:cs typeface="+mn-cs"/>
                  </a:rPr>
                  <a:t>01001010010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234272"/>
                    </a:solidFill>
                    <a:ea typeface="ＭＳ Ｐゴシック" charset="-128"/>
                    <a:cs typeface="+mn-cs"/>
                  </a:rPr>
                  <a:t>01010010010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234272"/>
                    </a:solidFill>
                    <a:ea typeface="ＭＳ Ｐゴシック" charset="-128"/>
                    <a:cs typeface="+mn-cs"/>
                  </a:rPr>
                  <a:t>10010100100</a:t>
                </a:r>
              </a:p>
              <a:p>
                <a:pPr>
                  <a:defRPr/>
                </a:pPr>
                <a:r>
                  <a:rPr lang="en-US" sz="1400" dirty="0">
                    <a:solidFill>
                      <a:srgbClr val="234272"/>
                    </a:solidFill>
                    <a:ea typeface="ＭＳ Ｐゴシック" charset="-128"/>
                    <a:cs typeface="+mn-cs"/>
                  </a:rPr>
                  <a:t>10010011000</a:t>
                </a:r>
                <a:endParaRPr lang="nl-NL" sz="1400" dirty="0">
                  <a:solidFill>
                    <a:srgbClr val="234272"/>
                  </a:solidFill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43279" y="4407938"/>
                <a:ext cx="490528" cy="381008"/>
              </a:xfrm>
              <a:prstGeom prst="rect">
                <a:avLst/>
              </a:prstGeom>
              <a:solidFill>
                <a:srgbClr val="7C99AD">
                  <a:alpha val="27000"/>
                </a:srgbClr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sp>
          <p:nvSpPr>
            <p:cNvPr id="19462" name="TextBox 8"/>
            <p:cNvSpPr txBox="1">
              <a:spLocks noChangeArrowheads="1"/>
            </p:cNvSpPr>
            <p:nvPr/>
          </p:nvSpPr>
          <p:spPr bwMode="auto">
            <a:xfrm>
              <a:off x="295275" y="2060848"/>
              <a:ext cx="24450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Work done on client</a:t>
              </a:r>
              <a:endParaRPr lang="nl-NL" sz="2000" dirty="0"/>
            </a:p>
          </p:txBody>
        </p:sp>
        <p:sp>
          <p:nvSpPr>
            <p:cNvPr id="19463" name="TextBox 9"/>
            <p:cNvSpPr txBox="1">
              <a:spLocks noChangeArrowheads="1"/>
            </p:cNvSpPr>
            <p:nvPr/>
          </p:nvSpPr>
          <p:spPr bwMode="auto">
            <a:xfrm>
              <a:off x="6281897" y="5994301"/>
              <a:ext cx="25573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Work done on server</a:t>
              </a:r>
              <a:endParaRPr lang="nl-NL" sz="2000" dirty="0"/>
            </a:p>
          </p:txBody>
        </p:sp>
        <p:sp>
          <p:nvSpPr>
            <p:cNvPr id="19464" name="TextBox 12"/>
            <p:cNvSpPr txBox="1">
              <a:spLocks noChangeArrowheads="1"/>
            </p:cNvSpPr>
            <p:nvPr/>
          </p:nvSpPr>
          <p:spPr bwMode="auto">
            <a:xfrm>
              <a:off x="2486021" y="3370097"/>
              <a:ext cx="21355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234272"/>
                  </a:solidFill>
                </a:rPr>
                <a:t>Array based data</a:t>
              </a:r>
              <a:endParaRPr lang="nl-NL" sz="2000" dirty="0">
                <a:solidFill>
                  <a:srgbClr val="234272"/>
                </a:solidFill>
              </a:endParaRPr>
            </a:p>
          </p:txBody>
        </p:sp>
        <p:pic>
          <p:nvPicPr>
            <p:cNvPr id="1946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8613" y="3592786"/>
              <a:ext cx="1319212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6" name="Group 51"/>
            <p:cNvGrpSpPr>
              <a:grpSpLocks/>
            </p:cNvGrpSpPr>
            <p:nvPr/>
          </p:nvGrpSpPr>
          <p:grpSpPr bwMode="auto">
            <a:xfrm>
              <a:off x="7043738" y="2602807"/>
              <a:ext cx="1719262" cy="1639265"/>
              <a:chOff x="6553200" y="2083416"/>
              <a:chExt cx="1719161" cy="1638910"/>
            </a:xfrm>
          </p:grpSpPr>
          <p:sp>
            <p:nvSpPr>
              <p:cNvPr id="19486" name="TextBox 14"/>
              <p:cNvSpPr txBox="1">
                <a:spLocks noChangeArrowheads="1"/>
              </p:cNvSpPr>
              <p:nvPr/>
            </p:nvSpPr>
            <p:spPr bwMode="auto">
              <a:xfrm>
                <a:off x="6842445" y="2083416"/>
                <a:ext cx="1210517" cy="400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234272"/>
                    </a:solidFill>
                  </a:rPr>
                  <a:t>Graphics</a:t>
                </a:r>
                <a:endParaRPr lang="nl-NL" sz="2000" dirty="0">
                  <a:solidFill>
                    <a:srgbClr val="234272"/>
                  </a:solidFill>
                </a:endParaRPr>
              </a:p>
            </p:txBody>
          </p:sp>
          <p:sp>
            <p:nvSpPr>
              <p:cNvPr id="19487" name="TextBox 18"/>
              <p:cNvSpPr txBox="1">
                <a:spLocks noChangeArrowheads="1"/>
              </p:cNvSpPr>
              <p:nvPr/>
            </p:nvSpPr>
            <p:spPr bwMode="auto">
              <a:xfrm>
                <a:off x="7404477" y="2362200"/>
                <a:ext cx="7489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234272"/>
                    </a:solidFill>
                  </a:rPr>
                  <a:t>WMS</a:t>
                </a:r>
                <a:endParaRPr lang="nl-NL">
                  <a:solidFill>
                    <a:srgbClr val="234272"/>
                  </a:solidFill>
                </a:endParaRPr>
              </a:p>
            </p:txBody>
          </p:sp>
          <p:pic>
            <p:nvPicPr>
              <p:cNvPr id="19488" name="Picture 29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73433" y="2438245"/>
                <a:ext cx="594167" cy="217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9" name="Picture 3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53200" y="2667000"/>
                <a:ext cx="1719161" cy="1055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7" name="Picture 3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72400" y="4932636"/>
              <a:ext cx="1028700" cy="1093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3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2441848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Box 40"/>
            <p:cNvSpPr txBox="1">
              <a:spLocks noChangeArrowheads="1"/>
            </p:cNvSpPr>
            <p:nvPr/>
          </p:nvSpPr>
          <p:spPr bwMode="auto">
            <a:xfrm>
              <a:off x="7566025" y="6370911"/>
              <a:ext cx="13493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>
                  <a:solidFill>
                    <a:srgbClr val="234272"/>
                  </a:solidFill>
                </a:rPr>
                <a:t>(de Boer &amp; Plieger, 2014)</a:t>
              </a:r>
              <a:endParaRPr lang="nl-NL" sz="800">
                <a:solidFill>
                  <a:srgbClr val="234272"/>
                </a:solidFill>
              </a:endParaRPr>
            </a:p>
          </p:txBody>
        </p:sp>
        <p:grpSp>
          <p:nvGrpSpPr>
            <p:cNvPr id="19470" name="Group 56"/>
            <p:cNvGrpSpPr>
              <a:grpSpLocks/>
            </p:cNvGrpSpPr>
            <p:nvPr/>
          </p:nvGrpSpPr>
          <p:grpSpPr bwMode="auto">
            <a:xfrm>
              <a:off x="381000" y="3813447"/>
              <a:ext cx="1524000" cy="2286001"/>
              <a:chOff x="685800" y="3124199"/>
              <a:chExt cx="1524000" cy="2286001"/>
            </a:xfrm>
          </p:grpSpPr>
          <p:sp>
            <p:nvSpPr>
              <p:cNvPr id="19479" name="TextBox 11"/>
              <p:cNvSpPr txBox="1">
                <a:spLocks noChangeArrowheads="1"/>
              </p:cNvSpPr>
              <p:nvPr/>
            </p:nvSpPr>
            <p:spPr bwMode="auto">
              <a:xfrm>
                <a:off x="759209" y="3124199"/>
                <a:ext cx="125386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234272"/>
                    </a:solidFill>
                  </a:rPr>
                  <a:t>Data files</a:t>
                </a:r>
                <a:endParaRPr lang="nl-NL" sz="2000" dirty="0">
                  <a:solidFill>
                    <a:srgbClr val="234272"/>
                  </a:solidFill>
                </a:endParaRPr>
              </a:p>
            </p:txBody>
          </p:sp>
          <p:grpSp>
            <p:nvGrpSpPr>
              <p:cNvPr id="19480" name="Group 30"/>
              <p:cNvGrpSpPr>
                <a:grpSpLocks/>
              </p:cNvGrpSpPr>
              <p:nvPr/>
            </p:nvGrpSpPr>
            <p:grpSpPr bwMode="auto">
              <a:xfrm>
                <a:off x="685800" y="3886200"/>
                <a:ext cx="1524000" cy="1143000"/>
                <a:chOff x="744078" y="3962400"/>
                <a:chExt cx="1828800" cy="1447800"/>
              </a:xfrm>
            </p:grpSpPr>
            <p:pic>
              <p:nvPicPr>
                <p:cNvPr id="19483" name="Picture 10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44078" y="3962400"/>
                  <a:ext cx="1524000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84" name="Picture 22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896478" y="4114800"/>
                  <a:ext cx="1524000" cy="1143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485" name="Picture 23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048878" y="4267201"/>
                  <a:ext cx="1524000" cy="1142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9481" name="TextBox 31"/>
              <p:cNvSpPr txBox="1">
                <a:spLocks noChangeArrowheads="1"/>
              </p:cNvSpPr>
              <p:nvPr/>
            </p:nvSpPr>
            <p:spPr bwMode="auto">
              <a:xfrm>
                <a:off x="721995" y="3443435"/>
                <a:ext cx="141160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234272"/>
                    </a:solidFill>
                  </a:rPr>
                  <a:t>HTTP / FTP</a:t>
                </a:r>
                <a:endParaRPr lang="nl-NL">
                  <a:solidFill>
                    <a:srgbClr val="234272"/>
                  </a:solidFill>
                </a:endParaRPr>
              </a:p>
            </p:txBody>
          </p:sp>
          <p:sp>
            <p:nvSpPr>
              <p:cNvPr id="51" name="Down Arrow 50"/>
              <p:cNvSpPr/>
              <p:nvPr/>
            </p:nvSpPr>
            <p:spPr>
              <a:xfrm flipV="1">
                <a:off x="1295400" y="5102225"/>
                <a:ext cx="407988" cy="307975"/>
              </a:xfrm>
              <a:prstGeom prst="downArrow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sp>
          <p:nvSpPr>
            <p:cNvPr id="54" name="Down Arrow 53"/>
            <p:cNvSpPr/>
            <p:nvPr/>
          </p:nvSpPr>
          <p:spPr>
            <a:xfrm flipV="1">
              <a:off x="3324225" y="5258073"/>
              <a:ext cx="407988" cy="307975"/>
            </a:xfrm>
            <a:prstGeom prst="down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grpSp>
          <p:nvGrpSpPr>
            <p:cNvPr id="19472" name="Group 57"/>
            <p:cNvGrpSpPr>
              <a:grpSpLocks/>
            </p:cNvGrpSpPr>
            <p:nvPr/>
          </p:nvGrpSpPr>
          <p:grpSpPr bwMode="auto">
            <a:xfrm>
              <a:off x="4677509" y="3011799"/>
              <a:ext cx="2079415" cy="2097048"/>
              <a:chOff x="4373193" y="2449548"/>
              <a:chExt cx="2078919" cy="2096384"/>
            </a:xfrm>
          </p:grpSpPr>
          <p:sp>
            <p:nvSpPr>
              <p:cNvPr id="19474" name="TextBox 13"/>
              <p:cNvSpPr txBox="1">
                <a:spLocks noChangeArrowheads="1"/>
              </p:cNvSpPr>
              <p:nvPr/>
            </p:nvSpPr>
            <p:spPr bwMode="auto">
              <a:xfrm>
                <a:off x="4373193" y="2449548"/>
                <a:ext cx="2078919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234272"/>
                    </a:solidFill>
                  </a:rPr>
                  <a:t>Referenced data</a:t>
                </a:r>
                <a:endParaRPr lang="nl-NL" sz="2000" dirty="0">
                  <a:solidFill>
                    <a:srgbClr val="234272"/>
                  </a:solidFill>
                </a:endParaRPr>
              </a:p>
            </p:txBody>
          </p:sp>
          <p:sp>
            <p:nvSpPr>
              <p:cNvPr id="19475" name="TextBox 17"/>
              <p:cNvSpPr txBox="1">
                <a:spLocks noChangeArrowheads="1"/>
              </p:cNvSpPr>
              <p:nvPr/>
            </p:nvSpPr>
            <p:spPr bwMode="auto">
              <a:xfrm>
                <a:off x="5334000" y="2743200"/>
                <a:ext cx="7232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234272"/>
                    </a:solidFill>
                  </a:rPr>
                  <a:t>WCS</a:t>
                </a:r>
                <a:endParaRPr lang="nl-NL">
                  <a:solidFill>
                    <a:srgbClr val="234272"/>
                  </a:solidFill>
                </a:endParaRPr>
              </a:p>
            </p:txBody>
          </p:sp>
          <p:pic>
            <p:nvPicPr>
              <p:cNvPr id="19476" name="Picture 27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18486" y="2819245"/>
                <a:ext cx="594167" cy="217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4800" y="3168419"/>
                <a:ext cx="1295091" cy="888718"/>
              </a:xfrm>
              <a:prstGeom prst="rect">
                <a:avLst/>
              </a:prstGeom>
              <a:ln>
                <a:solidFill>
                  <a:schemeClr val="tx2">
                    <a:lumMod val="10000"/>
                  </a:schemeClr>
                </a:solidFill>
              </a:ln>
            </p:spPr>
          </p:pic>
          <p:sp>
            <p:nvSpPr>
              <p:cNvPr id="55" name="Down Arrow 54"/>
              <p:cNvSpPr/>
              <p:nvPr/>
            </p:nvSpPr>
            <p:spPr>
              <a:xfrm flipV="1">
                <a:off x="5164433" y="4236468"/>
                <a:ext cx="407890" cy="309464"/>
              </a:xfrm>
              <a:prstGeom prst="downArrow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/>
              </a:p>
            </p:txBody>
          </p:sp>
        </p:grpSp>
        <p:sp>
          <p:nvSpPr>
            <p:cNvPr id="56" name="Down Arrow 55"/>
            <p:cNvSpPr/>
            <p:nvPr/>
          </p:nvSpPr>
          <p:spPr>
            <a:xfrm flipV="1">
              <a:off x="7734300" y="4343673"/>
              <a:ext cx="407988" cy="307975"/>
            </a:xfrm>
            <a:prstGeom prst="downArrow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sp>
        <p:nvSpPr>
          <p:cNvPr id="47" name="Oval 46"/>
          <p:cNvSpPr/>
          <p:nvPr/>
        </p:nvSpPr>
        <p:spPr>
          <a:xfrm>
            <a:off x="1475664" y="1065727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5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/>
              </a:rPr>
              <a:t>Generates visualizations of geospatial data in the form of 2D images, suitable for transfer over the internet (JPG/PNG/GIF)</a:t>
            </a:r>
            <a:endParaRPr lang="nl-NL" dirty="0" smtClean="0">
              <a:solidFill>
                <a:schemeClr val="tx1"/>
              </a:solidFill>
              <a:latin typeface="Arial" charset="0"/>
              <a:ea typeface="ＭＳ Ｐゴシック"/>
            </a:endParaRPr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Web Map Service – for visualizations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2667000"/>
            <a:ext cx="2825750" cy="33829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2895600"/>
            <a:ext cx="5410200" cy="2849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REST based: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Compose </a:t>
            </a:r>
            <a:r>
              <a:rPr lang="en-US" dirty="0">
                <a:solidFill>
                  <a:schemeClr val="tx1"/>
                </a:solidFill>
              </a:rPr>
              <a:t>an URL with key value pairs,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and you </a:t>
            </a:r>
            <a:r>
              <a:rPr lang="en-US" dirty="0">
                <a:solidFill>
                  <a:schemeClr val="tx1"/>
                </a:solidFill>
              </a:rPr>
              <a:t>will get an image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Standard is developed and maintained by the Open Geospatial Consortium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Generated images are geo-referenced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Images from several sources can be easily combined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Images have dimensions 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Time, elevation, member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WMS services can be viewed in many web based clients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OpenLayers, Leaflet, GoogleMaps, ADAGUC viewer, …</a:t>
            </a:r>
          </a:p>
          <a:p>
            <a:pPr marL="457200" lvl="1" indent="0">
              <a:buFont typeface="Arial" charset="0"/>
              <a:buNone/>
              <a:defRPr/>
            </a:pP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0" y="3886200"/>
            <a:ext cx="609600" cy="533400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2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 bwMode="auto">
          <a:xfrm>
            <a:off x="449087" y="2204864"/>
            <a:ext cx="8229601" cy="4392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 is the name of the organization and the name of the protocol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Open-source Project for a Network Data Access Protocol</a:t>
            </a:r>
          </a:p>
          <a:p>
            <a:r>
              <a:rPr lang="en-US" dirty="0" smtClean="0">
                <a:latin typeface="Arial" charset="0"/>
                <a:ea typeface="ＭＳ Ｐゴシック"/>
              </a:rPr>
              <a:t>Data is stored at remote server</a:t>
            </a:r>
          </a:p>
          <a:p>
            <a:r>
              <a:rPr lang="en-US" dirty="0" smtClean="0">
                <a:latin typeface="Arial" charset="0"/>
                <a:ea typeface="ＭＳ Ｐゴシック"/>
              </a:rPr>
              <a:t>Data model is similar to </a:t>
            </a:r>
            <a:r>
              <a:rPr lang="en-US" dirty="0" err="1" smtClean="0">
                <a:latin typeface="Arial" charset="0"/>
                <a:ea typeface="ＭＳ Ｐゴシック"/>
              </a:rPr>
              <a:t>NetCDF’s</a:t>
            </a:r>
            <a:r>
              <a:rPr lang="en-US" dirty="0" smtClean="0">
                <a:latin typeface="Arial" charset="0"/>
                <a:ea typeface="ＭＳ Ｐゴシック"/>
              </a:rPr>
              <a:t> data model (with differences)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N-dimensional array container, with variables, dimensions and attributes</a:t>
            </a:r>
          </a:p>
          <a:p>
            <a:r>
              <a:rPr lang="en-US" dirty="0" smtClean="0">
                <a:latin typeface="Arial" charset="0"/>
                <a:ea typeface="ＭＳ Ｐゴシック"/>
              </a:rPr>
              <a:t>Only requested pieces of data are sent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Accessing small pieces of large files on a remote server can still be quick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Data is requested based on sub-setting along dimensions</a:t>
            </a:r>
          </a:p>
          <a:p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 resources can be opened locally on your computer as if it were local files using the </a:t>
            </a:r>
            <a:r>
              <a:rPr lang="en-US" dirty="0" err="1" smtClean="0">
                <a:latin typeface="Arial" charset="0"/>
                <a:ea typeface="ＭＳ Ｐゴシック"/>
              </a:rPr>
              <a:t>NetCDF</a:t>
            </a:r>
            <a:r>
              <a:rPr lang="en-US" dirty="0" smtClean="0">
                <a:latin typeface="Arial" charset="0"/>
                <a:ea typeface="ＭＳ Ｐゴシック"/>
              </a:rPr>
              <a:t> library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Local files versus remote files is transparent</a:t>
            </a:r>
          </a:p>
          <a:p>
            <a:r>
              <a:rPr lang="en-US" dirty="0" smtClean="0">
                <a:latin typeface="Arial" charset="0"/>
                <a:ea typeface="ＭＳ Ｐゴシック"/>
              </a:rPr>
              <a:t>The concept of a file is gone, an </a:t>
            </a:r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 endpoint can represent thousands of files aggregated along a dimension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</a:rPr>
              <a:t>E.g. Usually concatenate a large time series observation to one endpoint using the time dimension</a:t>
            </a:r>
            <a:endParaRPr lang="nl-NL" dirty="0" smtClean="0">
              <a:latin typeface="Arial" charset="0"/>
              <a:ea typeface="ＭＳ Ｐゴシック"/>
              <a:hlinkClick r:id="rId2"/>
            </a:endParaRPr>
          </a:p>
          <a:p>
            <a:endParaRPr lang="nl-NL" dirty="0" smtClean="0">
              <a:latin typeface="Arial" charset="0"/>
              <a:ea typeface="ＭＳ Ｐゴシック"/>
            </a:endParaRPr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 – for data access and </a:t>
            </a:r>
            <a:r>
              <a:rPr lang="en-US" dirty="0" err="1" smtClean="0">
                <a:latin typeface="Arial" charset="0"/>
                <a:ea typeface="ＭＳ Ｐゴシック"/>
              </a:rPr>
              <a:t>subsetting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450" y="1268640"/>
            <a:ext cx="1925238" cy="86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459970" y="6309320"/>
            <a:ext cx="8229601" cy="425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 err="1" smtClean="0">
                <a:latin typeface="Arial" charset="0"/>
                <a:ea typeface="ＭＳ Ｐゴシック"/>
              </a:rPr>
              <a:t>OPeNDAP</a:t>
            </a:r>
            <a:r>
              <a:rPr lang="en-US" dirty="0" smtClean="0">
                <a:latin typeface="Arial" charset="0"/>
                <a:ea typeface="ＭＳ Ｐゴシック"/>
              </a:rPr>
              <a:t> within ESGF is served using the THREDDS data server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11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M:\My Documents\IS-ENES2\c4i_20140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775708"/>
            <a:ext cx="3096343" cy="27496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3096301" cy="2565583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23528" y="1465272"/>
            <a:ext cx="6120680" cy="539272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Platform for impact researchers to explore climate data and perform analysis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Currently i</a:t>
            </a:r>
            <a:r>
              <a:rPr lang="en-US" sz="1800" dirty="0" smtClean="0">
                <a:solidFill>
                  <a:schemeClr val="tx1"/>
                </a:solidFill>
              </a:rPr>
              <a:t>mplementing use cases from impact researchers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Searches </a:t>
            </a:r>
            <a:r>
              <a:rPr lang="en-US" sz="2000" dirty="0" smtClean="0">
                <a:solidFill>
                  <a:schemeClr val="tx1"/>
                </a:solidFill>
              </a:rPr>
              <a:t>ESGF </a:t>
            </a:r>
            <a:r>
              <a:rPr lang="en-US" sz="2000" dirty="0" smtClean="0">
                <a:solidFill>
                  <a:schemeClr val="tx1"/>
                </a:solidFill>
              </a:rPr>
              <a:t>using search </a:t>
            </a:r>
            <a:r>
              <a:rPr lang="en-US" sz="2000" dirty="0" smtClean="0">
                <a:solidFill>
                  <a:schemeClr val="tx1"/>
                </a:solidFill>
              </a:rPr>
              <a:t>API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Visualize </a:t>
            </a:r>
            <a:r>
              <a:rPr lang="en-US" sz="2000" dirty="0">
                <a:solidFill>
                  <a:schemeClr val="tx1"/>
                </a:solidFill>
              </a:rPr>
              <a:t>ESGF </a:t>
            </a:r>
            <a:r>
              <a:rPr lang="en-US" sz="2000" dirty="0" smtClean="0">
                <a:solidFill>
                  <a:schemeClr val="tx1"/>
                </a:solidFill>
              </a:rPr>
              <a:t>data using </a:t>
            </a:r>
            <a:r>
              <a:rPr lang="en-US" sz="2000" dirty="0" err="1" smtClean="0">
                <a:solidFill>
                  <a:schemeClr val="tx1"/>
                </a:solidFill>
              </a:rPr>
              <a:t>OpenDAP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Uses ADAGUC </a:t>
            </a:r>
            <a:r>
              <a:rPr lang="en-US" sz="1600" dirty="0" smtClean="0">
                <a:solidFill>
                  <a:schemeClr val="tx1"/>
                </a:solidFill>
              </a:rPr>
              <a:t>WMS visualization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Perform calculations / process data - WPS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Climate indices calculation, data reduction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Personal store for processing outcomes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Upload </a:t>
            </a:r>
            <a:r>
              <a:rPr lang="en-US" sz="1600" dirty="0">
                <a:solidFill>
                  <a:schemeClr val="tx1"/>
                </a:solidFill>
              </a:rPr>
              <a:t>and store your own </a:t>
            </a:r>
            <a:r>
              <a:rPr lang="en-US" sz="1600" dirty="0" smtClean="0">
                <a:solidFill>
                  <a:schemeClr val="tx1"/>
                </a:solidFill>
              </a:rPr>
              <a:t>data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6708" y="860953"/>
            <a:ext cx="45847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http://climate4impact.eu/</a:t>
            </a:r>
            <a:endParaRPr lang="nl-NL" sz="2800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987823" y="188640"/>
            <a:ext cx="3707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eaLnBrk="0" hangingPunct="0"/>
            <a:r>
              <a:rPr lang="fr-FR" sz="1600" b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cs typeface="Arial" pitchFamily="34" charset="0"/>
              </a:rPr>
              <a:t>ESGF Face to Face 2015</a:t>
            </a:r>
          </a:p>
          <a:p>
            <a:pPr lvl="0" algn="ctr" eaLnBrk="0" hangingPunct="0"/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cs typeface="Arial" pitchFamily="34" charset="0"/>
              </a:rPr>
              <a:t>Monterey, CA</a:t>
            </a:r>
          </a:p>
        </p:txBody>
      </p:sp>
    </p:spTree>
    <p:extLst>
      <p:ext uri="{BB962C8B-B14F-4D97-AF65-F5344CB8AC3E}">
        <p14:creationId xmlns:p14="http://schemas.microsoft.com/office/powerpoint/2010/main" val="2853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Indices calculation using ICCLIM – developed in IS-ENES</a:t>
            </a:r>
            <a:endParaRPr lang="nl-NL" dirty="0"/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211138" y="3975944"/>
            <a:ext cx="8772525" cy="735756"/>
          </a:xfrm>
          <a:prstGeom prst="rect">
            <a:avLst/>
          </a:prstGeom>
          <a:solidFill>
            <a:srgbClr val="E7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tIns="90000" bIns="90000">
            <a:spAutoFit/>
          </a:bodyPr>
          <a:lstStyle>
            <a:lvl1pPr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u="sng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buFont typeface="Verdana" panose="020B0604030504040204" pitchFamily="34" charset="0"/>
              <a:buChar char="-"/>
            </a:pPr>
            <a:r>
              <a:rPr lang="en-US" altLang="nl-NL" sz="1200" u="none" dirty="0"/>
              <a:t> Intra-period extreme temperature range [°C] - </a:t>
            </a:r>
            <a:r>
              <a:rPr lang="en-US" altLang="nl-NL" sz="1200" b="1" u="none" dirty="0"/>
              <a:t>ETR</a:t>
            </a:r>
          </a:p>
          <a:p>
            <a:pPr algn="l">
              <a:buFont typeface="Verdana" panose="020B0604030504040204" pitchFamily="34" charset="0"/>
              <a:buChar char="-"/>
            </a:pPr>
            <a:r>
              <a:rPr lang="en-US" altLang="nl-NL" sz="1200" u="none" dirty="0"/>
              <a:t> Warm days (days with mean temperature &gt; 90th percentile of daily mean temperature) - </a:t>
            </a:r>
            <a:r>
              <a:rPr lang="en-US" altLang="nl-NL" sz="1200" b="1" u="none" dirty="0"/>
              <a:t>TG90p</a:t>
            </a:r>
          </a:p>
          <a:p>
            <a:pPr algn="l">
              <a:buFont typeface="Verdana" panose="020B0604030504040204" pitchFamily="34" charset="0"/>
              <a:buChar char="-"/>
            </a:pPr>
            <a:r>
              <a:rPr lang="en-US" altLang="nl-NL" sz="1200" u="none" dirty="0"/>
              <a:t> Summer days  (days with max temperature &gt; 25 °C)  - </a:t>
            </a:r>
            <a:r>
              <a:rPr lang="en-US" altLang="nl-NL" sz="1200" b="1" u="none" dirty="0" smtClean="0"/>
              <a:t>SU</a:t>
            </a:r>
            <a:endParaRPr lang="en-US" altLang="nl-NL" sz="1200" b="1" u="none" dirty="0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31800" y="2132856"/>
            <a:ext cx="8154988" cy="1643063"/>
            <a:chOff x="292" y="1412"/>
            <a:chExt cx="5137" cy="1035"/>
          </a:xfrm>
        </p:grpSpPr>
        <p:sp>
          <p:nvSpPr>
            <p:cNvPr id="8" name="Text Box 107"/>
            <p:cNvSpPr txBox="1">
              <a:spLocks noChangeArrowheads="1"/>
            </p:cNvSpPr>
            <p:nvPr/>
          </p:nvSpPr>
          <p:spPr bwMode="auto">
            <a:xfrm>
              <a:off x="292" y="1412"/>
              <a:ext cx="1415" cy="19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Temperature indices</a:t>
              </a:r>
            </a:p>
          </p:txBody>
        </p:sp>
        <p:sp>
          <p:nvSpPr>
            <p:cNvPr id="9" name="Text Box 108"/>
            <p:cNvSpPr txBox="1">
              <a:spLocks noChangeArrowheads="1"/>
            </p:cNvSpPr>
            <p:nvPr/>
          </p:nvSpPr>
          <p:spPr bwMode="auto">
            <a:xfrm>
              <a:off x="570" y="1892"/>
              <a:ext cx="1137" cy="19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Cold indices</a:t>
              </a:r>
            </a:p>
          </p:txBody>
        </p:sp>
        <p:sp>
          <p:nvSpPr>
            <p:cNvPr id="10" name="Text Box 109"/>
            <p:cNvSpPr txBox="1">
              <a:spLocks noChangeArrowheads="1"/>
            </p:cNvSpPr>
            <p:nvPr/>
          </p:nvSpPr>
          <p:spPr bwMode="auto">
            <a:xfrm>
              <a:off x="2330" y="2249"/>
              <a:ext cx="1140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Drought indices</a:t>
              </a:r>
            </a:p>
          </p:txBody>
        </p:sp>
        <p:sp>
          <p:nvSpPr>
            <p:cNvPr id="11" name="Text Box 110"/>
            <p:cNvSpPr txBox="1">
              <a:spLocks noChangeArrowheads="1"/>
            </p:cNvSpPr>
            <p:nvPr/>
          </p:nvSpPr>
          <p:spPr bwMode="auto">
            <a:xfrm>
              <a:off x="1254" y="2184"/>
              <a:ext cx="876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Rain indices</a:t>
              </a:r>
            </a:p>
          </p:txBody>
        </p:sp>
        <p:sp>
          <p:nvSpPr>
            <p:cNvPr id="12" name="Text Box 111"/>
            <p:cNvSpPr txBox="1">
              <a:spLocks noChangeArrowheads="1"/>
            </p:cNvSpPr>
            <p:nvPr/>
          </p:nvSpPr>
          <p:spPr bwMode="auto">
            <a:xfrm>
              <a:off x="3641" y="2191"/>
              <a:ext cx="948" cy="1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Snow indices</a:t>
              </a:r>
            </a:p>
          </p:txBody>
        </p:sp>
        <p:sp>
          <p:nvSpPr>
            <p:cNvPr id="13" name="Text Box 112"/>
            <p:cNvSpPr txBox="1">
              <a:spLocks noChangeArrowheads="1"/>
            </p:cNvSpPr>
            <p:nvPr/>
          </p:nvSpPr>
          <p:spPr bwMode="auto">
            <a:xfrm>
              <a:off x="4069" y="1446"/>
              <a:ext cx="1360" cy="198"/>
            </a:xfrm>
            <a:prstGeom prst="rect">
              <a:avLst/>
            </a:prstGeom>
            <a:solidFill>
              <a:srgbClr val="DBFF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Humidity indices</a:t>
              </a:r>
            </a:p>
          </p:txBody>
        </p:sp>
        <p:sp>
          <p:nvSpPr>
            <p:cNvPr id="14" name="Text Box 113"/>
            <p:cNvSpPr txBox="1">
              <a:spLocks noChangeArrowheads="1"/>
            </p:cNvSpPr>
            <p:nvPr/>
          </p:nvSpPr>
          <p:spPr bwMode="auto">
            <a:xfrm>
              <a:off x="4073" y="1756"/>
              <a:ext cx="1218" cy="198"/>
            </a:xfrm>
            <a:prstGeom prst="rect">
              <a:avLst/>
            </a:prstGeom>
            <a:solidFill>
              <a:srgbClr val="E6E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>
                  <a:latin typeface="Verdana" charset="0"/>
                  <a:ea typeface="ＭＳ Ｐゴシック" charset="0"/>
                  <a:cs typeface="Arial" charset="0"/>
                </a:rPr>
                <a:t>Compound indices</a:t>
              </a:r>
            </a:p>
          </p:txBody>
        </p:sp>
        <p:sp>
          <p:nvSpPr>
            <p:cNvPr id="15" name="AutoShape 116"/>
            <p:cNvSpPr>
              <a:spLocks noChangeArrowheads="1"/>
            </p:cNvSpPr>
            <p:nvPr/>
          </p:nvSpPr>
          <p:spPr bwMode="auto">
            <a:xfrm>
              <a:off x="1989" y="1445"/>
              <a:ext cx="1807" cy="576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u="none" dirty="0">
                <a:latin typeface="Verdana" charset="0"/>
                <a:ea typeface="ＭＳ Ｐゴシック" charset="0"/>
                <a:cs typeface="Arial" charset="0"/>
              </a:endParaRPr>
            </a:p>
            <a:p>
              <a:pPr algn="ctr">
                <a:defRPr/>
              </a:pPr>
              <a:r>
                <a:rPr lang="en-US" u="none" dirty="0">
                  <a:latin typeface="Verdana" charset="0"/>
                  <a:ea typeface="ＭＳ Ｐゴシック" charset="0"/>
                  <a:cs typeface="Arial" charset="0"/>
                </a:rPr>
                <a:t>ECA&amp;D indices</a:t>
              </a:r>
            </a:p>
            <a:p>
              <a:pPr algn="ctr">
                <a:defRPr/>
              </a:pPr>
              <a:endParaRPr lang="en-US" dirty="0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Line 117"/>
            <p:cNvSpPr>
              <a:spLocks noChangeShapeType="1"/>
            </p:cNvSpPr>
            <p:nvPr/>
          </p:nvSpPr>
          <p:spPr bwMode="auto">
            <a:xfrm flipH="1">
              <a:off x="1765" y="1522"/>
              <a:ext cx="186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" name="Line 118"/>
            <p:cNvSpPr>
              <a:spLocks noChangeShapeType="1"/>
            </p:cNvSpPr>
            <p:nvPr/>
          </p:nvSpPr>
          <p:spPr bwMode="auto">
            <a:xfrm flipH="1">
              <a:off x="1769" y="1749"/>
              <a:ext cx="186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" name="Line 119"/>
            <p:cNvSpPr>
              <a:spLocks noChangeShapeType="1"/>
            </p:cNvSpPr>
            <p:nvPr/>
          </p:nvSpPr>
          <p:spPr bwMode="auto">
            <a:xfrm flipH="1">
              <a:off x="3817" y="1578"/>
              <a:ext cx="186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" name="Line 120"/>
            <p:cNvSpPr>
              <a:spLocks noChangeShapeType="1"/>
            </p:cNvSpPr>
            <p:nvPr/>
          </p:nvSpPr>
          <p:spPr bwMode="auto">
            <a:xfrm flipH="1">
              <a:off x="3829" y="1856"/>
              <a:ext cx="186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Line 121"/>
            <p:cNvSpPr>
              <a:spLocks noChangeShapeType="1"/>
            </p:cNvSpPr>
            <p:nvPr/>
          </p:nvSpPr>
          <p:spPr bwMode="auto">
            <a:xfrm flipH="1">
              <a:off x="2147" y="2051"/>
              <a:ext cx="111" cy="8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1" name="Line 122"/>
            <p:cNvSpPr>
              <a:spLocks noChangeShapeType="1"/>
            </p:cNvSpPr>
            <p:nvPr/>
          </p:nvSpPr>
          <p:spPr bwMode="auto">
            <a:xfrm>
              <a:off x="3542" y="2057"/>
              <a:ext cx="105" cy="8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" name="Line 123"/>
            <p:cNvSpPr>
              <a:spLocks noChangeShapeType="1"/>
            </p:cNvSpPr>
            <p:nvPr/>
          </p:nvSpPr>
          <p:spPr bwMode="auto">
            <a:xfrm>
              <a:off x="2901" y="2071"/>
              <a:ext cx="0" cy="152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Text Box 125"/>
            <p:cNvSpPr txBox="1">
              <a:spLocks noChangeArrowheads="1"/>
            </p:cNvSpPr>
            <p:nvPr/>
          </p:nvSpPr>
          <p:spPr bwMode="auto">
            <a:xfrm>
              <a:off x="445" y="1652"/>
              <a:ext cx="1262" cy="19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u="none" dirty="0">
                  <a:latin typeface="Verdana" charset="0"/>
                  <a:ea typeface="ＭＳ Ｐゴシック" charset="0"/>
                  <a:cs typeface="Arial" charset="0"/>
                </a:rPr>
                <a:t>Heat indices</a:t>
              </a:r>
            </a:p>
          </p:txBody>
        </p:sp>
        <p:sp>
          <p:nvSpPr>
            <p:cNvPr id="24" name="Line 126"/>
            <p:cNvSpPr>
              <a:spLocks noChangeShapeType="1"/>
            </p:cNvSpPr>
            <p:nvPr/>
          </p:nvSpPr>
          <p:spPr bwMode="auto">
            <a:xfrm flipH="1">
              <a:off x="1770" y="1941"/>
              <a:ext cx="186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88913" y="4869160"/>
            <a:ext cx="91249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52400" indent="-150813" algn="l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Blip>
                <a:blip r:embed="rId4"/>
              </a:buBlip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nl-NL" sz="1600" u="none" dirty="0">
                <a:latin typeface="Verdana" panose="020B0604030504040204" pitchFamily="34" charset="0"/>
              </a:rPr>
              <a:t>Python code developed at </a:t>
            </a:r>
            <a:r>
              <a:rPr lang="en-US" altLang="nl-NL" sz="1600" u="none" dirty="0" smtClean="0">
                <a:latin typeface="Verdana" panose="020B0604030504040204" pitchFamily="34" charset="0"/>
              </a:rPr>
              <a:t>CERFACS, started in September </a:t>
            </a:r>
            <a:r>
              <a:rPr lang="en-US" altLang="nl-NL" sz="1600" u="none" dirty="0">
                <a:latin typeface="Verdana" panose="020B0604030504040204" pitchFamily="34" charset="0"/>
              </a:rPr>
              <a:t>2013</a:t>
            </a:r>
          </a:p>
          <a:p>
            <a:pPr lvl="2"/>
            <a:r>
              <a:rPr lang="en-US" altLang="nl-NL" sz="1400" u="none" dirty="0">
                <a:latin typeface="Verdana" panose="020B0604030504040204" pitchFamily="34" charset="0"/>
              </a:rPr>
              <a:t>Generic and modular approach, can be reused in other environments</a:t>
            </a:r>
          </a:p>
          <a:p>
            <a:pPr lvl="2"/>
            <a:r>
              <a:rPr lang="en-US" altLang="nl-NL" sz="1400" u="none" dirty="0">
                <a:latin typeface="Verdana" panose="020B0604030504040204" pitchFamily="34" charset="0"/>
              </a:rPr>
              <a:t>C functions called for optimization</a:t>
            </a:r>
          </a:p>
          <a:p>
            <a:pPr lvl="1"/>
            <a:r>
              <a:rPr lang="en-US" altLang="nl-NL" sz="1600" u="none" dirty="0">
                <a:latin typeface="Verdana" panose="020B0604030504040204" pitchFamily="34" charset="0"/>
              </a:rPr>
              <a:t>I/O interface is structured for optimal performance, with wrapper functions</a:t>
            </a:r>
          </a:p>
          <a:p>
            <a:pPr lvl="1"/>
            <a:r>
              <a:rPr lang="en-US" altLang="nl-NL" sz="1600" u="none" dirty="0">
                <a:latin typeface="Verdana" panose="020B0604030504040204" pitchFamily="34" charset="0"/>
              </a:rPr>
              <a:t>Some percentile-based indices (TG10p, TX10p, TN90p, </a:t>
            </a:r>
            <a:r>
              <a:rPr lang="en-US" altLang="nl-NL" sz="1600" u="none" dirty="0" err="1">
                <a:latin typeface="Verdana" panose="020B0604030504040204" pitchFamily="34" charset="0"/>
              </a:rPr>
              <a:t>etc</a:t>
            </a:r>
            <a:r>
              <a:rPr lang="en-US" altLang="nl-NL" sz="1600" u="none" dirty="0">
                <a:latin typeface="Verdana" panose="020B0604030504040204" pitchFamily="34" charset="0"/>
              </a:rPr>
              <a:t>): </a:t>
            </a:r>
            <a:r>
              <a:rPr lang="en-US" altLang="nl-NL" sz="1600" b="1" u="none" dirty="0" err="1">
                <a:latin typeface="Verdana" panose="020B0604030504040204" pitchFamily="34" charset="0"/>
              </a:rPr>
              <a:t>OpenClimateGIS</a:t>
            </a:r>
            <a:endParaRPr lang="en-US" altLang="nl-NL" sz="1600" u="none" dirty="0">
              <a:latin typeface="Verdana" panose="020B0604030504040204" pitchFamily="34" charset="0"/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idx="1"/>
          </p:nvPr>
        </p:nvSpPr>
        <p:spPr bwMode="auto">
          <a:xfrm>
            <a:off x="755576" y="6460233"/>
            <a:ext cx="8229601" cy="42515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ea typeface="ＭＳ Ｐゴシック"/>
              </a:rPr>
              <a:t>ICCLIM source code and documentation </a:t>
            </a:r>
            <a:r>
              <a:rPr lang="en-US" dirty="0">
                <a:latin typeface="Arial" charset="0"/>
                <a:ea typeface="ＭＳ Ｐゴシック"/>
              </a:rPr>
              <a:t>is available via https://github.com/cerfacs-globc/icclim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87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6"/>
          <p:cNvSpPr/>
          <p:nvPr/>
        </p:nvSpPr>
        <p:spPr>
          <a:xfrm>
            <a:off x="2648070" y="2091774"/>
            <a:ext cx="5509180" cy="4444603"/>
          </a:xfrm>
          <a:prstGeom prst="roundRect">
            <a:avLst>
              <a:gd name="adj" fmla="val 540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sp>
        <p:nvSpPr>
          <p:cNvPr id="5" name="Afgeronde rechthoek 5"/>
          <p:cNvSpPr/>
          <p:nvPr/>
        </p:nvSpPr>
        <p:spPr>
          <a:xfrm>
            <a:off x="388296" y="2115355"/>
            <a:ext cx="2016224" cy="4424710"/>
          </a:xfrm>
          <a:prstGeom prst="roundRect">
            <a:avLst>
              <a:gd name="adj" fmla="val 721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200" dirty="0"/>
          </a:p>
        </p:txBody>
      </p:sp>
      <p:sp>
        <p:nvSpPr>
          <p:cNvPr id="6" name="Afgeronde rechthoek 7"/>
          <p:cNvSpPr/>
          <p:nvPr/>
        </p:nvSpPr>
        <p:spPr>
          <a:xfrm>
            <a:off x="503548" y="2215897"/>
            <a:ext cx="1764196" cy="5084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ES-DOC</a:t>
            </a:r>
            <a:endParaRPr lang="nl-NL" sz="1200" dirty="0"/>
          </a:p>
        </p:txBody>
      </p:sp>
      <p:sp>
        <p:nvSpPr>
          <p:cNvPr id="7" name="Afgeronde rechthoek 8"/>
          <p:cNvSpPr/>
          <p:nvPr/>
        </p:nvSpPr>
        <p:spPr>
          <a:xfrm>
            <a:off x="503548" y="2909547"/>
            <a:ext cx="1764196" cy="5084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ESGF-Search API</a:t>
            </a:r>
            <a:endParaRPr lang="nl-NL" sz="1200" dirty="0"/>
          </a:p>
        </p:txBody>
      </p:sp>
      <p:sp>
        <p:nvSpPr>
          <p:cNvPr id="8" name="Afgeronde rechthoek 11"/>
          <p:cNvSpPr/>
          <p:nvPr/>
        </p:nvSpPr>
        <p:spPr>
          <a:xfrm>
            <a:off x="521550" y="3603197"/>
            <a:ext cx="1764196" cy="5084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OpenID, SSO</a:t>
            </a:r>
            <a:endParaRPr lang="nl-NL" sz="1200" dirty="0"/>
          </a:p>
        </p:txBody>
      </p:sp>
      <p:sp>
        <p:nvSpPr>
          <p:cNvPr id="9" name="Afgeronde rechthoek 12"/>
          <p:cNvSpPr/>
          <p:nvPr/>
        </p:nvSpPr>
        <p:spPr>
          <a:xfrm>
            <a:off x="503548" y="4296847"/>
            <a:ext cx="1764196" cy="13559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ESGF Data nodes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OpenDAP</a:t>
            </a:r>
            <a:r>
              <a:rPr lang="en-US" sz="1200" dirty="0" smtClean="0"/>
              <a:t>)</a:t>
            </a:r>
            <a:endParaRPr lang="nl-NL" sz="1200" dirty="0"/>
          </a:p>
        </p:txBody>
      </p:sp>
      <p:sp>
        <p:nvSpPr>
          <p:cNvPr id="10" name="Afgeronde rechthoek 13"/>
          <p:cNvSpPr/>
          <p:nvPr/>
        </p:nvSpPr>
        <p:spPr>
          <a:xfrm>
            <a:off x="2879404" y="2235790"/>
            <a:ext cx="126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MyProxy</a:t>
            </a:r>
            <a:endParaRPr lang="en-US" sz="1200" dirty="0" smtClean="0"/>
          </a:p>
          <a:p>
            <a:pPr algn="ctr"/>
            <a:r>
              <a:rPr lang="en-US" sz="1200" dirty="0" smtClean="0"/>
              <a:t> X509</a:t>
            </a:r>
            <a:endParaRPr lang="nl-NL" sz="1200" dirty="0"/>
          </a:p>
        </p:txBody>
      </p:sp>
      <p:sp>
        <p:nvSpPr>
          <p:cNvPr id="11" name="Afgeronde rechthoek 14"/>
          <p:cNvSpPr/>
          <p:nvPr/>
        </p:nvSpPr>
        <p:spPr>
          <a:xfrm>
            <a:off x="4427984" y="2235790"/>
            <a:ext cx="120641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PyWPS</a:t>
            </a:r>
            <a:r>
              <a:rPr lang="en-US" sz="1200" dirty="0" smtClean="0"/>
              <a:t> (WPS)</a:t>
            </a:r>
            <a:endParaRPr lang="nl-NL" sz="1200" dirty="0"/>
          </a:p>
        </p:txBody>
      </p:sp>
      <p:sp>
        <p:nvSpPr>
          <p:cNvPr id="12" name="Afgeronde rechthoek 15"/>
          <p:cNvSpPr/>
          <p:nvPr/>
        </p:nvSpPr>
        <p:spPr>
          <a:xfrm>
            <a:off x="3491472" y="3119779"/>
            <a:ext cx="1836044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Impactportal</a:t>
            </a:r>
            <a:endParaRPr lang="en-US" sz="1200" dirty="0" smtClean="0"/>
          </a:p>
          <a:p>
            <a:pPr algn="ctr"/>
            <a:r>
              <a:rPr lang="en-US" sz="1200" dirty="0" smtClean="0"/>
              <a:t>Java, Servlets, JSP</a:t>
            </a:r>
            <a:endParaRPr lang="nl-NL" sz="1200" dirty="0"/>
          </a:p>
        </p:txBody>
      </p:sp>
      <p:sp>
        <p:nvSpPr>
          <p:cNvPr id="13" name="Afgeronde rechthoek 16"/>
          <p:cNvSpPr/>
          <p:nvPr/>
        </p:nvSpPr>
        <p:spPr>
          <a:xfrm>
            <a:off x="2936147" y="4828078"/>
            <a:ext cx="1481393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Impact data node</a:t>
            </a:r>
          </a:p>
          <a:p>
            <a:pPr algn="ctr"/>
            <a:r>
              <a:rPr lang="en-US" sz="1200" dirty="0" smtClean="0"/>
              <a:t>THREDDS </a:t>
            </a:r>
            <a:r>
              <a:rPr lang="en-US" sz="1200" dirty="0" err="1" smtClean="0"/>
              <a:t>OpenDAP</a:t>
            </a:r>
            <a:endParaRPr lang="nl-NL" sz="1200" dirty="0"/>
          </a:p>
        </p:txBody>
      </p:sp>
      <p:sp>
        <p:nvSpPr>
          <p:cNvPr id="14" name="Afgeronde rechthoek 18"/>
          <p:cNvSpPr/>
          <p:nvPr/>
        </p:nvSpPr>
        <p:spPr>
          <a:xfrm>
            <a:off x="4788184" y="4828078"/>
            <a:ext cx="14400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ADAGUC </a:t>
            </a:r>
          </a:p>
          <a:p>
            <a:pPr algn="ctr"/>
            <a:r>
              <a:rPr lang="en-US" sz="1200" dirty="0" smtClean="0"/>
              <a:t>Viewer (WMS)</a:t>
            </a:r>
            <a:endParaRPr lang="nl-NL" sz="1200" dirty="0"/>
          </a:p>
        </p:txBody>
      </p:sp>
      <p:sp>
        <p:nvSpPr>
          <p:cNvPr id="15" name="Afgeronde rechthoek 19"/>
          <p:cNvSpPr/>
          <p:nvPr/>
        </p:nvSpPr>
        <p:spPr>
          <a:xfrm>
            <a:off x="3347296" y="5692174"/>
            <a:ext cx="14400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ADAGUC</a:t>
            </a:r>
          </a:p>
          <a:p>
            <a:pPr algn="ctr"/>
            <a:r>
              <a:rPr lang="en-US" sz="1200" dirty="0" smtClean="0"/>
              <a:t>Server (WMS)</a:t>
            </a:r>
            <a:endParaRPr lang="nl-NL" sz="1200" dirty="0"/>
          </a:p>
        </p:txBody>
      </p:sp>
      <p:sp>
        <p:nvSpPr>
          <p:cNvPr id="16" name="Afgeronde rechthoek 20"/>
          <p:cNvSpPr/>
          <p:nvPr/>
        </p:nvSpPr>
        <p:spPr>
          <a:xfrm>
            <a:off x="4967476" y="5692174"/>
            <a:ext cx="88209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Postgre</a:t>
            </a:r>
            <a:endParaRPr lang="en-US" sz="1200" dirty="0" smtClean="0"/>
          </a:p>
          <a:p>
            <a:pPr algn="ctr"/>
            <a:r>
              <a:rPr lang="en-US" sz="1200" dirty="0" smtClean="0"/>
              <a:t>SQL</a:t>
            </a:r>
            <a:endParaRPr lang="nl-NL" sz="1200" dirty="0"/>
          </a:p>
        </p:txBody>
      </p:sp>
      <p:sp>
        <p:nvSpPr>
          <p:cNvPr id="17" name="Afgeronde rechthoek 21"/>
          <p:cNvSpPr/>
          <p:nvPr/>
        </p:nvSpPr>
        <p:spPr>
          <a:xfrm>
            <a:off x="5940152" y="5692174"/>
            <a:ext cx="88209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My</a:t>
            </a:r>
          </a:p>
          <a:p>
            <a:pPr algn="ctr"/>
            <a:r>
              <a:rPr lang="en-US" sz="1200" dirty="0" smtClean="0"/>
              <a:t>SQL</a:t>
            </a:r>
            <a:endParaRPr lang="nl-NL" sz="1200" dirty="0"/>
          </a:p>
        </p:txBody>
      </p:sp>
      <p:sp>
        <p:nvSpPr>
          <p:cNvPr id="18" name="Afgeronde rechthoek 22"/>
          <p:cNvSpPr/>
          <p:nvPr/>
        </p:nvSpPr>
        <p:spPr>
          <a:xfrm>
            <a:off x="5615708" y="3119779"/>
            <a:ext cx="14400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Tomcat</a:t>
            </a:r>
            <a:endParaRPr lang="nl-NL" sz="1200" dirty="0"/>
          </a:p>
        </p:txBody>
      </p:sp>
      <p:sp>
        <p:nvSpPr>
          <p:cNvPr id="19" name="Afgeronde rechthoek 23"/>
          <p:cNvSpPr/>
          <p:nvPr/>
        </p:nvSpPr>
        <p:spPr>
          <a:xfrm>
            <a:off x="5615548" y="3963982"/>
            <a:ext cx="14400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Drupal CMS</a:t>
            </a:r>
            <a:endParaRPr lang="nl-NL" sz="1200" dirty="0"/>
          </a:p>
        </p:txBody>
      </p:sp>
      <p:sp>
        <p:nvSpPr>
          <p:cNvPr id="20" name="Rechthoek 24"/>
          <p:cNvSpPr/>
          <p:nvPr/>
        </p:nvSpPr>
        <p:spPr>
          <a:xfrm>
            <a:off x="7308304" y="2235790"/>
            <a:ext cx="57606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/>
              <a:t>Apache HTTPD Proxy</a:t>
            </a:r>
            <a:endParaRPr lang="nl-NL" sz="1200" dirty="0"/>
          </a:p>
        </p:txBody>
      </p:sp>
      <p:sp>
        <p:nvSpPr>
          <p:cNvPr id="21" name="Afgeronde rechthoek 25"/>
          <p:cNvSpPr/>
          <p:nvPr/>
        </p:nvSpPr>
        <p:spPr>
          <a:xfrm>
            <a:off x="5868144" y="2235790"/>
            <a:ext cx="118854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ICCLIM</a:t>
            </a:r>
            <a:endParaRPr lang="nl-NL" sz="1200" dirty="0"/>
          </a:p>
        </p:txBody>
      </p:sp>
      <p:cxnSp>
        <p:nvCxnSpPr>
          <p:cNvPr id="22" name="Rechte verbindingslijn met pijl 27"/>
          <p:cNvCxnSpPr>
            <a:stCxn id="6" idx="3"/>
          </p:cNvCxnSpPr>
          <p:nvPr/>
        </p:nvCxnSpPr>
        <p:spPr>
          <a:xfrm>
            <a:off x="2267744" y="2470142"/>
            <a:ext cx="1223728" cy="917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9"/>
          <p:cNvCxnSpPr>
            <a:stCxn id="7" idx="3"/>
          </p:cNvCxnSpPr>
          <p:nvPr/>
        </p:nvCxnSpPr>
        <p:spPr>
          <a:xfrm>
            <a:off x="2267744" y="3163792"/>
            <a:ext cx="1241934" cy="481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31"/>
          <p:cNvCxnSpPr>
            <a:stCxn id="8" idx="3"/>
            <a:endCxn id="12" idx="1"/>
          </p:cNvCxnSpPr>
          <p:nvPr/>
        </p:nvCxnSpPr>
        <p:spPr>
          <a:xfrm>
            <a:off x="2285746" y="3857442"/>
            <a:ext cx="1205726" cy="18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33"/>
          <p:cNvCxnSpPr/>
          <p:nvPr/>
        </p:nvCxnSpPr>
        <p:spPr>
          <a:xfrm flipV="1">
            <a:off x="2279597" y="4513579"/>
            <a:ext cx="1230081" cy="11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35"/>
          <p:cNvCxnSpPr/>
          <p:nvPr/>
        </p:nvCxnSpPr>
        <p:spPr>
          <a:xfrm>
            <a:off x="3779912" y="2883862"/>
            <a:ext cx="0" cy="23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37"/>
          <p:cNvCxnSpPr/>
          <p:nvPr/>
        </p:nvCxnSpPr>
        <p:spPr>
          <a:xfrm>
            <a:off x="4787296" y="2883862"/>
            <a:ext cx="0" cy="235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39"/>
          <p:cNvCxnSpPr>
            <a:stCxn id="21" idx="1"/>
            <a:endCxn id="11" idx="3"/>
          </p:cNvCxnSpPr>
          <p:nvPr/>
        </p:nvCxnSpPr>
        <p:spPr>
          <a:xfrm flipH="1">
            <a:off x="5634402" y="2559826"/>
            <a:ext cx="233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41"/>
          <p:cNvCxnSpPr>
            <a:endCxn id="18" idx="1"/>
          </p:cNvCxnSpPr>
          <p:nvPr/>
        </p:nvCxnSpPr>
        <p:spPr>
          <a:xfrm>
            <a:off x="5327436" y="3443815"/>
            <a:ext cx="2882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43"/>
          <p:cNvCxnSpPr>
            <a:stCxn id="19" idx="1"/>
          </p:cNvCxnSpPr>
          <p:nvPr/>
        </p:nvCxnSpPr>
        <p:spPr>
          <a:xfrm flipH="1">
            <a:off x="5327436" y="4288018"/>
            <a:ext cx="28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45"/>
          <p:cNvCxnSpPr/>
          <p:nvPr/>
        </p:nvCxnSpPr>
        <p:spPr>
          <a:xfrm>
            <a:off x="2233795" y="5425006"/>
            <a:ext cx="1113501" cy="483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47"/>
          <p:cNvCxnSpPr>
            <a:stCxn id="16" idx="1"/>
            <a:endCxn id="15" idx="3"/>
          </p:cNvCxnSpPr>
          <p:nvPr/>
        </p:nvCxnSpPr>
        <p:spPr>
          <a:xfrm flipH="1">
            <a:off x="4787296" y="6016210"/>
            <a:ext cx="1801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49"/>
          <p:cNvCxnSpPr>
            <a:stCxn id="17" idx="0"/>
          </p:cNvCxnSpPr>
          <p:nvPr/>
        </p:nvCxnSpPr>
        <p:spPr>
          <a:xfrm flipV="1">
            <a:off x="6381201" y="4631947"/>
            <a:ext cx="0" cy="1060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51"/>
          <p:cNvCxnSpPr/>
          <p:nvPr/>
        </p:nvCxnSpPr>
        <p:spPr>
          <a:xfrm flipV="1">
            <a:off x="4967476" y="4631947"/>
            <a:ext cx="0" cy="19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53"/>
          <p:cNvCxnSpPr/>
          <p:nvPr/>
        </p:nvCxnSpPr>
        <p:spPr>
          <a:xfrm flipV="1">
            <a:off x="4572000" y="4631948"/>
            <a:ext cx="0" cy="1060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59"/>
          <p:cNvCxnSpPr>
            <a:stCxn id="18" idx="3"/>
          </p:cNvCxnSpPr>
          <p:nvPr/>
        </p:nvCxnSpPr>
        <p:spPr>
          <a:xfrm>
            <a:off x="7055708" y="3443815"/>
            <a:ext cx="2525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61"/>
          <p:cNvCxnSpPr>
            <a:stCxn id="19" idx="3"/>
            <a:endCxn id="20" idx="1"/>
          </p:cNvCxnSpPr>
          <p:nvPr/>
        </p:nvCxnSpPr>
        <p:spPr>
          <a:xfrm>
            <a:off x="7055548" y="4288018"/>
            <a:ext cx="2527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63"/>
          <p:cNvCxnSpPr>
            <a:stCxn id="20" idx="3"/>
          </p:cNvCxnSpPr>
          <p:nvPr/>
        </p:nvCxnSpPr>
        <p:spPr>
          <a:xfrm flipV="1">
            <a:off x="7884368" y="4279940"/>
            <a:ext cx="576064" cy="8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70"/>
          <p:cNvCxnSpPr/>
          <p:nvPr/>
        </p:nvCxnSpPr>
        <p:spPr>
          <a:xfrm flipV="1">
            <a:off x="3923928" y="4631947"/>
            <a:ext cx="0" cy="196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ep 114"/>
          <p:cNvGrpSpPr/>
          <p:nvPr/>
        </p:nvGrpSpPr>
        <p:grpSpPr>
          <a:xfrm>
            <a:off x="8443192" y="3693982"/>
            <a:ext cx="449288" cy="990080"/>
            <a:chOff x="8371184" y="3086992"/>
            <a:chExt cx="449288" cy="990080"/>
          </a:xfrm>
        </p:grpSpPr>
        <p:sp>
          <p:nvSpPr>
            <p:cNvPr id="41" name="Ovaal 71"/>
            <p:cNvSpPr/>
            <p:nvPr/>
          </p:nvSpPr>
          <p:spPr>
            <a:xfrm>
              <a:off x="8469336" y="3086992"/>
              <a:ext cx="270000" cy="270000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cxnSp>
          <p:nvCxnSpPr>
            <p:cNvPr id="42" name="Rechte verbindingslijn 73"/>
            <p:cNvCxnSpPr/>
            <p:nvPr/>
          </p:nvCxnSpPr>
          <p:spPr>
            <a:xfrm flipH="1">
              <a:off x="8604336" y="3356992"/>
              <a:ext cx="112" cy="43204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75"/>
            <p:cNvCxnSpPr/>
            <p:nvPr/>
          </p:nvCxnSpPr>
          <p:spPr>
            <a:xfrm>
              <a:off x="8371184" y="3501008"/>
              <a:ext cx="449288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83"/>
            <p:cNvCxnSpPr/>
            <p:nvPr/>
          </p:nvCxnSpPr>
          <p:spPr>
            <a:xfrm flipH="1">
              <a:off x="8388424" y="3789040"/>
              <a:ext cx="216024" cy="28803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85"/>
            <p:cNvCxnSpPr/>
            <p:nvPr/>
          </p:nvCxnSpPr>
          <p:spPr>
            <a:xfrm>
              <a:off x="8604448" y="3789040"/>
              <a:ext cx="216024" cy="28803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kstvak 115"/>
          <p:cNvSpPr txBox="1"/>
          <p:nvPr/>
        </p:nvSpPr>
        <p:spPr>
          <a:xfrm>
            <a:off x="548259" y="6536377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External Infrastructure</a:t>
            </a:r>
            <a:endParaRPr lang="nl-NL" sz="1200" dirty="0"/>
          </a:p>
        </p:txBody>
      </p:sp>
      <p:sp>
        <p:nvSpPr>
          <p:cNvPr id="47" name="Tekstvak 116"/>
          <p:cNvSpPr txBox="1"/>
          <p:nvPr/>
        </p:nvSpPr>
        <p:spPr>
          <a:xfrm>
            <a:off x="4237233" y="6528710"/>
            <a:ext cx="21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Climate4impact infrastructure</a:t>
            </a:r>
            <a:endParaRPr lang="nl-NL" sz="1200" dirty="0"/>
          </a:p>
        </p:txBody>
      </p:sp>
      <p:sp>
        <p:nvSpPr>
          <p:cNvPr id="50" name="Afgeronde rechthoek 58"/>
          <p:cNvSpPr/>
          <p:nvPr/>
        </p:nvSpPr>
        <p:spPr>
          <a:xfrm>
            <a:off x="515401" y="5837981"/>
            <a:ext cx="1764196" cy="5180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EUPORIAS</a:t>
            </a:r>
          </a:p>
          <a:p>
            <a:pPr algn="ctr"/>
            <a:r>
              <a:rPr lang="en-US" sz="1200" dirty="0" smtClean="0"/>
              <a:t>Google doc</a:t>
            </a:r>
            <a:endParaRPr lang="nl-NL" sz="1200" dirty="0"/>
          </a:p>
        </p:txBody>
      </p:sp>
      <p:cxnSp>
        <p:nvCxnSpPr>
          <p:cNvPr id="51" name="Rechte verbindingslijn met pijl 60"/>
          <p:cNvCxnSpPr/>
          <p:nvPr/>
        </p:nvCxnSpPr>
        <p:spPr>
          <a:xfrm flipH="1" flipV="1">
            <a:off x="6876257" y="4631948"/>
            <a:ext cx="45164" cy="1816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487509" y="6448258"/>
            <a:ext cx="5433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0" idx="2"/>
          </p:cNvCxnSpPr>
          <p:nvPr/>
        </p:nvCxnSpPr>
        <p:spPr>
          <a:xfrm flipH="1" flipV="1">
            <a:off x="1397499" y="6355992"/>
            <a:ext cx="90010" cy="92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2"/>
          <p:cNvSpPr>
            <a:spLocks noGrp="1"/>
          </p:cNvSpPr>
          <p:nvPr>
            <p:ph type="title"/>
          </p:nvPr>
        </p:nvSpPr>
        <p:spPr bwMode="auto">
          <a:xfrm>
            <a:off x="459970" y="1484784"/>
            <a:ext cx="7496405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ea typeface="ＭＳ Ｐゴシック"/>
              </a:rPr>
              <a:t>How components fit together</a:t>
            </a:r>
            <a:endParaRPr lang="nl-NL" dirty="0" smtClean="0"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10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ep 75"/>
          <p:cNvGrpSpPr/>
          <p:nvPr/>
        </p:nvGrpSpPr>
        <p:grpSpPr>
          <a:xfrm>
            <a:off x="107504" y="2075663"/>
            <a:ext cx="8928992" cy="4737713"/>
            <a:chOff x="107504" y="2075663"/>
            <a:chExt cx="8928992" cy="4737713"/>
          </a:xfrm>
        </p:grpSpPr>
        <p:sp>
          <p:nvSpPr>
            <p:cNvPr id="65" name="Tekstvak 116"/>
            <p:cNvSpPr txBox="1"/>
            <p:nvPr/>
          </p:nvSpPr>
          <p:spPr>
            <a:xfrm>
              <a:off x="6732240" y="6536377"/>
              <a:ext cx="1585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CLIPC Infrastructure</a:t>
              </a:r>
              <a:endParaRPr lang="nl-NL" sz="1200" dirty="0"/>
            </a:p>
          </p:txBody>
        </p:sp>
        <p:sp>
          <p:nvSpPr>
            <p:cNvPr id="4" name="Afgeronde rechthoek 6"/>
            <p:cNvSpPr/>
            <p:nvPr/>
          </p:nvSpPr>
          <p:spPr>
            <a:xfrm>
              <a:off x="107504" y="2091774"/>
              <a:ext cx="5509180" cy="4444603"/>
            </a:xfrm>
            <a:prstGeom prst="roundRect">
              <a:avLst>
                <a:gd name="adj" fmla="val 540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  <p:sp>
          <p:nvSpPr>
            <p:cNvPr id="10" name="Afgeronde rechthoek 13"/>
            <p:cNvSpPr/>
            <p:nvPr/>
          </p:nvSpPr>
          <p:spPr>
            <a:xfrm>
              <a:off x="338838" y="2235790"/>
              <a:ext cx="126054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MyProxy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 X509</a:t>
              </a:r>
              <a:endParaRPr lang="nl-NL" sz="1200" dirty="0"/>
            </a:p>
          </p:txBody>
        </p:sp>
        <p:sp>
          <p:nvSpPr>
            <p:cNvPr id="11" name="Afgeronde rechthoek 14"/>
            <p:cNvSpPr/>
            <p:nvPr/>
          </p:nvSpPr>
          <p:spPr>
            <a:xfrm>
              <a:off x="1887418" y="2235790"/>
              <a:ext cx="120641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PyWPS</a:t>
              </a:r>
              <a:r>
                <a:rPr lang="en-US" sz="1200" dirty="0" smtClean="0"/>
                <a:t> (WPS)</a:t>
              </a:r>
              <a:endParaRPr lang="nl-NL" sz="1200" dirty="0"/>
            </a:p>
          </p:txBody>
        </p:sp>
        <p:sp>
          <p:nvSpPr>
            <p:cNvPr id="12" name="Afgeronde rechthoek 15"/>
            <p:cNvSpPr/>
            <p:nvPr/>
          </p:nvSpPr>
          <p:spPr>
            <a:xfrm>
              <a:off x="950906" y="3119779"/>
              <a:ext cx="1836044" cy="151216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Impactportal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Java, Servlets, JSP</a:t>
              </a:r>
              <a:endParaRPr lang="nl-NL" sz="1200" dirty="0"/>
            </a:p>
          </p:txBody>
        </p:sp>
        <p:sp>
          <p:nvSpPr>
            <p:cNvPr id="13" name="Afgeronde rechthoek 16"/>
            <p:cNvSpPr/>
            <p:nvPr/>
          </p:nvSpPr>
          <p:spPr>
            <a:xfrm>
              <a:off x="395581" y="4828078"/>
              <a:ext cx="1481393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Impact data node</a:t>
              </a:r>
            </a:p>
            <a:p>
              <a:pPr algn="ctr"/>
              <a:r>
                <a:rPr lang="en-US" sz="1200" dirty="0" smtClean="0"/>
                <a:t>THREDDS </a:t>
              </a:r>
              <a:r>
                <a:rPr lang="en-US" sz="1200" dirty="0" err="1" smtClean="0"/>
                <a:t>OpenDAP</a:t>
              </a:r>
              <a:endParaRPr lang="nl-NL" sz="1200" dirty="0"/>
            </a:p>
          </p:txBody>
        </p:sp>
        <p:sp>
          <p:nvSpPr>
            <p:cNvPr id="14" name="Afgeronde rechthoek 18"/>
            <p:cNvSpPr/>
            <p:nvPr/>
          </p:nvSpPr>
          <p:spPr>
            <a:xfrm>
              <a:off x="2247618" y="4828078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ADAGUC </a:t>
              </a:r>
            </a:p>
            <a:p>
              <a:pPr algn="ctr"/>
              <a:r>
                <a:rPr lang="en-US" sz="1200" dirty="0" smtClean="0"/>
                <a:t>Viewer (WMS)</a:t>
              </a:r>
              <a:endParaRPr lang="nl-NL" sz="1200" dirty="0"/>
            </a:p>
          </p:txBody>
        </p:sp>
        <p:sp>
          <p:nvSpPr>
            <p:cNvPr id="15" name="Afgeronde rechthoek 19"/>
            <p:cNvSpPr/>
            <p:nvPr/>
          </p:nvSpPr>
          <p:spPr>
            <a:xfrm>
              <a:off x="806730" y="5692174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ADAGUC</a:t>
              </a:r>
            </a:p>
            <a:p>
              <a:pPr algn="ctr"/>
              <a:r>
                <a:rPr lang="en-US" sz="1200" dirty="0" smtClean="0"/>
                <a:t>Server (WMS)</a:t>
              </a:r>
              <a:endParaRPr lang="nl-NL" sz="1200" dirty="0"/>
            </a:p>
          </p:txBody>
        </p:sp>
        <p:sp>
          <p:nvSpPr>
            <p:cNvPr id="16" name="Afgeronde rechthoek 20"/>
            <p:cNvSpPr/>
            <p:nvPr/>
          </p:nvSpPr>
          <p:spPr>
            <a:xfrm>
              <a:off x="2426910" y="5692174"/>
              <a:ext cx="88209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Postgre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SQL</a:t>
              </a:r>
              <a:endParaRPr lang="nl-NL" sz="1200" dirty="0"/>
            </a:p>
          </p:txBody>
        </p:sp>
        <p:sp>
          <p:nvSpPr>
            <p:cNvPr id="17" name="Afgeronde rechthoek 21"/>
            <p:cNvSpPr/>
            <p:nvPr/>
          </p:nvSpPr>
          <p:spPr>
            <a:xfrm>
              <a:off x="3399586" y="5692174"/>
              <a:ext cx="882098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My</a:t>
              </a:r>
            </a:p>
            <a:p>
              <a:pPr algn="ctr"/>
              <a:r>
                <a:rPr lang="en-US" sz="1200" dirty="0" smtClean="0"/>
                <a:t>SQL</a:t>
              </a:r>
              <a:endParaRPr lang="nl-NL" sz="1200" dirty="0"/>
            </a:p>
          </p:txBody>
        </p:sp>
        <p:sp>
          <p:nvSpPr>
            <p:cNvPr id="18" name="Afgeronde rechthoek 22"/>
            <p:cNvSpPr/>
            <p:nvPr/>
          </p:nvSpPr>
          <p:spPr>
            <a:xfrm>
              <a:off x="3075142" y="3119779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Tomcat</a:t>
              </a:r>
              <a:endParaRPr lang="nl-NL" sz="1200" dirty="0"/>
            </a:p>
          </p:txBody>
        </p:sp>
        <p:sp>
          <p:nvSpPr>
            <p:cNvPr id="19" name="Afgeronde rechthoek 23"/>
            <p:cNvSpPr/>
            <p:nvPr/>
          </p:nvSpPr>
          <p:spPr>
            <a:xfrm>
              <a:off x="3074982" y="3963982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Drupal CMS</a:t>
              </a:r>
              <a:endParaRPr lang="nl-NL" sz="1200" dirty="0"/>
            </a:p>
          </p:txBody>
        </p:sp>
        <p:sp>
          <p:nvSpPr>
            <p:cNvPr id="20" name="Rechthoek 24"/>
            <p:cNvSpPr/>
            <p:nvPr/>
          </p:nvSpPr>
          <p:spPr>
            <a:xfrm>
              <a:off x="4767738" y="2235790"/>
              <a:ext cx="576064" cy="41044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200" dirty="0" smtClean="0"/>
                <a:t>Apache HTTPD Proxy</a:t>
              </a:r>
              <a:endParaRPr lang="nl-NL" sz="1200" dirty="0"/>
            </a:p>
          </p:txBody>
        </p:sp>
        <p:sp>
          <p:nvSpPr>
            <p:cNvPr id="21" name="Afgeronde rechthoek 25"/>
            <p:cNvSpPr/>
            <p:nvPr/>
          </p:nvSpPr>
          <p:spPr>
            <a:xfrm>
              <a:off x="3327578" y="2235790"/>
              <a:ext cx="118854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ICCLIM</a:t>
              </a:r>
              <a:endParaRPr lang="nl-NL" sz="1200" dirty="0"/>
            </a:p>
          </p:txBody>
        </p:sp>
        <p:cxnSp>
          <p:nvCxnSpPr>
            <p:cNvPr id="26" name="Rechte verbindingslijn met pijl 35"/>
            <p:cNvCxnSpPr/>
            <p:nvPr/>
          </p:nvCxnSpPr>
          <p:spPr>
            <a:xfrm>
              <a:off x="1239346" y="2883862"/>
              <a:ext cx="0" cy="235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37"/>
            <p:cNvCxnSpPr/>
            <p:nvPr/>
          </p:nvCxnSpPr>
          <p:spPr>
            <a:xfrm>
              <a:off x="2246730" y="2883862"/>
              <a:ext cx="0" cy="2359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39"/>
            <p:cNvCxnSpPr>
              <a:stCxn id="21" idx="1"/>
              <a:endCxn id="11" idx="3"/>
            </p:cNvCxnSpPr>
            <p:nvPr/>
          </p:nvCxnSpPr>
          <p:spPr>
            <a:xfrm flipH="1">
              <a:off x="3093836" y="2559826"/>
              <a:ext cx="2337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41"/>
            <p:cNvCxnSpPr>
              <a:endCxn id="18" idx="1"/>
            </p:cNvCxnSpPr>
            <p:nvPr/>
          </p:nvCxnSpPr>
          <p:spPr>
            <a:xfrm>
              <a:off x="2786870" y="3443815"/>
              <a:ext cx="2882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43"/>
            <p:cNvCxnSpPr>
              <a:stCxn id="19" idx="1"/>
            </p:cNvCxnSpPr>
            <p:nvPr/>
          </p:nvCxnSpPr>
          <p:spPr>
            <a:xfrm flipH="1">
              <a:off x="2786870" y="4288018"/>
              <a:ext cx="28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47"/>
            <p:cNvCxnSpPr>
              <a:stCxn id="16" idx="1"/>
              <a:endCxn id="15" idx="3"/>
            </p:cNvCxnSpPr>
            <p:nvPr/>
          </p:nvCxnSpPr>
          <p:spPr>
            <a:xfrm flipH="1">
              <a:off x="2246730" y="6016210"/>
              <a:ext cx="1801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49"/>
            <p:cNvCxnSpPr>
              <a:stCxn id="17" idx="0"/>
            </p:cNvCxnSpPr>
            <p:nvPr/>
          </p:nvCxnSpPr>
          <p:spPr>
            <a:xfrm flipV="1">
              <a:off x="3840635" y="4631947"/>
              <a:ext cx="0" cy="10602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51"/>
            <p:cNvCxnSpPr/>
            <p:nvPr/>
          </p:nvCxnSpPr>
          <p:spPr>
            <a:xfrm flipV="1">
              <a:off x="2426910" y="4631947"/>
              <a:ext cx="0" cy="196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53"/>
            <p:cNvCxnSpPr/>
            <p:nvPr/>
          </p:nvCxnSpPr>
          <p:spPr>
            <a:xfrm flipV="1">
              <a:off x="2031434" y="4631948"/>
              <a:ext cx="0" cy="10602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59"/>
            <p:cNvCxnSpPr>
              <a:stCxn id="18" idx="3"/>
            </p:cNvCxnSpPr>
            <p:nvPr/>
          </p:nvCxnSpPr>
          <p:spPr>
            <a:xfrm>
              <a:off x="4515142" y="3443815"/>
              <a:ext cx="252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61"/>
            <p:cNvCxnSpPr>
              <a:stCxn id="19" idx="3"/>
              <a:endCxn id="20" idx="1"/>
            </p:cNvCxnSpPr>
            <p:nvPr/>
          </p:nvCxnSpPr>
          <p:spPr>
            <a:xfrm>
              <a:off x="4514982" y="4288018"/>
              <a:ext cx="2527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met pijl 63"/>
            <p:cNvCxnSpPr>
              <a:stCxn id="20" idx="3"/>
              <a:endCxn id="52" idx="1"/>
            </p:cNvCxnSpPr>
            <p:nvPr/>
          </p:nvCxnSpPr>
          <p:spPr>
            <a:xfrm>
              <a:off x="5343802" y="4288018"/>
              <a:ext cx="124824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met pijl 70"/>
            <p:cNvCxnSpPr/>
            <p:nvPr/>
          </p:nvCxnSpPr>
          <p:spPr>
            <a:xfrm flipV="1">
              <a:off x="1383362" y="4631947"/>
              <a:ext cx="0" cy="1961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ep 114"/>
            <p:cNvGrpSpPr/>
            <p:nvPr/>
          </p:nvGrpSpPr>
          <p:grpSpPr>
            <a:xfrm>
              <a:off x="8587208" y="3717032"/>
              <a:ext cx="449288" cy="990080"/>
              <a:chOff x="8371184" y="3086992"/>
              <a:chExt cx="449288" cy="990080"/>
            </a:xfrm>
          </p:grpSpPr>
          <p:sp>
            <p:nvSpPr>
              <p:cNvPr id="41" name="Ovaal 71"/>
              <p:cNvSpPr/>
              <p:nvPr/>
            </p:nvSpPr>
            <p:spPr>
              <a:xfrm>
                <a:off x="8469336" y="3086992"/>
                <a:ext cx="270000" cy="270000"/>
              </a:xfrm>
              <a:prstGeom prst="ellipse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cxnSp>
            <p:nvCxnSpPr>
              <p:cNvPr id="42" name="Rechte verbindingslijn 73"/>
              <p:cNvCxnSpPr/>
              <p:nvPr/>
            </p:nvCxnSpPr>
            <p:spPr>
              <a:xfrm flipH="1">
                <a:off x="8604336" y="3356992"/>
                <a:ext cx="112" cy="43204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75"/>
              <p:cNvCxnSpPr/>
              <p:nvPr/>
            </p:nvCxnSpPr>
            <p:spPr>
              <a:xfrm>
                <a:off x="8371184" y="3501008"/>
                <a:ext cx="449288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chte verbindingslijn 83"/>
              <p:cNvCxnSpPr/>
              <p:nvPr/>
            </p:nvCxnSpPr>
            <p:spPr>
              <a:xfrm flipH="1">
                <a:off x="8388424" y="3789040"/>
                <a:ext cx="216024" cy="28803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chte verbindingslijn 85"/>
              <p:cNvCxnSpPr/>
              <p:nvPr/>
            </p:nvCxnSpPr>
            <p:spPr>
              <a:xfrm>
                <a:off x="8604448" y="3789040"/>
                <a:ext cx="216024" cy="28803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kstvak 116"/>
            <p:cNvSpPr txBox="1"/>
            <p:nvPr/>
          </p:nvSpPr>
          <p:spPr>
            <a:xfrm>
              <a:off x="1671394" y="6536377"/>
              <a:ext cx="2180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Climate4impact infrastructure</a:t>
              </a:r>
              <a:endParaRPr lang="nl-NL" sz="1200" dirty="0"/>
            </a:p>
          </p:txBody>
        </p:sp>
        <p:cxnSp>
          <p:nvCxnSpPr>
            <p:cNvPr id="49" name="Rechte verbindingslijn met pijl 60"/>
            <p:cNvCxnSpPr/>
            <p:nvPr/>
          </p:nvCxnSpPr>
          <p:spPr>
            <a:xfrm flipH="1" flipV="1">
              <a:off x="4335691" y="4631948"/>
              <a:ext cx="45164" cy="1816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fgeronde rechthoek 5"/>
            <p:cNvSpPr/>
            <p:nvPr/>
          </p:nvSpPr>
          <p:spPr>
            <a:xfrm>
              <a:off x="6592044" y="2075663"/>
              <a:ext cx="1820868" cy="4424710"/>
            </a:xfrm>
            <a:prstGeom prst="roundRect">
              <a:avLst>
                <a:gd name="adj" fmla="val 721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200" dirty="0"/>
            </a:p>
          </p:txBody>
        </p:sp>
        <p:cxnSp>
          <p:nvCxnSpPr>
            <p:cNvPr id="53" name="Rechte verbindingslijn met pijl 63"/>
            <p:cNvCxnSpPr/>
            <p:nvPr/>
          </p:nvCxnSpPr>
          <p:spPr>
            <a:xfrm>
              <a:off x="8412912" y="4314076"/>
              <a:ext cx="3125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kstvak 53"/>
            <p:cNvSpPr txBox="1"/>
            <p:nvPr/>
          </p:nvSpPr>
          <p:spPr>
            <a:xfrm>
              <a:off x="5364088" y="3421449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WMS</a:t>
              </a:r>
            </a:p>
            <a:p>
              <a:pPr algn="ctr"/>
              <a:r>
                <a:rPr lang="en-US" sz="1200" dirty="0" smtClean="0"/>
                <a:t>WCS</a:t>
              </a:r>
            </a:p>
            <a:p>
              <a:pPr algn="ctr"/>
              <a:r>
                <a:rPr lang="en-US" sz="1200" dirty="0" smtClean="0"/>
                <a:t>WPS</a:t>
              </a:r>
              <a:endParaRPr lang="nl-NL" sz="1200" dirty="0"/>
            </a:p>
            <a:p>
              <a:pPr algn="ctr"/>
              <a:r>
                <a:rPr lang="en-US" sz="1200" dirty="0" smtClean="0"/>
                <a:t>Storage API</a:t>
              </a:r>
            </a:p>
          </p:txBody>
        </p:sp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235789"/>
              <a:ext cx="1510338" cy="1036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kstvak 65"/>
            <p:cNvSpPr txBox="1"/>
            <p:nvPr/>
          </p:nvSpPr>
          <p:spPr>
            <a:xfrm>
              <a:off x="5364088" y="4366845"/>
              <a:ext cx="15121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Secured by</a:t>
              </a:r>
            </a:p>
            <a:p>
              <a:pPr algn="ctr"/>
              <a:r>
                <a:rPr lang="en-US" sz="1200" dirty="0" smtClean="0"/>
                <a:t>JWT Bearer</a:t>
              </a:r>
            </a:p>
            <a:p>
              <a:pPr algn="ctr"/>
              <a:r>
                <a:rPr lang="en-US" sz="900" dirty="0" smtClean="0"/>
                <a:t>(OpenID-Connect)</a:t>
              </a:r>
              <a:endParaRPr lang="nl-NL" sz="900" dirty="0"/>
            </a:p>
          </p:txBody>
        </p:sp>
        <p:sp>
          <p:nvSpPr>
            <p:cNvPr id="68" name="Afgeronde rechthoek 22"/>
            <p:cNvSpPr/>
            <p:nvPr/>
          </p:nvSpPr>
          <p:spPr>
            <a:xfrm>
              <a:off x="6804408" y="3429000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Discovery</a:t>
              </a:r>
            </a:p>
            <a:p>
              <a:pPr algn="ctr"/>
              <a:r>
                <a:rPr lang="en-US" sz="1200" dirty="0" smtClean="0"/>
                <a:t>Catalogue</a:t>
              </a:r>
              <a:endParaRPr lang="nl-NL" sz="1200" dirty="0"/>
            </a:p>
          </p:txBody>
        </p:sp>
        <p:sp>
          <p:nvSpPr>
            <p:cNvPr id="71" name="Afgeronde rechthoek 22"/>
            <p:cNvSpPr/>
            <p:nvPr/>
          </p:nvSpPr>
          <p:spPr>
            <a:xfrm>
              <a:off x="6802578" y="4221088"/>
              <a:ext cx="144000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Openlayers3</a:t>
              </a:r>
            </a:p>
            <a:p>
              <a:pPr algn="ctr"/>
              <a:r>
                <a:rPr lang="en-US" sz="1200" dirty="0" smtClean="0"/>
                <a:t>Visualization</a:t>
              </a:r>
              <a:endParaRPr lang="nl-NL" sz="1200" dirty="0"/>
            </a:p>
          </p:txBody>
        </p:sp>
      </p:grpSp>
      <p:sp>
        <p:nvSpPr>
          <p:cNvPr id="46" name="Afgeronde rechthoek 22"/>
          <p:cNvSpPr/>
          <p:nvPr/>
        </p:nvSpPr>
        <p:spPr>
          <a:xfrm>
            <a:off x="6804248" y="5013176"/>
            <a:ext cx="14400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MyCLIPC</a:t>
            </a:r>
            <a:endParaRPr lang="en-US" sz="1200" dirty="0" smtClean="0"/>
          </a:p>
          <a:p>
            <a:pPr algn="ctr"/>
            <a:r>
              <a:rPr lang="en-US" sz="1200" dirty="0" smtClean="0"/>
              <a:t>Wizard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50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26681"/>
            <a:ext cx="8229600" cy="3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Processing Service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4294967295"/>
          </p:nvPr>
        </p:nvSpPr>
        <p:spPr>
          <a:xfrm>
            <a:off x="464344" y="1988840"/>
            <a:ext cx="7931150" cy="3587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Job progress can be viewed from anywhere</a:t>
            </a:r>
            <a:endParaRPr lang="nl-NL" dirty="0"/>
          </a:p>
        </p:txBody>
      </p:sp>
      <p:sp>
        <p:nvSpPr>
          <p:cNvPr id="82" name="Oval 81"/>
          <p:cNvSpPr/>
          <p:nvPr/>
        </p:nvSpPr>
        <p:spPr>
          <a:xfrm>
            <a:off x="6012168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0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362" y="3449106"/>
            <a:ext cx="3113678" cy="1701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3212976"/>
            <a:ext cx="3166186" cy="172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468560" y="1763963"/>
            <a:ext cx="9937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access over OPeNDAP 	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THREDDS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analysis using </a:t>
            </a:r>
            <a:r>
              <a:rPr lang="en-US" dirty="0" smtClean="0"/>
              <a:t>WPS		</a:t>
            </a: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PyWPS</a:t>
            </a:r>
            <a:r>
              <a:rPr lang="en-US" dirty="0" smtClean="0"/>
              <a:t> and ICCLIM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visualization using </a:t>
            </a:r>
            <a:r>
              <a:rPr lang="en-US" dirty="0" smtClean="0"/>
              <a:t>WMS</a:t>
            </a:r>
            <a:r>
              <a:rPr lang="en-US" dirty="0" smtClean="0"/>
              <a:t>	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/>
              <a:t>ADAGUC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Single Sign On using </a:t>
            </a:r>
            <a:r>
              <a:rPr lang="en-US" dirty="0" err="1"/>
              <a:t>OpenId</a:t>
            </a:r>
            <a:r>
              <a:rPr lang="en-US" dirty="0"/>
              <a:t>, </a:t>
            </a:r>
            <a:r>
              <a:rPr lang="en-US" dirty="0" smtClean="0"/>
              <a:t>and OAuth2, delegation </a:t>
            </a:r>
            <a:r>
              <a:rPr lang="en-US" dirty="0"/>
              <a:t>using </a:t>
            </a:r>
            <a:r>
              <a:rPr lang="en-US" dirty="0" err="1"/>
              <a:t>MyProxy</a:t>
            </a:r>
            <a:r>
              <a:rPr lang="en-US" dirty="0"/>
              <a:t> </a:t>
            </a:r>
            <a:r>
              <a:rPr lang="en-US" dirty="0" smtClean="0"/>
              <a:t>X509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71437" y="1247536"/>
            <a:ext cx="7496405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use of open standards and open source software:</a:t>
            </a:r>
            <a:endParaRPr lang="nl-NL" dirty="0"/>
          </a:p>
        </p:txBody>
      </p:sp>
      <p:pic>
        <p:nvPicPr>
          <p:cNvPr id="2560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487" y="4587951"/>
            <a:ext cx="3655988" cy="1997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1648" y="4726903"/>
            <a:ext cx="30144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395536" y="1062442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6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1" descr="ESG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9660"/>
            <a:ext cx="2880320" cy="109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62"/>
          <p:cNvSpPr txBox="1">
            <a:spLocks noChangeArrowheads="1"/>
          </p:cNvSpPr>
          <p:nvPr/>
        </p:nvSpPr>
        <p:spPr>
          <a:xfrm>
            <a:off x="5232058" y="2898601"/>
            <a:ext cx="3911942" cy="39147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dirty="0" smtClean="0">
                <a:latin typeface="Verdana" pitchFamily="34" charset="0"/>
              </a:rPr>
              <a:t>Robust and distributed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dirty="0" smtClean="0">
                <a:latin typeface="Verdana" pitchFamily="34" charset="0"/>
              </a:rPr>
              <a:t>Global Climate Model Data (CMIP5)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dirty="0" smtClean="0">
                <a:latin typeface="Verdana" pitchFamily="34" charset="0"/>
              </a:rPr>
              <a:t>Regional Climate Model Data (CORDEX)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dirty="0" smtClean="0">
                <a:latin typeface="Verdana" pitchFamily="34" charset="0"/>
              </a:rPr>
              <a:t>~3 Petabyte of data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b="1" dirty="0" smtClean="0">
                <a:latin typeface="Verdana" pitchFamily="34" charset="0"/>
              </a:rPr>
              <a:t>Search </a:t>
            </a:r>
            <a:r>
              <a:rPr lang="en-US" altLang="nl-NL" sz="1400" b="1" dirty="0" smtClean="0">
                <a:latin typeface="Verdana" pitchFamily="34" charset="0"/>
              </a:rPr>
              <a:t>API</a:t>
            </a:r>
            <a:endParaRPr lang="en-US" altLang="nl-NL" sz="1400" b="1" dirty="0" smtClean="0">
              <a:latin typeface="Verdana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b="1" dirty="0" err="1" smtClean="0">
                <a:latin typeface="Verdana" pitchFamily="34" charset="0"/>
              </a:rPr>
              <a:t>OpenDAP</a:t>
            </a:r>
            <a:r>
              <a:rPr lang="en-US" altLang="nl-NL" sz="1400" b="1" dirty="0" smtClean="0">
                <a:latin typeface="Verdana" pitchFamily="34" charset="0"/>
              </a:rPr>
              <a:t> data </a:t>
            </a:r>
            <a:r>
              <a:rPr lang="en-US" altLang="nl-NL" sz="1400" b="1" dirty="0" smtClean="0">
                <a:latin typeface="Verdana" pitchFamily="34" charset="0"/>
              </a:rPr>
              <a:t>access</a:t>
            </a:r>
            <a:endParaRPr lang="en-US" altLang="nl-NL" sz="1400" b="1" dirty="0" smtClean="0">
              <a:latin typeface="Verdana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b="1" dirty="0" smtClean="0">
                <a:latin typeface="Verdana" pitchFamily="34" charset="0"/>
              </a:rPr>
              <a:t>THREDDS Catalogs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nl-NL" sz="1400" dirty="0" smtClean="0">
              <a:latin typeface="Verdana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nl-NL" sz="1400" dirty="0" smtClean="0">
                <a:latin typeface="Verdana" pitchFamily="34" charset="0"/>
              </a:rPr>
              <a:t>Climate4impact builds on and contributes to this global infrastructure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System Grid Federation</a:t>
            </a:r>
            <a:endParaRPr lang="nl-NL" dirty="0"/>
          </a:p>
        </p:txBody>
      </p: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453640" y="2204864"/>
            <a:ext cx="5126472" cy="4248472"/>
            <a:chOff x="393700" y="12700"/>
            <a:chExt cx="8293100" cy="6350000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8" y="211138"/>
              <a:ext cx="7654925" cy="615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3792707" y="2023373"/>
              <a:ext cx="1471317" cy="1202580"/>
            </a:xfrm>
            <a:prstGeom prst="hexagon">
              <a:avLst>
                <a:gd name="adj" fmla="val 30615"/>
                <a:gd name="vf" fmla="val 115470"/>
              </a:avLst>
            </a:prstGeom>
            <a:solidFill>
              <a:srgbClr val="99CCFF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800" u="none"/>
                <a:t>PCMDI</a:t>
              </a: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2625634" y="2637813"/>
              <a:ext cx="1473695" cy="1200188"/>
            </a:xfrm>
            <a:prstGeom prst="hexagon">
              <a:avLst>
                <a:gd name="adj" fmla="val 30646"/>
                <a:gd name="vf" fmla="val 115470"/>
              </a:avLst>
            </a:prstGeom>
            <a:solidFill>
              <a:srgbClr val="99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800" u="none"/>
                <a:t>NCI</a:t>
              </a: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4969285" y="2661721"/>
              <a:ext cx="1473695" cy="1200188"/>
            </a:xfrm>
            <a:prstGeom prst="hexagon">
              <a:avLst>
                <a:gd name="adj" fmla="val 30686"/>
                <a:gd name="vf" fmla="val 115470"/>
              </a:avLst>
            </a:prstGeom>
            <a:solidFill>
              <a:srgbClr val="99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800" u="none"/>
                <a:t>DKRZ</a:t>
              </a: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3792707" y="3285723"/>
              <a:ext cx="1471317" cy="1202580"/>
            </a:xfrm>
            <a:prstGeom prst="hexagon">
              <a:avLst>
                <a:gd name="adj" fmla="val 30615"/>
                <a:gd name="vf" fmla="val 115470"/>
              </a:avLst>
            </a:prstGeom>
            <a:solidFill>
              <a:srgbClr val="99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800" u="none"/>
                <a:t>BADC</a:t>
              </a:r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7079997" y="4352025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100" u="none" dirty="0"/>
                <a:t>BCCCSM</a:t>
              </a:r>
              <a:endParaRPr lang="en-US" altLang="nl-NL" sz="1200" u="none" dirty="0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2368926" y="137022"/>
              <a:ext cx="1079125" cy="103044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DKRZ</a:t>
              </a:r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1681995" y="1913396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/>
                <a:t>FIO</a:t>
              </a: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7336705" y="1901442"/>
              <a:ext cx="1079125" cy="103044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/>
                <a:t>BADC</a:t>
              </a: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5057232" y="1167462"/>
              <a:ext cx="1079125" cy="102805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UVIC</a:t>
              </a: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393700" y="3199653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200" u="none"/>
                <a:t>U-Tokyo</a:t>
              </a:r>
            </a:p>
          </p:txBody>
        </p:sp>
        <p:sp>
          <p:nvSpPr>
            <p:cNvPr id="47" name="Oval 16"/>
            <p:cNvSpPr>
              <a:spLocks noChangeAspect="1" noChangeArrowheads="1"/>
            </p:cNvSpPr>
            <p:nvPr/>
          </p:nvSpPr>
          <p:spPr bwMode="auto">
            <a:xfrm>
              <a:off x="1092517" y="787323"/>
              <a:ext cx="1081501" cy="102805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CEA</a:t>
              </a: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1634456" y="3433953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400" u="none" dirty="0"/>
                <a:t>E-ENIS</a:t>
              </a: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6381180" y="3371792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/>
                <a:t>CNRM</a:t>
              </a: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6110210" y="1791465"/>
              <a:ext cx="1079125" cy="103044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NOAA</a:t>
              </a: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6626004" y="761024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LASG</a:t>
              </a: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5508848" y="137022"/>
              <a:ext cx="1081501" cy="103044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NASA</a:t>
              </a: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7607675" y="3163792"/>
              <a:ext cx="1079125" cy="103044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/>
                <a:t>NCI</a:t>
              </a: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6245696" y="5150557"/>
              <a:ext cx="1079125" cy="102805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800" u="none" dirty="0"/>
                <a:t>TSINGHUA</a:t>
              </a:r>
              <a:endParaRPr lang="en-US" altLang="nl-NL" sz="1000" u="none" dirty="0"/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429353" y="1975557"/>
              <a:ext cx="1081503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/>
                <a:t>NTNU</a:t>
              </a: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821547" y="4366370"/>
              <a:ext cx="1081501" cy="102805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400" u="none" dirty="0"/>
                <a:t>PCMDI</a:t>
              </a:r>
              <a:endParaRPr lang="en-US" altLang="nl-NL" sz="1600" u="none" dirty="0"/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>
              <a:off x="1781826" y="5150557"/>
              <a:ext cx="1079125" cy="1030441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400" u="none" dirty="0"/>
                <a:t>UCAR</a:t>
              </a:r>
              <a:endParaRPr lang="en-US" altLang="nl-NL" sz="1600" u="none" dirty="0"/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2811035" y="1117256"/>
              <a:ext cx="1079125" cy="103044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/>
                <a:t>IPSL</a:t>
              </a: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3902045" y="12700"/>
              <a:ext cx="1079125" cy="1028050"/>
            </a:xfrm>
            <a:prstGeom prst="ellipse">
              <a:avLst/>
            </a:prstGeom>
            <a:solidFill>
              <a:srgbClr val="6ED9A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CMCC</a:t>
              </a:r>
            </a:p>
          </p:txBody>
        </p:sp>
        <p:sp>
          <p:nvSpPr>
            <p:cNvPr id="60" name="AutoShape 29"/>
            <p:cNvSpPr>
              <a:spLocks noChangeArrowheads="1"/>
            </p:cNvSpPr>
            <p:nvPr/>
          </p:nvSpPr>
          <p:spPr bwMode="auto">
            <a:xfrm>
              <a:off x="3003567" y="4670004"/>
              <a:ext cx="3006813" cy="1190625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600" u="sng">
                  <a:solidFill>
                    <a:srgbClr val="000000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nl-NL" sz="1600" u="none" dirty="0"/>
                <a:t>Climate4Impact</a:t>
              </a:r>
              <a:endParaRPr lang="en-US" altLang="nl-NL" sz="1800" u="none" dirty="0"/>
            </a:p>
          </p:txBody>
        </p:sp>
      </p:grpSp>
      <p:sp>
        <p:nvSpPr>
          <p:cNvPr id="139" name="Oval 138"/>
          <p:cNvSpPr/>
          <p:nvPr/>
        </p:nvSpPr>
        <p:spPr>
          <a:xfrm>
            <a:off x="1475664" y="1065727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1844824"/>
            <a:ext cx="6668850" cy="4982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itel 2"/>
          <p:cNvSpPr>
            <a:spLocks noGrp="1"/>
          </p:cNvSpPr>
          <p:nvPr>
            <p:ph type="title"/>
          </p:nvPr>
        </p:nvSpPr>
        <p:spPr>
          <a:xfrm>
            <a:off x="251520" y="1281262"/>
            <a:ext cx="8864558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search </a:t>
            </a:r>
            <a:r>
              <a:rPr lang="en-US" dirty="0" smtClean="0"/>
              <a:t>– Drill down </a:t>
            </a:r>
            <a:r>
              <a:rPr lang="en-US" dirty="0"/>
              <a:t>search results using available </a:t>
            </a:r>
            <a:r>
              <a:rPr lang="en-US" dirty="0" smtClean="0"/>
              <a:t>filters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2843816" y="1065727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5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093" y="1452563"/>
            <a:ext cx="4623726" cy="1328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91126" y="1450795"/>
            <a:ext cx="8150629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000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</a:rPr>
              <a:t>WMS / WCS  </a:t>
            </a:r>
            <a:r>
              <a:rPr lang="en-US" dirty="0" smtClean="0">
                <a:solidFill>
                  <a:schemeClr val="tx2"/>
                </a:solidFill>
              </a:rPr>
              <a:t>on OPeNDAP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1452563"/>
            <a:ext cx="8000999" cy="3587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8880"/>
            <a:ext cx="3240000" cy="2873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68" y="2989802"/>
            <a:ext cx="3057510" cy="27118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68" y="3361340"/>
            <a:ext cx="3240000" cy="2873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45168" y="4406280"/>
            <a:ext cx="2514600" cy="391930"/>
          </a:xfrm>
          <a:prstGeom prst="roundRect">
            <a:avLst/>
          </a:prstGeom>
          <a:noFill/>
          <a:ln w="889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ounded Rectangle 9"/>
          <p:cNvSpPr/>
          <p:nvPr/>
        </p:nvSpPr>
        <p:spPr>
          <a:xfrm>
            <a:off x="4026568" y="4711080"/>
            <a:ext cx="349666" cy="141547"/>
          </a:xfrm>
          <a:prstGeom prst="roundRect">
            <a:avLst/>
          </a:prstGeom>
          <a:noFill/>
          <a:ln w="889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ight Arrow 10"/>
          <p:cNvSpPr/>
          <p:nvPr/>
        </p:nvSpPr>
        <p:spPr>
          <a:xfrm>
            <a:off x="2948455" y="4581128"/>
            <a:ext cx="443945" cy="430549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ight Arrow 11"/>
          <p:cNvSpPr/>
          <p:nvPr/>
        </p:nvSpPr>
        <p:spPr>
          <a:xfrm>
            <a:off x="5626768" y="4798651"/>
            <a:ext cx="443945" cy="430549"/>
          </a:xfrm>
          <a:prstGeom prst="rightArrow">
            <a:avLst/>
          </a:prstGeom>
          <a:solidFill>
            <a:srgbClr val="7C99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12161" y="5229200"/>
            <a:ext cx="2807368" cy="806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/>
              <a:t>Go to “Data discovery”/ </a:t>
            </a:r>
            <a:endParaRPr lang="en-US" sz="2000" dirty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/>
              <a:t>“Explore your own catalogs or files”</a:t>
            </a:r>
            <a:endParaRPr lang="nl-NL" sz="2000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3085342" y="5701680"/>
            <a:ext cx="2362199" cy="7921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/>
              <a:t>File Metadata</a:t>
            </a:r>
            <a:endParaRPr lang="nl-NL" sz="20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5713438" y="6264828"/>
            <a:ext cx="3371460" cy="3960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ＭＳ Ｐゴシック" pitchFamily="-97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dirty="0" smtClean="0"/>
              <a:t>ADAGUC viewer WMS</a:t>
            </a:r>
            <a:endParaRPr lang="nl-NL" sz="2000" dirty="0"/>
          </a:p>
        </p:txBody>
      </p:sp>
      <p:sp>
        <p:nvSpPr>
          <p:cNvPr id="30" name="Oval 29"/>
          <p:cNvSpPr/>
          <p:nvPr/>
        </p:nvSpPr>
        <p:spPr>
          <a:xfrm>
            <a:off x="4067944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2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527" y="4016294"/>
            <a:ext cx="3548441" cy="2357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528" y="1925780"/>
            <a:ext cx="3548440" cy="19388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925780"/>
            <a:ext cx="3547659" cy="19388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99592" y="6441795"/>
            <a:ext cx="3390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CMIP5 - global climate models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427984" y="6444044"/>
            <a:ext cx="385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CORDEX - regional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climate models</a:t>
            </a:r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9992" y="4016294"/>
            <a:ext cx="3543469" cy="237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9837" y="1375950"/>
            <a:ext cx="9123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2000" dirty="0" smtClean="0">
                <a:solidFill>
                  <a:srgbClr val="002060"/>
                </a:solidFill>
                <a:ea typeface="ＭＳ Ｐゴシック" charset="-128"/>
                <a:cs typeface="+mn-cs"/>
              </a:rPr>
              <a:t>Many </a:t>
            </a:r>
            <a:r>
              <a:rPr lang="nl-NL" sz="2000" dirty="0" smtClean="0">
                <a:solidFill>
                  <a:srgbClr val="002060"/>
                </a:solidFill>
                <a:ea typeface="ＭＳ Ｐゴシック" charset="-128"/>
                <a:cs typeface="+mn-cs"/>
              </a:rPr>
              <a:t>resources served with </a:t>
            </a:r>
            <a:r>
              <a:rPr lang="nl-NL" sz="2000" dirty="0" smtClean="0">
                <a:solidFill>
                  <a:srgbClr val="002060"/>
                </a:solidFill>
                <a:ea typeface="ＭＳ Ｐゴシック" charset="-128"/>
                <a:cs typeface="+mn-cs"/>
              </a:rPr>
              <a:t>OpenDAP </a:t>
            </a:r>
            <a:r>
              <a:rPr lang="nl-NL" sz="2000" dirty="0" smtClean="0">
                <a:solidFill>
                  <a:srgbClr val="002060"/>
                </a:solidFill>
                <a:ea typeface="ＭＳ Ｐゴシック" charset="-128"/>
                <a:cs typeface="+mn-cs"/>
              </a:rPr>
              <a:t>can be </a:t>
            </a:r>
            <a:r>
              <a:rPr lang="nl-NL" sz="2000" dirty="0" smtClean="0">
                <a:solidFill>
                  <a:srgbClr val="002060"/>
                </a:solidFill>
                <a:ea typeface="ＭＳ Ｐゴシック" charset="-128"/>
                <a:cs typeface="+mn-cs"/>
              </a:rPr>
              <a:t>visualized!</a:t>
            </a:r>
            <a:endParaRPr lang="nl-NL" sz="1050" dirty="0">
              <a:solidFill>
                <a:schemeClr val="bg1">
                  <a:lumMod val="50000"/>
                </a:schemeClr>
              </a:solidFill>
              <a:ea typeface="ＭＳ Ｐゴシック" charset="-128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283968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7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4i_auto_gui_describeproce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33" y="2072817"/>
            <a:ext cx="4263355" cy="416449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0882" y="1316538"/>
            <a:ext cx="8360502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Web Processing Service for climate indices calculations</a:t>
            </a:r>
            <a:endParaRPr lang="nl-NL" dirty="0"/>
          </a:p>
        </p:txBody>
      </p:sp>
      <p:sp>
        <p:nvSpPr>
          <p:cNvPr id="8" name="Tijdelijke aanduiding voor inhoud 1"/>
          <p:cNvSpPr txBox="1">
            <a:spLocks/>
          </p:cNvSpPr>
          <p:nvPr/>
        </p:nvSpPr>
        <p:spPr>
          <a:xfrm>
            <a:off x="405615" y="1944339"/>
            <a:ext cx="4320480" cy="4913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5D5B5A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 err="1" smtClean="0">
                <a:solidFill>
                  <a:schemeClr val="tx1"/>
                </a:solidFill>
              </a:rPr>
              <a:t>PyWPS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700" dirty="0" smtClean="0">
                <a:solidFill>
                  <a:schemeClr val="tx1"/>
                </a:solidFill>
              </a:rPr>
              <a:t>Backbone for WPS</a:t>
            </a:r>
            <a:endParaRPr lang="en-US" sz="17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ICCLIM, OCGIS, ADAGUC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700" dirty="0" smtClean="0">
                <a:solidFill>
                  <a:schemeClr val="tx1"/>
                </a:solidFill>
              </a:rPr>
              <a:t>Climate </a:t>
            </a:r>
            <a:r>
              <a:rPr lang="en-US" sz="1700" dirty="0" smtClean="0">
                <a:solidFill>
                  <a:schemeClr val="tx1"/>
                </a:solidFill>
              </a:rPr>
              <a:t>indices calculation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err="1" smtClean="0">
                <a:solidFill>
                  <a:schemeClr val="tx1"/>
                </a:solidFill>
              </a:rPr>
              <a:t>Subsetting</a:t>
            </a:r>
            <a:r>
              <a:rPr lang="en-US" sz="1700" dirty="0" smtClean="0">
                <a:solidFill>
                  <a:schemeClr val="tx1"/>
                </a:solidFill>
              </a:rPr>
              <a:t> over a large time </a:t>
            </a:r>
            <a:r>
              <a:rPr lang="en-US" sz="1700" dirty="0" smtClean="0">
                <a:solidFill>
                  <a:schemeClr val="tx1"/>
                </a:solidFill>
              </a:rPr>
              <a:t>period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err="1" smtClean="0">
                <a:solidFill>
                  <a:schemeClr val="tx1"/>
                </a:solidFill>
              </a:rPr>
              <a:t>Regrid</a:t>
            </a:r>
            <a:r>
              <a:rPr lang="en-US" sz="1700" dirty="0" smtClean="0">
                <a:solidFill>
                  <a:schemeClr val="tx1"/>
                </a:solidFill>
              </a:rPr>
              <a:t> and reformat, extract regions</a:t>
            </a:r>
          </a:p>
          <a:p>
            <a:pPr lvl="1" fontAlgn="auto"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Generic WPS </a:t>
            </a:r>
            <a:r>
              <a:rPr lang="en-US" sz="2200" dirty="0" smtClean="0">
                <a:solidFill>
                  <a:schemeClr val="tx1"/>
                </a:solidFill>
              </a:rPr>
              <a:t>UI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smtClean="0">
                <a:solidFill>
                  <a:schemeClr val="tx1"/>
                </a:solidFill>
              </a:rPr>
              <a:t>Based on </a:t>
            </a:r>
            <a:r>
              <a:rPr lang="en-US" sz="1700" dirty="0" err="1" smtClean="0">
                <a:solidFill>
                  <a:schemeClr val="tx1"/>
                </a:solidFill>
              </a:rPr>
              <a:t>DescribeProcess</a:t>
            </a:r>
            <a:r>
              <a:rPr lang="en-US" sz="1700" dirty="0" smtClean="0">
                <a:solidFill>
                  <a:schemeClr val="tx1"/>
                </a:solidFill>
              </a:rPr>
              <a:t> XML file.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smtClean="0">
                <a:solidFill>
                  <a:schemeClr val="tx1"/>
                </a:solidFill>
              </a:rPr>
              <a:t>Links to </a:t>
            </a:r>
            <a:r>
              <a:rPr lang="en-US" sz="1700" dirty="0" smtClean="0">
                <a:solidFill>
                  <a:schemeClr val="tx1"/>
                </a:solidFill>
              </a:rPr>
              <a:t>basket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err="1" smtClean="0">
                <a:solidFill>
                  <a:schemeClr val="tx1"/>
                </a:solidFill>
              </a:rPr>
              <a:t>Comboboxes</a:t>
            </a:r>
            <a:r>
              <a:rPr lang="en-US" sz="1700" dirty="0" smtClean="0">
                <a:solidFill>
                  <a:schemeClr val="tx1"/>
                </a:solidFill>
              </a:rPr>
              <a:t> / select from list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smtClean="0">
                <a:solidFill>
                  <a:schemeClr val="tx1"/>
                </a:solidFill>
              </a:rPr>
              <a:t>Strings/text elements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Wizards (in progress)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700" dirty="0" smtClean="0">
                <a:solidFill>
                  <a:schemeClr val="tx1"/>
                </a:solidFill>
              </a:rPr>
              <a:t>For </a:t>
            </a:r>
            <a:r>
              <a:rPr lang="en-US" sz="1700" dirty="0" smtClean="0">
                <a:solidFill>
                  <a:schemeClr val="tx1"/>
                </a:solidFill>
              </a:rPr>
              <a:t>indices calculation</a:t>
            </a:r>
          </a:p>
          <a:p>
            <a:pPr lvl="1" fontAlgn="auto">
              <a:spcAft>
                <a:spcPts val="0"/>
              </a:spcAft>
            </a:pPr>
            <a:r>
              <a:rPr lang="en-US" sz="1700" dirty="0" err="1" smtClean="0">
                <a:solidFill>
                  <a:schemeClr val="tx1"/>
                </a:solidFill>
              </a:rPr>
              <a:t>Subsetting</a:t>
            </a:r>
            <a:r>
              <a:rPr lang="en-US" sz="1700" dirty="0" smtClean="0">
                <a:solidFill>
                  <a:schemeClr val="tx1"/>
                </a:solidFill>
              </a:rPr>
              <a:t> / file conversions</a:t>
            </a:r>
          </a:p>
          <a:p>
            <a:pPr fontAlgn="auto">
              <a:spcAft>
                <a:spcPts val="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5220080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4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970" y="1484784"/>
            <a:ext cx="8360502" cy="563562"/>
          </a:xfrm>
        </p:spPr>
        <p:txBody>
          <a:bodyPr/>
          <a:lstStyle/>
          <a:p>
            <a:pPr algn="ctr"/>
            <a:r>
              <a:rPr lang="nl-NL" dirty="0" smtClean="0"/>
              <a:t>Multi member timeseries – created with WPS</a:t>
            </a:r>
            <a:endParaRPr lang="nl-NL" dirty="0"/>
          </a:p>
        </p:txBody>
      </p:sp>
      <p:pic>
        <p:nvPicPr>
          <p:cNvPr id="4" name="Picture 5" descr="pywps-138670414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888"/>
            <a:ext cx="4318000" cy="324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pywps-1385133546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420888"/>
            <a:ext cx="4318000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2"/>
          <p:cNvSpPr txBox="1">
            <a:spLocks/>
          </p:cNvSpPr>
          <p:nvPr/>
        </p:nvSpPr>
        <p:spPr>
          <a:xfrm>
            <a:off x="459970" y="6105798"/>
            <a:ext cx="8360502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23427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Temperature for several ensembles from the ESSENCE dataset</a:t>
            </a:r>
            <a:endParaRPr lang="nl-NL" dirty="0"/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1806774" y="5589240"/>
            <a:ext cx="1152128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23427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3 months</a:t>
            </a:r>
            <a:endParaRPr lang="nl-NL" sz="1800" dirty="0"/>
          </a:p>
        </p:txBody>
      </p:sp>
      <p:sp>
        <p:nvSpPr>
          <p:cNvPr id="16" name="Titel 2"/>
          <p:cNvSpPr txBox="1">
            <a:spLocks/>
          </p:cNvSpPr>
          <p:nvPr/>
        </p:nvSpPr>
        <p:spPr>
          <a:xfrm>
            <a:off x="6431756" y="5601742"/>
            <a:ext cx="948556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234272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5 years</a:t>
            </a:r>
            <a:endParaRPr lang="nl-NL" sz="1800" dirty="0"/>
          </a:p>
        </p:txBody>
      </p:sp>
      <p:sp>
        <p:nvSpPr>
          <p:cNvPr id="85" name="Oval 84"/>
          <p:cNvSpPr/>
          <p:nvPr/>
        </p:nvSpPr>
        <p:spPr>
          <a:xfrm>
            <a:off x="5364088" y="1066498"/>
            <a:ext cx="72000" cy="7200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51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3491</TotalTime>
  <Words>1211</Words>
  <Application>Microsoft Office PowerPoint</Application>
  <PresentationFormat>On-screen Show (4:3)</PresentationFormat>
  <Paragraphs>318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Myriad Pro</vt:lpstr>
      <vt:lpstr>Verdana</vt:lpstr>
      <vt:lpstr>Wingdings</vt:lpstr>
      <vt:lpstr>Kantoorthema</vt:lpstr>
      <vt:lpstr>PowerPoint Presentation</vt:lpstr>
      <vt:lpstr>http://climate4impact.eu/</vt:lpstr>
      <vt:lpstr>Real use of open standards and open source software:</vt:lpstr>
      <vt:lpstr>Earth System Grid Federation</vt:lpstr>
      <vt:lpstr>New search – Drill down search results using available filters</vt:lpstr>
      <vt:lpstr>PowerPoint Presentation</vt:lpstr>
      <vt:lpstr>PowerPoint Presentation</vt:lpstr>
      <vt:lpstr>Web Processing Service for climate indices calculations</vt:lpstr>
      <vt:lpstr>Multi member timeseries – created with WPS</vt:lpstr>
      <vt:lpstr>Convert and subset</vt:lpstr>
      <vt:lpstr>Web Processing Service – Security</vt:lpstr>
      <vt:lpstr>Web Processing Service – Access tokens</vt:lpstr>
      <vt:lpstr>WPS is used by the climate information portal - CLIPC</vt:lpstr>
      <vt:lpstr>Download</vt:lpstr>
      <vt:lpstr>Conclusion and next steps</vt:lpstr>
      <vt:lpstr>PowerPoint Presentation</vt:lpstr>
      <vt:lpstr>Data standards – HTTP download, OpenDAP, WCS and WMS</vt:lpstr>
      <vt:lpstr>Web Map Service – for visualizations</vt:lpstr>
      <vt:lpstr>OPeNDAP – for data access and subsetting</vt:lpstr>
      <vt:lpstr>Indices calculation using ICCLIM – developed in IS-ENES</vt:lpstr>
      <vt:lpstr>How components fit together</vt:lpstr>
      <vt:lpstr>PowerPoint Presentation</vt:lpstr>
      <vt:lpstr>Web Processing Service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Maarten Plieger</cp:lastModifiedBy>
  <cp:revision>214</cp:revision>
  <dcterms:created xsi:type="dcterms:W3CDTF">2014-09-09T08:28:18Z</dcterms:created>
  <dcterms:modified xsi:type="dcterms:W3CDTF">2015-12-09T15:14:41Z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TC018754749991</vt:lpwstr>
  </property>
</Properties>
</file>