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418" r:id="rId3"/>
    <p:sldId id="415" r:id="rId4"/>
    <p:sldId id="391" r:id="rId5"/>
    <p:sldId id="402" r:id="rId6"/>
    <p:sldId id="392" r:id="rId7"/>
    <p:sldId id="414" r:id="rId8"/>
    <p:sldId id="393" r:id="rId9"/>
    <p:sldId id="419" r:id="rId10"/>
    <p:sldId id="421" r:id="rId11"/>
    <p:sldId id="424" r:id="rId12"/>
    <p:sldId id="422" r:id="rId13"/>
    <p:sldId id="41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7F7F7"/>
    <a:srgbClr val="005C3E"/>
    <a:srgbClr val="3FAF6F"/>
    <a:srgbClr val="2A754A"/>
    <a:srgbClr val="FFB81C"/>
    <a:srgbClr val="E87722"/>
    <a:srgbClr val="E4002B"/>
    <a:srgbClr val="DF1995"/>
    <a:srgbClr val="6D2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3996" autoAdjust="0"/>
  </p:normalViewPr>
  <p:slideViewPr>
    <p:cSldViewPr snapToGrid="0" snapToObjects="1">
      <p:cViewPr varScale="1">
        <p:scale>
          <a:sx n="115" d="100"/>
          <a:sy n="115" d="100"/>
        </p:scale>
        <p:origin x="-1632" y="-96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344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pic>
        <p:nvPicPr>
          <p:cNvPr id="4" name="Picture 3" descr="120512_www-PCMD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  <p:pic>
        <p:nvPicPr>
          <p:cNvPr id="28" name="Picture 27" descr="120512_PCMD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89491"/>
            <a:ext cx="1039403" cy="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89491"/>
            <a:ext cx="1039403" cy="813843"/>
          </a:xfrm>
          <a:prstGeom prst="rect">
            <a:avLst/>
          </a:prstGeom>
        </p:spPr>
      </p:pic>
      <p:pic>
        <p:nvPicPr>
          <p:cNvPr id="57" name="Picture 56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7" name="Picture 26" descr="120512_www-PCMD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  <p:pic>
        <p:nvPicPr>
          <p:cNvPr id="28" name="Picture 27" descr="120512_PCMD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  <p:pic>
        <p:nvPicPr>
          <p:cNvPr id="28" name="Picture 27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  <p:pic>
        <p:nvPicPr>
          <p:cNvPr id="40" name="Picture 39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098190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(#)</a:t>
            </a: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4" y="2830859"/>
            <a:ext cx="8599822" cy="1080000"/>
          </a:xfrm>
        </p:spPr>
        <p:txBody>
          <a:bodyPr/>
          <a:lstStyle/>
          <a:p>
            <a:r>
              <a:rPr lang="en-AU" sz="2400" dirty="0" smtClean="0"/>
              <a:t>An update on Obs4MIPs: Opportunities and requirements</a:t>
            </a:r>
            <a:endParaRPr lang="en-A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000" y="3984552"/>
            <a:ext cx="8043863" cy="316188"/>
          </a:xfrm>
        </p:spPr>
        <p:txBody>
          <a:bodyPr/>
          <a:lstStyle/>
          <a:p>
            <a:r>
              <a:rPr lang="en-AU" b="0" dirty="0" smtClean="0"/>
              <a:t>Peter J. Gleckler </a:t>
            </a:r>
            <a:endParaRPr lang="en-AU" b="0" dirty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 bwMode="auto">
          <a:xfrm>
            <a:off x="326010" y="4883265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ESGF F2F</a:t>
            </a:r>
            <a:endParaRPr lang="en-AU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Monterey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October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7-11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, 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55" y="5655734"/>
            <a:ext cx="643522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Program for Climate Model Diagnosis and </a:t>
            </a:r>
            <a:r>
              <a:rPr lang="en-U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Intercomparison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, LLNL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336258"/>
            <a:ext cx="8460000" cy="90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Requirements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Publishing obs4MIPs data on ESGF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4491" y="1236000"/>
            <a:ext cx="8892304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obs4MIPs data are typically published one or several datasets at a time</a:t>
            </a:r>
            <a:endParaRPr lang="en-US" sz="22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As EZ-CMOR makes it easier to produce “little” datasets, methods to make it easier to publish them will be needed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Should inexperienced observational experts be enabled to publish data on ESGF or should they be providing their data (and other info need for publishing) to experiences publishers?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200" b="1" dirty="0" smtClean="0">
              <a:latin typeface="Calibri"/>
              <a:cs typeface="Calibri"/>
            </a:endParaRPr>
          </a:p>
          <a:p>
            <a:r>
              <a:rPr lang="en-US" sz="2200" dirty="0" smtClean="0">
                <a:latin typeface="Calibri"/>
                <a:cs typeface="Calibri"/>
              </a:rPr>
              <a:t> </a:t>
            </a:r>
            <a:endParaRPr lang="en-US" sz="2200" dirty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62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325215"/>
            <a:ext cx="8460000" cy="90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Requirements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Monitoring usage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4491" y="1236000"/>
            <a:ext cx="86258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The diverse collection of data providers needs access statistics to confirm the usefulness of the effort 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These need to be easy to generate on relatively short notice </a:t>
            </a: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39" y="3437152"/>
            <a:ext cx="4991653" cy="24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2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66569" y="60624"/>
            <a:ext cx="8581526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90"/>
                </a:solidFill>
                <a:latin typeface="+mn-lt"/>
              </a:rPr>
              <a:t>Possibilities</a:t>
            </a: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 </a:t>
            </a:r>
            <a:endParaRPr lang="en-US" sz="2800" b="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61" y="1006320"/>
            <a:ext cx="911793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>
                <a:latin typeface="Calibri"/>
                <a:cs typeface="Calibri"/>
              </a:rPr>
              <a:t>Requests for </a:t>
            </a:r>
            <a:r>
              <a:rPr lang="en-GB" sz="2200" dirty="0" smtClean="0">
                <a:latin typeface="Calibri"/>
                <a:cs typeface="Calibri"/>
              </a:rPr>
              <a:t>greatly expanding obs4MIPs </a:t>
            </a:r>
            <a:r>
              <a:rPr lang="en-GB" sz="2200" dirty="0">
                <a:latin typeface="Calibri"/>
                <a:cs typeface="Calibri"/>
              </a:rPr>
              <a:t>coming from many </a:t>
            </a:r>
            <a:r>
              <a:rPr lang="en-GB" sz="2200" dirty="0" smtClean="0">
                <a:latin typeface="Calibri"/>
                <a:cs typeface="Calibri"/>
              </a:rPr>
              <a:t>directions</a:t>
            </a:r>
            <a:endParaRPr lang="en-US" sz="2200" dirty="0" smtClean="0">
              <a:latin typeface="+mn-lt"/>
            </a:endParaRPr>
          </a:p>
          <a:p>
            <a:pPr lvl="1"/>
            <a:endParaRPr lang="en-US" sz="2200" dirty="0" smtClean="0">
              <a:latin typeface="+mn-lt"/>
            </a:endParaRPr>
          </a:p>
          <a:p>
            <a:pPr lvl="1"/>
            <a:endParaRPr lang="en-US" sz="2200" dirty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 smtClean="0">
                <a:latin typeface="+mn-lt"/>
              </a:rPr>
              <a:t>Disparate metadata standards across different classes of observational</a:t>
            </a:r>
          </a:p>
          <a:p>
            <a:pPr marL="628650" lvl="1" indent="-171450">
              <a:buFont typeface="Arial"/>
              <a:buChar char="•"/>
            </a:pPr>
            <a:endParaRPr lang="en-GB" sz="2200" dirty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 smtClean="0">
                <a:latin typeface="+mn-lt"/>
              </a:rPr>
              <a:t>It might seem reversed, but it appears possible to bring together many observational communities with the developed MIP data structures</a:t>
            </a:r>
          </a:p>
          <a:p>
            <a:pPr marL="628650" lvl="1" indent="-171450">
              <a:buFont typeface="Arial"/>
              <a:buChar char="•"/>
            </a:pPr>
            <a:endParaRPr lang="en-GB" sz="2200" dirty="0">
              <a:latin typeface="+mn-lt"/>
            </a:endParaRP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208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Summary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9276" y="562377"/>
            <a:ext cx="8892304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Commitments to contribute </a:t>
            </a:r>
            <a:r>
              <a:rPr lang="en-US" sz="2200" dirty="0" smtClean="0">
                <a:latin typeface="Calibri"/>
                <a:cs typeface="Calibri"/>
              </a:rPr>
              <a:t>new datasets</a:t>
            </a:r>
            <a:r>
              <a:rPr lang="en-US" sz="2200" dirty="0" smtClean="0">
                <a:latin typeface="Calibri"/>
                <a:cs typeface="Calibri"/>
              </a:rPr>
              <a:t>:  </a:t>
            </a:r>
            <a:r>
              <a:rPr lang="en-US" sz="2200" dirty="0">
                <a:latin typeface="Calibri"/>
                <a:cs typeface="Calibri"/>
              </a:rPr>
              <a:t>NASA, </a:t>
            </a:r>
            <a:r>
              <a:rPr lang="en-US" sz="2200" dirty="0" smtClean="0">
                <a:latin typeface="Calibri"/>
                <a:cs typeface="Calibri"/>
              </a:rPr>
              <a:t>NOAA, </a:t>
            </a:r>
            <a:r>
              <a:rPr lang="en-US" sz="2200" dirty="0" smtClean="0">
                <a:latin typeface="Calibri"/>
                <a:cs typeface="Calibri"/>
              </a:rPr>
              <a:t>ESA, EUMETSAT</a:t>
            </a:r>
            <a:endParaRPr lang="en-US" sz="2200" dirty="0">
              <a:latin typeface="Calibri"/>
              <a:cs typeface="Calibri"/>
            </a:endParaRPr>
          </a:p>
          <a:p>
            <a:r>
              <a:rPr lang="en-US" sz="2200" dirty="0" smtClean="0">
                <a:latin typeface="Calibri"/>
                <a:cs typeface="Calibri"/>
              </a:rPr>
              <a:t> </a:t>
            </a:r>
            <a:endParaRPr lang="en-US" sz="22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Available through </a:t>
            </a:r>
            <a:r>
              <a:rPr lang="en-US" sz="2200" dirty="0" err="1">
                <a:latin typeface="Calibri"/>
                <a:cs typeface="Calibri"/>
              </a:rPr>
              <a:t>CoG</a:t>
            </a:r>
            <a:r>
              <a:rPr lang="en-US" sz="2200" dirty="0">
                <a:latin typeface="Calibri"/>
                <a:cs typeface="Calibri"/>
              </a:rPr>
              <a:t>-ESGF;  peer-projects </a:t>
            </a:r>
            <a:r>
              <a:rPr lang="en-US" sz="2200" dirty="0" smtClean="0">
                <a:latin typeface="Calibri"/>
                <a:cs typeface="Calibri"/>
              </a:rPr>
              <a:t>a</a:t>
            </a:r>
            <a:r>
              <a:rPr lang="en-US" sz="2200" dirty="0" smtClean="0">
                <a:latin typeface="Calibri"/>
                <a:cs typeface="Calibri"/>
              </a:rPr>
              <a:t>na4MIPs, CMIP</a:t>
            </a:r>
            <a:endParaRPr lang="en-US" sz="2200" dirty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WCRP/WDAC encouragement for activity to extend beyond satellite data</a:t>
            </a:r>
          </a:p>
          <a:p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CMOR3 will accommodate </a:t>
            </a:r>
            <a:r>
              <a:rPr lang="en-US" sz="2200" dirty="0" smtClean="0">
                <a:latin typeface="Calibri"/>
                <a:cs typeface="Calibri"/>
              </a:rPr>
              <a:t>observational data, including an “EZ” package to make the process much </a:t>
            </a:r>
            <a:r>
              <a:rPr lang="en-US" sz="2200" dirty="0" smtClean="0">
                <a:latin typeface="Calibri"/>
                <a:cs typeface="Calibri"/>
              </a:rPr>
              <a:t>easier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Other requirements include:  Making data publishing more efficient, automated monitoring of data access, finessing </a:t>
            </a:r>
            <a:r>
              <a:rPr lang="en-US" sz="2200" dirty="0" err="1" smtClean="0">
                <a:latin typeface="Calibri"/>
                <a:cs typeface="Calibri"/>
              </a:rPr>
              <a:t>CoG</a:t>
            </a:r>
            <a:r>
              <a:rPr lang="en-US" sz="2200" dirty="0" smtClean="0">
                <a:latin typeface="Calibri"/>
                <a:cs typeface="Calibri"/>
              </a:rPr>
              <a:t> options </a:t>
            </a:r>
            <a:endParaRPr lang="en-US" sz="2200" dirty="0">
              <a:latin typeface="Calibri"/>
              <a:cs typeface="Calibri"/>
            </a:endParaRPr>
          </a:p>
          <a:p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Work </a:t>
            </a:r>
            <a:r>
              <a:rPr lang="en-US" sz="2200" dirty="0" smtClean="0">
                <a:latin typeface="Calibri"/>
                <a:cs typeface="Calibri"/>
              </a:rPr>
              <a:t>for WDAC task team: need </a:t>
            </a:r>
            <a:r>
              <a:rPr lang="en-US" sz="2200" dirty="0">
                <a:latin typeface="Calibri"/>
                <a:cs typeface="Calibri"/>
              </a:rPr>
              <a:t>to clearly define </a:t>
            </a:r>
            <a:r>
              <a:rPr lang="en-US" sz="2200" dirty="0" smtClean="0">
                <a:latin typeface="Calibri"/>
                <a:cs typeface="Calibri"/>
              </a:rPr>
              <a:t>metadata </a:t>
            </a:r>
            <a:r>
              <a:rPr lang="en-US" sz="2200" dirty="0">
                <a:latin typeface="Calibri"/>
                <a:cs typeface="Calibri"/>
              </a:rPr>
              <a:t>for different classes of data (e.g., in-situ</a:t>
            </a:r>
            <a:r>
              <a:rPr lang="en-US" sz="2200" dirty="0" smtClean="0">
                <a:latin typeface="Calibri"/>
                <a:cs typeface="Calibri"/>
              </a:rPr>
              <a:t>)</a:t>
            </a:r>
            <a:r>
              <a:rPr lang="en-US" sz="2200" dirty="0">
                <a:latin typeface="Calibri"/>
                <a:cs typeface="Calibri"/>
              </a:rPr>
              <a:t>;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keeping it aligned </a:t>
            </a:r>
            <a:r>
              <a:rPr lang="en-US" sz="2200" dirty="0" smtClean="0">
                <a:latin typeface="Calibri"/>
                <a:cs typeface="Calibri"/>
              </a:rPr>
              <a:t>CMIP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99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3200" dirty="0" smtClean="0"/>
              <a:t>Talk outline</a:t>
            </a:r>
            <a:endParaRPr lang="en-AU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4209" y="1554216"/>
            <a:ext cx="7860747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Brief background and status report</a:t>
            </a:r>
            <a:endParaRPr lang="en-US" sz="2000" dirty="0" smtClean="0">
              <a:latin typeface="Arial"/>
              <a:cs typeface="Arial"/>
            </a:endParaRPr>
          </a:p>
          <a:p>
            <a:pPr eaLnBrk="1" hangingPunct="1"/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Reliance on ESGF and related capabilities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Moving ahead: project technical and scientific requirements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Greater possibilities </a:t>
            </a:r>
            <a:endParaRPr lang="en-US" sz="2000" dirty="0" smtClean="0">
              <a:latin typeface="Arial"/>
              <a:cs typeface="Arial"/>
            </a:endParaRPr>
          </a:p>
          <a:p>
            <a:pPr eaLnBrk="1" hangingPunct="1"/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Summary</a:t>
            </a:r>
            <a:endParaRPr lang="en-US" sz="2000" dirty="0" smtClean="0">
              <a:latin typeface="Arial"/>
              <a:cs typeface="Arial"/>
            </a:endParaRPr>
          </a:p>
          <a:p>
            <a:pPr eaLnBrk="1" hangingPunct="1"/>
            <a:endParaRPr lang="en-US" sz="2000" dirty="0">
              <a:latin typeface="Arial"/>
              <a:cs typeface="Arial"/>
            </a:endParaRPr>
          </a:p>
          <a:p>
            <a:pPr eaLnBrk="1" hangingPunct="1"/>
            <a:endParaRPr lang="en-US" dirty="0">
              <a:latin typeface="Arial"/>
              <a:cs typeface="Arial"/>
            </a:endParaRPr>
          </a:p>
          <a:p>
            <a:pPr eaLnBrk="1" hangingPunct="1"/>
            <a:endParaRPr lang="en-US" dirty="0" smtClean="0">
              <a:latin typeface="Arial"/>
              <a:cs typeface="Arial"/>
            </a:endParaRPr>
          </a:p>
          <a:p>
            <a:pPr eaLnBrk="1" hangingPunct="1"/>
            <a:endParaRPr lang="en-US" dirty="0">
              <a:latin typeface="Arial"/>
              <a:cs typeface="Arial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05558" y="166492"/>
            <a:ext cx="1607736" cy="658699"/>
            <a:chOff x="6234576" y="2819412"/>
            <a:chExt cx="4643911" cy="1720474"/>
          </a:xfrm>
        </p:grpSpPr>
        <p:pic>
          <p:nvPicPr>
            <p:cNvPr id="5" name="Picture 4" descr="esgf.png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9" t="27373" r="13951" b="37336"/>
            <a:stretch/>
          </p:blipFill>
          <p:spPr>
            <a:xfrm>
              <a:off x="6234576" y="3042669"/>
              <a:ext cx="4643911" cy="1497217"/>
            </a:xfrm>
            <a:prstGeom prst="rect">
              <a:avLst/>
            </a:prstGeom>
          </p:spPr>
        </p:pic>
        <p:pic>
          <p:nvPicPr>
            <p:cNvPr id="6" name="Picture 5" descr="Spher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6" t="14700" r="12686" b="8691"/>
            <a:stretch/>
          </p:blipFill>
          <p:spPr>
            <a:xfrm>
              <a:off x="9423681" y="2819412"/>
              <a:ext cx="1454806" cy="1452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43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2" y="270000"/>
            <a:ext cx="8783637" cy="90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2800" dirty="0" smtClean="0"/>
              <a:t>obs4MIPs leverages key </a:t>
            </a:r>
            <a:r>
              <a:rPr lang="en-AU" sz="2800" dirty="0" smtClean="0"/>
              <a:t>protocols and </a:t>
            </a:r>
            <a:r>
              <a:rPr lang="en-AU" sz="2800" dirty="0" smtClean="0"/>
              <a:t>infrastructure</a:t>
            </a:r>
            <a:endParaRPr lang="en-A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8468" y="1554216"/>
            <a:ext cx="8953043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Experiment protocol </a:t>
            </a:r>
            <a:r>
              <a:rPr lang="en-US" sz="2000" dirty="0" smtClean="0">
                <a:latin typeface="Arial"/>
                <a:cs typeface="Arial"/>
              </a:rPr>
              <a:t>(MIP experiments) </a:t>
            </a:r>
            <a:r>
              <a:rPr lang="en-US" sz="2000" dirty="0" smtClean="0">
                <a:latin typeface="Arial"/>
                <a:cs typeface="Arial"/>
              </a:rPr>
              <a:t>and standard output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Climate Forecast (CF) Convention (as applied in CMIP)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Software to ensure data complies to CMIP structure: </a:t>
            </a:r>
            <a:r>
              <a:rPr lang="en-US" sz="1900" dirty="0" smtClean="0">
                <a:latin typeface="Arial"/>
                <a:cs typeface="Arial"/>
              </a:rPr>
              <a:t>CMOR</a:t>
            </a:r>
            <a:endParaRPr lang="en-US" sz="1900" dirty="0" smtClean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Distribution:  </a:t>
            </a:r>
            <a:r>
              <a:rPr lang="en-US" sz="2000" dirty="0" smtClean="0">
                <a:latin typeface="Arial"/>
                <a:cs typeface="Arial"/>
              </a:rPr>
              <a:t>ESGF, technically aligned with</a:t>
            </a:r>
            <a:r>
              <a:rPr lang="en-US" sz="2000" dirty="0" smtClean="0">
                <a:latin typeface="Arial"/>
                <a:cs typeface="Arial"/>
              </a:rPr>
              <a:t> CMIP data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CoG</a:t>
            </a:r>
            <a:r>
              <a:rPr lang="en-US" sz="2000" dirty="0" smtClean="0">
                <a:latin typeface="Arial"/>
                <a:cs typeface="Arial"/>
              </a:rPr>
              <a:t>: Project information and interconnectedness with others</a:t>
            </a:r>
          </a:p>
          <a:p>
            <a:pPr eaLnBrk="1" hangingPunct="1"/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eaLnBrk="1" hangingPunct="1"/>
            <a:endParaRPr lang="en-US" dirty="0">
              <a:latin typeface="Arial"/>
              <a:cs typeface="Arial"/>
            </a:endParaRPr>
          </a:p>
          <a:p>
            <a:pPr eaLnBrk="1" hangingPunct="1"/>
            <a:endParaRPr lang="en-US" dirty="0" smtClean="0">
              <a:latin typeface="Arial"/>
              <a:cs typeface="Arial"/>
            </a:endParaRPr>
          </a:p>
          <a:p>
            <a:pPr eaLnBrk="1" hangingPunct="1"/>
            <a:endParaRPr lang="en-US" dirty="0">
              <a:latin typeface="Arial"/>
              <a:cs typeface="Arial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167217" y="2517913"/>
            <a:ext cx="552174" cy="364435"/>
          </a:xfrm>
          <a:prstGeom prst="straightConnector1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08947" y="1882626"/>
            <a:ext cx="1522564" cy="646331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for model output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8064" y="1620597"/>
            <a:ext cx="5230515" cy="418697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Use the CMIP Standard Model Output as guideline for selecting observations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Observations to be structured the same as CMIP model output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Hosted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ESGF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CMIP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output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Include 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echnical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ote for each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dataset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Strive to have observational experts connected to the process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97736" y="-98866"/>
            <a:ext cx="6106657" cy="8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0090"/>
                </a:solidFill>
                <a:latin typeface="+mn-lt"/>
                <a:ea typeface="ＭＳ Ｐゴシック" charset="-128"/>
                <a:cs typeface="ＭＳ Ｐゴシック" charset="-128"/>
              </a:rPr>
              <a:t>obs4MIPs: the 4 commandments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771112" y="1184967"/>
            <a:ext cx="3284329" cy="1778365"/>
            <a:chOff x="4986211" y="4113526"/>
            <a:chExt cx="4011160" cy="2515950"/>
          </a:xfrm>
        </p:grpSpPr>
        <p:sp>
          <p:nvSpPr>
            <p:cNvPr id="9" name="Oval 8"/>
            <p:cNvSpPr/>
            <p:nvPr/>
          </p:nvSpPr>
          <p:spPr>
            <a:xfrm>
              <a:off x="4986211" y="4492632"/>
              <a:ext cx="1714796" cy="120185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189378" y="4546786"/>
              <a:ext cx="1273453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 Output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04314" y="4729836"/>
              <a:ext cx="2893057" cy="1899640"/>
            </a:xfrm>
            <a:prstGeom prst="ellipse">
              <a:avLst/>
            </a:prstGeom>
            <a:solidFill>
              <a:schemeClr val="accent5">
                <a:lumMod val="75000"/>
                <a:alpha val="28000"/>
              </a:schemeClr>
            </a:solidFill>
            <a:ln>
              <a:solidFill>
                <a:schemeClr val="accent1">
                  <a:shade val="95000"/>
                  <a:satMod val="105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6760094" y="5069300"/>
              <a:ext cx="1486225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Satellite Retrieval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640672" y="4113526"/>
              <a:ext cx="2356699" cy="52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Target Quantities</a:t>
              </a:r>
            </a:p>
          </p:txBody>
        </p:sp>
        <p:cxnSp>
          <p:nvCxnSpPr>
            <p:cNvPr id="14" name="Curved Connector 13"/>
            <p:cNvCxnSpPr/>
            <p:nvPr/>
          </p:nvCxnSpPr>
          <p:spPr>
            <a:xfrm rot="5400000">
              <a:off x="6345525" y="4621236"/>
              <a:ext cx="726847" cy="49223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6372132" y="3071096"/>
            <a:ext cx="2401874" cy="3001808"/>
            <a:chOff x="289188" y="3944138"/>
            <a:chExt cx="2402245" cy="300167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539450" y="3953243"/>
              <a:ext cx="1005036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588213" y="4084505"/>
              <a:ext cx="916261" cy="31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Modelers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529297" y="3944138"/>
              <a:ext cx="1006624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470948" y="4000885"/>
              <a:ext cx="1152825" cy="52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Observation</a:t>
              </a:r>
              <a:endParaRPr lang="en-US" sz="1400" dirty="0">
                <a:solidFill>
                  <a:srgbClr val="000000"/>
                </a:solidFill>
                <a:latin typeface="Arial" pitchFamily="-65" charset="0"/>
                <a:ea typeface="ＭＳ Ｐゴシック" charset="0"/>
                <a:cs typeface="ＭＳ Ｐゴシック" charset="0"/>
              </a:endParaRP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Experts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17822" y="4462597"/>
              <a:ext cx="2173611" cy="15953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1083056" y="4893048"/>
              <a:ext cx="1120941" cy="5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Analysis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89188" y="6299507"/>
              <a:ext cx="1425272" cy="64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Initial Target </a:t>
              </a:r>
            </a:p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  <a:endParaRPr lang="en-US" dirty="0">
                <a:solidFill>
                  <a:srgbClr val="000090"/>
                </a:solidFill>
                <a:latin typeface="Arial" pitchFamily="-65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3" name="Curved Connector 22"/>
            <p:cNvCxnSpPr/>
            <p:nvPr/>
          </p:nvCxnSpPr>
          <p:spPr>
            <a:xfrm rot="5400000" flipH="1" flipV="1">
              <a:off x="791748" y="6011359"/>
              <a:ext cx="427018" cy="301670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309" y="55178"/>
            <a:ext cx="883798" cy="883798"/>
          </a:xfrm>
          <a:prstGeom prst="rect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69" y="44621"/>
            <a:ext cx="883798" cy="883798"/>
          </a:xfrm>
          <a:prstGeom prst="rect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</p:pic>
      <p:sp>
        <p:nvSpPr>
          <p:cNvPr id="27" name="Left-Right Arrow 26"/>
          <p:cNvSpPr/>
          <p:nvPr/>
        </p:nvSpPr>
        <p:spPr bwMode="auto">
          <a:xfrm>
            <a:off x="7088896" y="193366"/>
            <a:ext cx="1079783" cy="251387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3535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1778" y="478447"/>
            <a:ext cx="1045460" cy="338554"/>
          </a:xfrm>
          <a:prstGeom prst="rect">
            <a:avLst/>
          </a:prstGeom>
          <a:solidFill>
            <a:srgbClr val="BFEBFA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bs4MIP</a:t>
            </a:r>
            <a:r>
              <a:rPr lang="en-US" sz="1600" dirty="0" smtClean="0"/>
              <a:t>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58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Launched by NASA and DOE,  obs4MIPs is now overseen by the WCRP’s Data Advisory Council (WDAC) to expand the effort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0363" y="1267197"/>
            <a:ext cx="7612101" cy="503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8"/>
              </a:spcAft>
            </a:pPr>
            <a:r>
              <a:rPr lang="en-US" b="1" dirty="0"/>
              <a:t>WDAC Observations for Model Evaluation Task Team </a:t>
            </a:r>
            <a:r>
              <a:rPr lang="en-US" b="1" dirty="0" smtClean="0"/>
              <a:t>Members</a:t>
            </a:r>
            <a:endParaRPr lang="en-US" b="1" dirty="0"/>
          </a:p>
          <a:p>
            <a:r>
              <a:rPr lang="en-US" sz="1600" dirty="0" smtClean="0">
                <a:latin typeface="Arial"/>
                <a:cs typeface="Arial"/>
              </a:rPr>
              <a:t>	</a:t>
            </a:r>
            <a:r>
              <a:rPr lang="en-US" sz="1500" dirty="0" smtClean="0">
                <a:latin typeface="Arial"/>
                <a:cs typeface="Arial"/>
              </a:rPr>
              <a:t>Peter </a:t>
            </a:r>
            <a:r>
              <a:rPr lang="en-US" sz="1500" dirty="0">
                <a:latin typeface="Arial"/>
                <a:cs typeface="Arial"/>
              </a:rPr>
              <a:t>Gleckler, co-chair, </a:t>
            </a:r>
            <a:r>
              <a:rPr lang="en-US" sz="1500" dirty="0" smtClean="0">
                <a:latin typeface="Arial"/>
                <a:cs typeface="Arial"/>
              </a:rPr>
              <a:t>PCMDI</a:t>
            </a:r>
            <a:r>
              <a:rPr lang="en-US" sz="1500" dirty="0">
                <a:latin typeface="Arial"/>
                <a:cs typeface="Arial"/>
              </a:rPr>
              <a:t/>
            </a:r>
            <a:br>
              <a:rPr lang="en-US" sz="1500" dirty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Duane </a:t>
            </a:r>
            <a:r>
              <a:rPr lang="en-US" sz="1500" dirty="0" err="1">
                <a:latin typeface="Arial"/>
                <a:cs typeface="Arial"/>
              </a:rPr>
              <a:t>Waliser</a:t>
            </a:r>
            <a:r>
              <a:rPr lang="en-US" sz="1500" dirty="0">
                <a:latin typeface="Arial"/>
                <a:cs typeface="Arial"/>
              </a:rPr>
              <a:t>, co-chair, </a:t>
            </a:r>
            <a:r>
              <a:rPr lang="en-US" sz="1500" dirty="0" smtClean="0">
                <a:latin typeface="Arial"/>
                <a:cs typeface="Arial"/>
              </a:rPr>
              <a:t>JPL</a:t>
            </a:r>
            <a:r>
              <a:rPr lang="en-US" sz="1500" dirty="0">
                <a:latin typeface="Arial"/>
                <a:cs typeface="Arial"/>
              </a:rPr>
              <a:t/>
            </a:r>
            <a:br>
              <a:rPr lang="en-US" sz="1500" dirty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Sandrine </a:t>
            </a:r>
            <a:r>
              <a:rPr lang="en-US" sz="1500" dirty="0">
                <a:latin typeface="Arial"/>
                <a:cs typeface="Arial"/>
              </a:rPr>
              <a:t>Bony, </a:t>
            </a:r>
            <a:r>
              <a:rPr lang="en-US" sz="1500" dirty="0" smtClean="0">
                <a:latin typeface="Arial"/>
                <a:cs typeface="Arial"/>
              </a:rPr>
              <a:t>IPSL</a:t>
            </a:r>
          </a:p>
          <a:p>
            <a:r>
              <a:rPr lang="en-US" sz="1500" dirty="0" smtClean="0">
                <a:latin typeface="Arial"/>
                <a:cs typeface="Arial"/>
              </a:rPr>
              <a:t>	Mike </a:t>
            </a:r>
            <a:r>
              <a:rPr lang="en-US" sz="1500" dirty="0" err="1">
                <a:latin typeface="Arial"/>
                <a:cs typeface="Arial"/>
              </a:rPr>
              <a:t>Bosilovich</a:t>
            </a:r>
            <a:r>
              <a:rPr lang="en-US" sz="1500" dirty="0">
                <a:latin typeface="Arial"/>
                <a:cs typeface="Arial"/>
              </a:rPr>
              <a:t>, </a:t>
            </a:r>
            <a:r>
              <a:rPr lang="en-US" sz="1500" dirty="0" smtClean="0">
                <a:latin typeface="Arial"/>
                <a:cs typeface="Arial"/>
              </a:rPr>
              <a:t>GSFC</a:t>
            </a:r>
          </a:p>
          <a:p>
            <a:r>
              <a:rPr lang="en-US" sz="1500" dirty="0" smtClean="0">
                <a:latin typeface="Arial"/>
                <a:cs typeface="Arial"/>
              </a:rPr>
              <a:t>	Helene </a:t>
            </a:r>
            <a:r>
              <a:rPr lang="en-US" sz="1500" dirty="0" err="1">
                <a:latin typeface="Arial"/>
                <a:cs typeface="Arial"/>
              </a:rPr>
              <a:t>Chepfer</a:t>
            </a:r>
            <a:r>
              <a:rPr lang="en-US" sz="1500" dirty="0">
                <a:latin typeface="Arial"/>
                <a:cs typeface="Arial"/>
              </a:rPr>
              <a:t>, IPSL</a:t>
            </a:r>
            <a:br>
              <a:rPr lang="en-US" sz="1500" dirty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</a:t>
            </a:r>
            <a:r>
              <a:rPr lang="en-US" sz="1500" dirty="0" err="1" smtClean="0">
                <a:latin typeface="Arial"/>
                <a:cs typeface="Arial"/>
              </a:rPr>
              <a:t>Veronika</a:t>
            </a:r>
            <a:r>
              <a:rPr lang="en-US" sz="1500" dirty="0" smtClean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Erying</a:t>
            </a:r>
            <a:r>
              <a:rPr lang="en-US" sz="1500" dirty="0">
                <a:latin typeface="Arial"/>
                <a:cs typeface="Arial"/>
              </a:rPr>
              <a:t>, DLR</a:t>
            </a:r>
            <a:br>
              <a:rPr lang="en-US" sz="1500" dirty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Robert </a:t>
            </a:r>
            <a:r>
              <a:rPr lang="en-US" sz="1500" dirty="0">
                <a:latin typeface="Arial"/>
                <a:cs typeface="Arial"/>
              </a:rPr>
              <a:t>Ferraro, </a:t>
            </a:r>
            <a:r>
              <a:rPr lang="en-US" sz="1500" dirty="0" smtClean="0">
                <a:latin typeface="Arial"/>
                <a:cs typeface="Arial"/>
              </a:rPr>
              <a:t>JPL</a:t>
            </a:r>
            <a:r>
              <a:rPr lang="en-US" sz="1500" dirty="0">
                <a:latin typeface="Arial"/>
                <a:cs typeface="Arial"/>
              </a:rPr>
              <a:t/>
            </a:r>
            <a:br>
              <a:rPr lang="en-US" sz="1500" dirty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Pierre </a:t>
            </a:r>
            <a:r>
              <a:rPr lang="en-US" sz="1500" dirty="0" err="1" smtClean="0">
                <a:latin typeface="Arial"/>
                <a:cs typeface="Arial"/>
              </a:rPr>
              <a:t>Phillipe</a:t>
            </a:r>
            <a:r>
              <a:rPr lang="en-US" sz="1500" dirty="0" smtClean="0">
                <a:latin typeface="Arial"/>
                <a:cs typeface="Arial"/>
              </a:rPr>
              <a:t> </a:t>
            </a:r>
            <a:r>
              <a:rPr lang="en-US" sz="1500" dirty="0" smtClean="0">
                <a:latin typeface="Arial"/>
                <a:cs typeface="Arial"/>
              </a:rPr>
              <a:t>Mathieu, ESA</a:t>
            </a:r>
          </a:p>
          <a:p>
            <a:r>
              <a:rPr lang="en-US" sz="1500" dirty="0" smtClean="0">
                <a:latin typeface="Arial"/>
                <a:cs typeface="Arial"/>
              </a:rPr>
              <a:t>	Jerry Potter, GSFC</a:t>
            </a:r>
            <a:br>
              <a:rPr lang="en-US" sz="1500" dirty="0" smtClean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Roger Saunders, UKMO</a:t>
            </a:r>
            <a:br>
              <a:rPr lang="en-US" sz="1500" dirty="0" smtClean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</a:t>
            </a:r>
            <a:r>
              <a:rPr lang="en-US" sz="1500" dirty="0" err="1" smtClean="0">
                <a:latin typeface="Arial"/>
                <a:cs typeface="Arial"/>
              </a:rPr>
              <a:t>Jörg</a:t>
            </a:r>
            <a:r>
              <a:rPr lang="en-US" sz="1500" dirty="0" smtClean="0">
                <a:latin typeface="Arial"/>
                <a:cs typeface="Arial"/>
              </a:rPr>
              <a:t> Schulz, EUMETSAT</a:t>
            </a:r>
            <a:br>
              <a:rPr lang="en-US" sz="1500" dirty="0" smtClean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Karl Taylor, PCMDI</a:t>
            </a:r>
            <a:br>
              <a:rPr lang="en-US" sz="1500" dirty="0" smtClean="0">
                <a:latin typeface="Arial"/>
                <a:cs typeface="Arial"/>
              </a:rPr>
            </a:br>
            <a:r>
              <a:rPr lang="en-US" sz="1500" dirty="0" smtClean="0">
                <a:latin typeface="Arial"/>
                <a:cs typeface="Arial"/>
              </a:rPr>
              <a:t>	Jean-Noël </a:t>
            </a:r>
            <a:r>
              <a:rPr lang="en-US" sz="1500" dirty="0" err="1" smtClean="0">
                <a:latin typeface="Arial"/>
                <a:cs typeface="Arial"/>
              </a:rPr>
              <a:t>Thépaut</a:t>
            </a:r>
            <a:r>
              <a:rPr lang="en-US" sz="1500" dirty="0" smtClean="0">
                <a:latin typeface="Arial"/>
                <a:cs typeface="Arial"/>
              </a:rPr>
              <a:t>, ECMWF</a:t>
            </a:r>
          </a:p>
          <a:p>
            <a:endParaRPr lang="en-US" sz="1500" dirty="0">
              <a:latin typeface="Arial"/>
              <a:cs typeface="Arial"/>
            </a:endParaRPr>
          </a:p>
          <a:p>
            <a:r>
              <a:rPr lang="en-US" sz="1500" dirty="0" smtClean="0"/>
              <a:t>	Ex</a:t>
            </a:r>
            <a:r>
              <a:rPr lang="en-US" sz="1500" dirty="0"/>
              <a:t>-Officio </a:t>
            </a:r>
            <a:br>
              <a:rPr lang="en-US" sz="1500" dirty="0"/>
            </a:br>
            <a:r>
              <a:rPr lang="en-US" sz="1500" dirty="0" smtClean="0"/>
              <a:t>	</a:t>
            </a:r>
            <a:r>
              <a:rPr lang="en-US" sz="1500" dirty="0" err="1" smtClean="0"/>
              <a:t>Tsengdar</a:t>
            </a:r>
            <a:r>
              <a:rPr lang="en-US" sz="1500" dirty="0" smtClean="0"/>
              <a:t> </a:t>
            </a:r>
            <a:r>
              <a:rPr lang="en-US" sz="1500" dirty="0"/>
              <a:t>Lee, NASA</a:t>
            </a:r>
            <a:br>
              <a:rPr lang="en-US" sz="1500" dirty="0"/>
            </a:br>
            <a:r>
              <a:rPr lang="en-US" sz="1500" dirty="0" smtClean="0"/>
              <a:t>	</a:t>
            </a:r>
            <a:r>
              <a:rPr lang="en-US" sz="1500" dirty="0" err="1" smtClean="0"/>
              <a:t>Renu</a:t>
            </a:r>
            <a:r>
              <a:rPr lang="en-US" sz="1500" dirty="0" smtClean="0"/>
              <a:t> </a:t>
            </a:r>
            <a:r>
              <a:rPr lang="en-US" sz="1500" dirty="0"/>
              <a:t>Joseph, </a:t>
            </a:r>
            <a:r>
              <a:rPr lang="en-US" sz="1500" dirty="0" smtClean="0"/>
              <a:t>DOE</a:t>
            </a:r>
          </a:p>
          <a:p>
            <a:r>
              <a:rPr lang="en-US" sz="1500" dirty="0"/>
              <a:t>	Otis Brown, </a:t>
            </a:r>
            <a:r>
              <a:rPr lang="en-US" sz="1500" dirty="0" smtClean="0"/>
              <a:t>NOAA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Mitch </a:t>
            </a:r>
            <a:r>
              <a:rPr lang="en-US" sz="1500" dirty="0" err="1" smtClean="0"/>
              <a:t>Rixen</a:t>
            </a:r>
            <a:r>
              <a:rPr lang="en-US" sz="1500" dirty="0" smtClean="0"/>
              <a:t>, WCRP</a:t>
            </a:r>
            <a:endParaRPr lang="en-US" sz="1500" dirty="0"/>
          </a:p>
          <a:p>
            <a:endParaRPr lang="en-US" sz="15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13" y="6413208"/>
            <a:ext cx="1326424" cy="4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11405" y="124377"/>
            <a:ext cx="8289628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5359B"/>
                </a:solidFill>
                <a:latin typeface="+mn-lt"/>
              </a:rPr>
              <a:t>obs4MIPs: Current Set of Satellite Observations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7208" y="18233129"/>
            <a:ext cx="13854172" cy="252069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82880" rIns="18288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Datasets Currently Hosted at obs4MIPs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(Variable Long Name)</a:t>
            </a:r>
          </a:p>
          <a:p>
            <a:pPr algn="ctr"/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Air Temperature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Ambient </a:t>
            </a:r>
            <a:r>
              <a:rPr lang="en-US" sz="3200" dirty="0"/>
              <a:t>Aerosol Optical Thickness at 550 </a:t>
            </a:r>
            <a:r>
              <a:rPr lang="en-US" sz="3200" dirty="0" smtClean="0"/>
              <a:t>nm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CALIPSO </a:t>
            </a:r>
            <a:r>
              <a:rPr lang="en-US" sz="3200" dirty="0"/>
              <a:t>3D Clear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3D Undefined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Clear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High Level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Low Level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CALIPSO </a:t>
            </a:r>
            <a:r>
              <a:rPr lang="en-US" sz="3200" dirty="0"/>
              <a:t>Mid Level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Scattering </a:t>
            </a:r>
            <a:r>
              <a:rPr lang="en-US" sz="3200" dirty="0" smtClean="0"/>
              <a:t>Ratio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Total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Cloud Fraction retrieved by </a:t>
            </a:r>
            <a:r>
              <a:rPr lang="en-US" sz="3200" dirty="0" smtClean="0"/>
              <a:t>MISR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CloudSat</a:t>
            </a:r>
            <a:r>
              <a:rPr lang="en-US" sz="3200" dirty="0"/>
              <a:t> 94GHz radar Total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CloudSat</a:t>
            </a:r>
            <a:r>
              <a:rPr lang="en-US" sz="3200" dirty="0"/>
              <a:t> Radar Reflectivity CFAD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Eastward Near-Surface </a:t>
            </a:r>
            <a:r>
              <a:rPr lang="en-US" sz="3200" dirty="0" smtClean="0"/>
              <a:t>Wind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Eastward Wind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Fraction of Absorbed </a:t>
            </a:r>
            <a:r>
              <a:rPr lang="en-US" sz="3200" dirty="0" err="1"/>
              <a:t>Photosynthetically</a:t>
            </a:r>
            <a:r>
              <a:rPr lang="en-US" sz="3200" dirty="0"/>
              <a:t> Active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Cloud Area Fraction (Joint histogram of optical thickness </a:t>
            </a:r>
            <a:r>
              <a:rPr lang="en-US" sz="3200" dirty="0" smtClean="0"/>
              <a:t>and </a:t>
            </a:r>
            <a:r>
              <a:rPr lang="en-US" sz="3200" dirty="0"/>
              <a:t>cloud top pressure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Mean Cloud Albedo (Cloud-fraction weighted &amp; daytime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Mean Cloud Top Pressure (Cloud-fraction weighted &amp; daytime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Mean Cloud Top Temperature (Cloud-fraction weighted &amp; daytime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Total Cloud Fraction (daytime only)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Leaf Area </a:t>
            </a:r>
            <a:r>
              <a:rPr lang="en-US" sz="3200" dirty="0" smtClean="0"/>
              <a:t>Index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Mole </a:t>
            </a:r>
            <a:r>
              <a:rPr lang="en-US" sz="3200" dirty="0"/>
              <a:t>Fraction of </a:t>
            </a:r>
            <a:r>
              <a:rPr lang="en-US" sz="3200" dirty="0" smtClean="0"/>
              <a:t>O3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Near-Surface </a:t>
            </a:r>
            <a:r>
              <a:rPr lang="en-US" sz="3200" dirty="0"/>
              <a:t>Wind </a:t>
            </a:r>
            <a:r>
              <a:rPr lang="en-US" sz="3200" dirty="0" smtClean="0"/>
              <a:t>Speed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Northward </a:t>
            </a:r>
            <a:r>
              <a:rPr lang="en-US" sz="3200" dirty="0"/>
              <a:t>Near-Surface </a:t>
            </a:r>
            <a:r>
              <a:rPr lang="en-US" sz="3200" dirty="0" smtClean="0"/>
              <a:t>Wind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Northward </a:t>
            </a:r>
            <a:r>
              <a:rPr lang="en-US" sz="3200" dirty="0"/>
              <a:t>Wind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PARASOL Reflectance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Precipitation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Sea </a:t>
            </a:r>
            <a:r>
              <a:rPr lang="en-US" sz="3200" dirty="0"/>
              <a:t>Surface Height Above </a:t>
            </a:r>
            <a:r>
              <a:rPr lang="en-US" sz="3200" dirty="0" smtClean="0"/>
              <a:t>Geoid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Sea </a:t>
            </a:r>
            <a:r>
              <a:rPr lang="en-US" sz="3200" dirty="0"/>
              <a:t>Surface </a:t>
            </a:r>
            <a:r>
              <a:rPr lang="en-US" sz="3200" dirty="0" smtClean="0"/>
              <a:t>Temperature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Specific Humidity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Clear-Sky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Clear-Sky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Upwelling Clear-Sky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Upwelling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Upwelling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Incident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Clear-Sky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Clear-Sky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Total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Water </a:t>
            </a:r>
            <a:r>
              <a:rPr lang="en-US" sz="3200" dirty="0"/>
              <a:t>Vapor </a:t>
            </a:r>
            <a:r>
              <a:rPr lang="en-US" sz="3200" dirty="0" smtClean="0"/>
              <a:t>Path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790" y="1247650"/>
            <a:ext cx="604247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Air </a:t>
            </a:r>
            <a:r>
              <a:rPr lang="en-US" sz="1400" dirty="0"/>
              <a:t>Temperature</a:t>
            </a:r>
          </a:p>
          <a:p>
            <a:r>
              <a:rPr lang="en-US" sz="1400" dirty="0"/>
              <a:t>Ambient Aerosol Optical Thickness at 550 nm</a:t>
            </a:r>
          </a:p>
          <a:p>
            <a:r>
              <a:rPr lang="en-US" sz="1400" dirty="0"/>
              <a:t>CALIPSO 3D Clear fraction</a:t>
            </a:r>
          </a:p>
          <a:p>
            <a:r>
              <a:rPr lang="en-US" sz="1400" dirty="0"/>
              <a:t>CALIPSO 3D Undefined fraction</a:t>
            </a:r>
          </a:p>
          <a:p>
            <a:r>
              <a:rPr lang="en-US" sz="1400" dirty="0"/>
              <a:t>CALIPSO Clear Cloud Fraction</a:t>
            </a:r>
          </a:p>
          <a:p>
            <a:r>
              <a:rPr lang="en-US" sz="1400" dirty="0"/>
              <a:t>CALIPSO Cloud Fraction</a:t>
            </a:r>
          </a:p>
          <a:p>
            <a:r>
              <a:rPr lang="en-US" sz="1400" dirty="0"/>
              <a:t>CALIPSO High Level Cloud Fraction</a:t>
            </a:r>
          </a:p>
          <a:p>
            <a:r>
              <a:rPr lang="en-US" sz="1400" dirty="0"/>
              <a:t>CALIPSO Low Level Cloud Fraction</a:t>
            </a:r>
          </a:p>
          <a:p>
            <a:r>
              <a:rPr lang="en-US" sz="1400" dirty="0"/>
              <a:t>CALIPSO Mid Level Cloud Fraction</a:t>
            </a:r>
          </a:p>
          <a:p>
            <a:r>
              <a:rPr lang="en-US" sz="1400" dirty="0"/>
              <a:t>CALIPSO Scattering Ratio</a:t>
            </a:r>
          </a:p>
          <a:p>
            <a:r>
              <a:rPr lang="en-US" sz="1400" dirty="0"/>
              <a:t>CALIPSO Total Cloud Fraction</a:t>
            </a:r>
          </a:p>
          <a:p>
            <a:r>
              <a:rPr lang="en-US" sz="1400" dirty="0"/>
              <a:t>Cloud Fraction retrieved by MISR</a:t>
            </a:r>
          </a:p>
          <a:p>
            <a:r>
              <a:rPr lang="en-US" sz="1400" dirty="0" err="1"/>
              <a:t>CloudSat</a:t>
            </a:r>
            <a:r>
              <a:rPr lang="en-US" sz="1400" dirty="0"/>
              <a:t> 94GHz radar Total Cloud Fraction</a:t>
            </a:r>
          </a:p>
          <a:p>
            <a:r>
              <a:rPr lang="en-US" sz="1400" dirty="0" err="1"/>
              <a:t>CloudSat</a:t>
            </a:r>
            <a:r>
              <a:rPr lang="en-US" sz="1400" dirty="0"/>
              <a:t> Radar Reflectivity CFAD </a:t>
            </a:r>
          </a:p>
          <a:p>
            <a:r>
              <a:rPr lang="en-US" sz="1400" dirty="0"/>
              <a:t>Fraction of Absorbed </a:t>
            </a:r>
            <a:r>
              <a:rPr lang="en-US" sz="1400" dirty="0" err="1"/>
              <a:t>Photosynthetically</a:t>
            </a:r>
            <a:r>
              <a:rPr lang="en-US" sz="1400" dirty="0"/>
              <a:t> Active Radiation</a:t>
            </a:r>
          </a:p>
          <a:p>
            <a:r>
              <a:rPr lang="en-US" sz="1400" dirty="0"/>
              <a:t>ISCCP Cloud Area Fraction (Joint histogram of </a:t>
            </a:r>
            <a:r>
              <a:rPr lang="en-US" sz="1400" dirty="0" smtClean="0"/>
              <a:t>opt </a:t>
            </a:r>
            <a:r>
              <a:rPr lang="en-US" sz="1400" dirty="0"/>
              <a:t>thickness and </a:t>
            </a:r>
            <a:r>
              <a:rPr lang="en-US" sz="1400" dirty="0" smtClean="0"/>
              <a:t>CTP)</a:t>
            </a:r>
            <a:endParaRPr lang="en-US" sz="1400" dirty="0"/>
          </a:p>
          <a:p>
            <a:r>
              <a:rPr lang="en-US" sz="1400" dirty="0"/>
              <a:t>ISCCP Mean Cloud Albedo (Cloud-fraction weighted &amp; </a:t>
            </a:r>
            <a:r>
              <a:rPr lang="en-US" sz="1400" dirty="0" smtClean="0"/>
              <a:t>daytime)</a:t>
            </a:r>
            <a:endParaRPr lang="en-US" sz="1400" dirty="0"/>
          </a:p>
          <a:p>
            <a:r>
              <a:rPr lang="en-US" sz="1400" dirty="0"/>
              <a:t>ISCCP Mean Cloud Top Pressure (Cloud-fraction weighted &amp; </a:t>
            </a:r>
            <a:r>
              <a:rPr lang="en-US" sz="1400" dirty="0" smtClean="0"/>
              <a:t>daytime)</a:t>
            </a:r>
            <a:endParaRPr lang="en-US" sz="1400" dirty="0"/>
          </a:p>
          <a:p>
            <a:r>
              <a:rPr lang="en-US" sz="1400" dirty="0"/>
              <a:t>ISCCP Mean Cloud Top Temperature (Cloud-fraction weighted &amp; </a:t>
            </a:r>
            <a:r>
              <a:rPr lang="en-US" sz="1400" dirty="0" smtClean="0"/>
              <a:t>daytime)</a:t>
            </a:r>
            <a:endParaRPr lang="en-US" sz="1400" dirty="0"/>
          </a:p>
          <a:p>
            <a:r>
              <a:rPr lang="en-US" sz="1400" dirty="0"/>
              <a:t>ISCCP Total Cloud Fraction (daytime only) </a:t>
            </a:r>
          </a:p>
          <a:p>
            <a:r>
              <a:rPr lang="en-US" sz="1400" dirty="0"/>
              <a:t>Leaf Area Index</a:t>
            </a:r>
          </a:p>
          <a:p>
            <a:r>
              <a:rPr lang="en-US" sz="1400" dirty="0"/>
              <a:t>Mole Fraction of </a:t>
            </a:r>
            <a:r>
              <a:rPr lang="en-US" sz="1400" dirty="0" smtClean="0"/>
              <a:t>O3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5055" y="1249024"/>
            <a:ext cx="3038224" cy="5139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Near</a:t>
            </a:r>
            <a:r>
              <a:rPr lang="en-US" sz="1400" dirty="0"/>
              <a:t>-Surface Wind Speed</a:t>
            </a:r>
          </a:p>
          <a:p>
            <a:r>
              <a:rPr lang="en-US" sz="1400" dirty="0"/>
              <a:t>PARASOL </a:t>
            </a:r>
            <a:r>
              <a:rPr lang="en-US" sz="1400" dirty="0" smtClean="0"/>
              <a:t>Reflectance</a:t>
            </a:r>
          </a:p>
          <a:p>
            <a:r>
              <a:rPr lang="en-US" sz="1400" dirty="0" smtClean="0"/>
              <a:t>Precipitation</a:t>
            </a:r>
            <a:r>
              <a:rPr lang="en-US" sz="1400" dirty="0" smtClean="0">
                <a:solidFill>
                  <a:srgbClr val="FF0000"/>
                </a:solidFill>
              </a:rPr>
              <a:t>*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Sea Surface Height Above Geoid</a:t>
            </a:r>
          </a:p>
          <a:p>
            <a:r>
              <a:rPr lang="en-US" sz="1400" dirty="0"/>
              <a:t>Sea Surface Temperature</a:t>
            </a:r>
          </a:p>
          <a:p>
            <a:r>
              <a:rPr lang="en-US" sz="1400" dirty="0"/>
              <a:t>Specific Humidity</a:t>
            </a:r>
          </a:p>
          <a:p>
            <a:r>
              <a:rPr lang="en-US" sz="1400" dirty="0"/>
              <a:t>Surface </a:t>
            </a:r>
            <a:r>
              <a:rPr lang="en-US" sz="1400" dirty="0" err="1"/>
              <a:t>Downwelling</a:t>
            </a:r>
            <a:r>
              <a:rPr lang="en-US" sz="1400" dirty="0"/>
              <a:t> Clear-Sky </a:t>
            </a:r>
            <a:r>
              <a:rPr lang="en-US" sz="1400" dirty="0" smtClean="0"/>
              <a:t>LW</a:t>
            </a:r>
            <a:endParaRPr lang="en-US" sz="1400" dirty="0"/>
          </a:p>
          <a:p>
            <a:r>
              <a:rPr lang="en-US" sz="1400" dirty="0"/>
              <a:t>Surface </a:t>
            </a:r>
            <a:r>
              <a:rPr lang="en-US" sz="1400" dirty="0" err="1"/>
              <a:t>Downwelling</a:t>
            </a:r>
            <a:r>
              <a:rPr lang="en-US" sz="1400" dirty="0"/>
              <a:t> Clear-Sky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Surface </a:t>
            </a:r>
            <a:r>
              <a:rPr lang="en-US" sz="1400" dirty="0" err="1"/>
              <a:t>Downwelling</a:t>
            </a:r>
            <a:r>
              <a:rPr lang="en-US" sz="1400" dirty="0"/>
              <a:t> </a:t>
            </a:r>
            <a:r>
              <a:rPr lang="en-US" sz="1400" dirty="0" smtClean="0"/>
              <a:t>LW</a:t>
            </a:r>
            <a:endParaRPr lang="en-US" sz="1400" dirty="0"/>
          </a:p>
          <a:p>
            <a:r>
              <a:rPr lang="en-US" sz="1400" dirty="0"/>
              <a:t>Surface </a:t>
            </a:r>
            <a:r>
              <a:rPr lang="en-US" sz="1400" dirty="0" err="1"/>
              <a:t>Downwelling</a:t>
            </a:r>
            <a:r>
              <a:rPr lang="en-US" sz="1400" dirty="0"/>
              <a:t>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Surface Upwelling Clear-Sky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Surface Upwelling </a:t>
            </a:r>
            <a:r>
              <a:rPr lang="en-US" sz="1400" dirty="0" smtClean="0"/>
              <a:t>LW</a:t>
            </a:r>
            <a:endParaRPr lang="en-US" sz="1400" dirty="0"/>
          </a:p>
          <a:p>
            <a:r>
              <a:rPr lang="en-US" sz="1400" dirty="0"/>
              <a:t>Surface Upwelling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TOA Incident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TOA Outgoing Clear-Sky </a:t>
            </a:r>
            <a:r>
              <a:rPr lang="en-US" sz="1400" dirty="0" smtClean="0"/>
              <a:t>LW</a:t>
            </a:r>
            <a:endParaRPr lang="en-US" sz="1400" dirty="0"/>
          </a:p>
          <a:p>
            <a:r>
              <a:rPr lang="en-US" sz="1400" dirty="0"/>
              <a:t>TOA Outgoing Clear-Sky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TOA Outgoing </a:t>
            </a:r>
            <a:r>
              <a:rPr lang="en-US" sz="1400" dirty="0" smtClean="0"/>
              <a:t>LW</a:t>
            </a:r>
            <a:endParaRPr lang="en-US" sz="1400" dirty="0"/>
          </a:p>
          <a:p>
            <a:r>
              <a:rPr lang="en-US" sz="1400" dirty="0"/>
              <a:t>TOA Outgoing </a:t>
            </a:r>
            <a:r>
              <a:rPr lang="en-US" sz="1400" dirty="0" smtClean="0"/>
              <a:t>SW</a:t>
            </a:r>
            <a:endParaRPr lang="en-US" sz="1400" dirty="0"/>
          </a:p>
          <a:p>
            <a:r>
              <a:rPr lang="en-US" sz="1400" dirty="0"/>
              <a:t>Total Cloud Fraction</a:t>
            </a:r>
          </a:p>
          <a:p>
            <a:r>
              <a:rPr lang="en-US" sz="1400" dirty="0"/>
              <a:t>Water Vapor Path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39" y="814222"/>
            <a:ext cx="3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Sorted by CF Variable </a:t>
            </a:r>
            <a:r>
              <a:rPr lang="en-US" b="1" i="1" dirty="0" smtClean="0"/>
              <a:t>Long Name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199809" y="5799669"/>
            <a:ext cx="681248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Current status of completeness criteria </a:t>
            </a:r>
            <a:endParaRPr lang="en-US" sz="3200" dirty="0"/>
          </a:p>
        </p:txBody>
      </p:sp>
      <p:pic>
        <p:nvPicPr>
          <p:cNvPr id="11" name="Picture 7" descr="NASA Logo (Meatball)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3143" y="159277"/>
            <a:ext cx="898444" cy="7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0475" y="155009"/>
            <a:ext cx="746540" cy="751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1067" y="133877"/>
            <a:ext cx="1693333" cy="573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4562" y="111405"/>
            <a:ext cx="792856" cy="792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5177" y="208275"/>
            <a:ext cx="1131447" cy="6352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0483" y="155008"/>
            <a:ext cx="831791" cy="750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54168" y="175953"/>
            <a:ext cx="939401" cy="70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9666" y="718764"/>
            <a:ext cx="31213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~50 monthly mean datasets</a:t>
            </a:r>
            <a:endParaRPr lang="en-US" dirty="0" smtClean="0"/>
          </a:p>
        </p:txBody>
      </p:sp>
      <p:pic>
        <p:nvPicPr>
          <p:cNvPr id="20" name="Picture 7" descr="NASA Logo (Meatball)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0" y="6426838"/>
            <a:ext cx="500936" cy="4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01" y="6402412"/>
            <a:ext cx="449524" cy="4526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889" y="6395939"/>
            <a:ext cx="477413" cy="4774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296" y="6439411"/>
            <a:ext cx="681293" cy="382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773" y="6427506"/>
            <a:ext cx="500858" cy="4519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3427" y="6402412"/>
            <a:ext cx="608235" cy="4555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5313" y="6446462"/>
            <a:ext cx="572254" cy="37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227932" y="5754309"/>
            <a:ext cx="265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Available 6hrly also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079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5" t="14345" r="1925"/>
          <a:stretch/>
        </p:blipFill>
        <p:spPr>
          <a:xfrm>
            <a:off x="223414" y="1387483"/>
            <a:ext cx="8754372" cy="4080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99809" y="5799669"/>
            <a:ext cx="681248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Current status of completeness criteria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3414" y="293960"/>
            <a:ext cx="859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 high bar: completeness criteria for documenting obs4MIPs datasets  (current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status set by Task Team)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66569" y="60624"/>
            <a:ext cx="8581526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90"/>
                </a:solidFill>
                <a:latin typeface="+mn-lt"/>
              </a:rPr>
              <a:t>obs4MIPs planning for CMIP6 – future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“scientific requirements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”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405" y="1094664"/>
            <a:ext cx="8938067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+mn-lt"/>
              </a:rPr>
              <a:t>C</a:t>
            </a:r>
            <a:r>
              <a:rPr lang="en-GB" sz="2200" b="1" dirty="0" smtClean="0">
                <a:latin typeface="+mn-lt"/>
              </a:rPr>
              <a:t>onsensus recommendations from </a:t>
            </a:r>
            <a:r>
              <a:rPr lang="en-US" sz="2200" b="1" dirty="0" smtClean="0">
                <a:latin typeface="+mn-lt"/>
              </a:rPr>
              <a:t>meeting (2014; NASA </a:t>
            </a:r>
            <a:r>
              <a:rPr lang="en-US" sz="2200" b="1" dirty="0">
                <a:latin typeface="+mn-lt"/>
              </a:rPr>
              <a:t>HQ</a:t>
            </a:r>
            <a:r>
              <a:rPr lang="en-US" sz="2200" b="1" dirty="0" smtClean="0">
                <a:latin typeface="+mn-lt"/>
              </a:rPr>
              <a:t>):</a:t>
            </a:r>
          </a:p>
          <a:p>
            <a:endParaRPr lang="en-US" sz="2200" dirty="0">
              <a:latin typeface="+mn-lt"/>
            </a:endParaRPr>
          </a:p>
          <a:p>
            <a:endParaRPr lang="en-GB" sz="2200" dirty="0" smtClean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 smtClean="0">
                <a:latin typeface="+mn-lt"/>
              </a:rPr>
              <a:t>Expand </a:t>
            </a:r>
            <a:r>
              <a:rPr lang="en-GB" sz="2200" dirty="0">
                <a:latin typeface="+mn-lt"/>
              </a:rPr>
              <a:t>the </a:t>
            </a:r>
            <a:r>
              <a:rPr lang="en-GB" sz="2200" dirty="0" smtClean="0">
                <a:latin typeface="+mn-lt"/>
              </a:rPr>
              <a:t>inventory and include higher </a:t>
            </a:r>
            <a:r>
              <a:rPr lang="en-GB" sz="2200" dirty="0">
                <a:latin typeface="+mn-lt"/>
              </a:rPr>
              <a:t>frequency </a:t>
            </a:r>
            <a:r>
              <a:rPr lang="en-GB" sz="2200" dirty="0" smtClean="0">
                <a:latin typeface="+mn-lt"/>
              </a:rPr>
              <a:t>satellite data</a:t>
            </a:r>
          </a:p>
          <a:p>
            <a:pPr lvl="1"/>
            <a:endParaRPr lang="en-US" sz="2200" dirty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 smtClean="0">
                <a:latin typeface="+mn-lt"/>
              </a:rPr>
              <a:t>Push for reliable </a:t>
            </a:r>
            <a:r>
              <a:rPr lang="en-GB" sz="2200" dirty="0">
                <a:latin typeface="+mn-lt"/>
              </a:rPr>
              <a:t>and defendable error characterization/</a:t>
            </a:r>
            <a:r>
              <a:rPr lang="en-GB" sz="2200" dirty="0" smtClean="0">
                <a:latin typeface="+mn-lt"/>
              </a:rPr>
              <a:t>estimation</a:t>
            </a:r>
          </a:p>
          <a:p>
            <a:pPr lvl="1"/>
            <a:endParaRPr lang="en-US" sz="2200" dirty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>
                <a:latin typeface="+mn-lt"/>
              </a:rPr>
              <a:t>Include datasets in support of off-line </a:t>
            </a:r>
            <a:r>
              <a:rPr lang="en-GB" sz="2200" dirty="0" smtClean="0">
                <a:latin typeface="+mn-lt"/>
              </a:rPr>
              <a:t>simulators </a:t>
            </a:r>
          </a:p>
          <a:p>
            <a:pPr lvl="1"/>
            <a:endParaRPr lang="en-US" sz="2200" dirty="0">
              <a:latin typeface="+mn-lt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2200" dirty="0">
                <a:latin typeface="+mn-lt"/>
              </a:rPr>
              <a:t>Collocated observations, including </a:t>
            </a:r>
            <a:r>
              <a:rPr lang="en-GB" sz="2200" dirty="0" smtClean="0">
                <a:latin typeface="+mn-lt"/>
              </a:rPr>
              <a:t>in</a:t>
            </a:r>
            <a:r>
              <a:rPr lang="en-GB" sz="2200" dirty="0">
                <a:latin typeface="+mn-lt"/>
              </a:rPr>
              <a:t>-situ datasets, </a:t>
            </a:r>
            <a:r>
              <a:rPr lang="en-GB" sz="2200" dirty="0" smtClean="0">
                <a:latin typeface="+mn-lt"/>
              </a:rPr>
              <a:t>particularly </a:t>
            </a:r>
            <a:r>
              <a:rPr lang="en-GB" sz="2200" dirty="0">
                <a:latin typeface="+mn-lt"/>
              </a:rPr>
              <a:t>valuable for diagnosing certain </a:t>
            </a:r>
            <a:r>
              <a:rPr lang="en-GB" sz="2200" dirty="0" smtClean="0">
                <a:latin typeface="+mn-lt"/>
              </a:rPr>
              <a:t>processes</a:t>
            </a:r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68635" y="5720114"/>
            <a:ext cx="816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Ferraro et al., </a:t>
            </a:r>
            <a:r>
              <a:rPr lang="en-US" sz="1600" dirty="0"/>
              <a:t>Evolving obs4MIPs to Support </a:t>
            </a:r>
            <a:r>
              <a:rPr lang="en-US" sz="1600" dirty="0" smtClean="0"/>
              <a:t>CMIP6, </a:t>
            </a:r>
            <a:r>
              <a:rPr lang="en-US" sz="1600" dirty="0" smtClean="0"/>
              <a:t>BAMS</a:t>
            </a:r>
            <a:r>
              <a:rPr lang="en-US" sz="1600" dirty="0" smtClean="0"/>
              <a:t> 2015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581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336258"/>
            <a:ext cx="8460000" cy="90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Requirements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2400" dirty="0" smtClean="0"/>
              <a:t>Preparing obs4MIPs data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4491" y="1224957"/>
            <a:ext cx="88390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Preparing </a:t>
            </a:r>
            <a:r>
              <a:rPr lang="en-US" sz="2200" dirty="0" smtClean="0">
                <a:latin typeface="Calibri"/>
                <a:cs typeface="Calibri"/>
              </a:rPr>
              <a:t>initial </a:t>
            </a:r>
            <a:r>
              <a:rPr lang="en-US" sz="2200" dirty="0" smtClean="0">
                <a:latin typeface="Calibri"/>
                <a:cs typeface="Calibri"/>
              </a:rPr>
              <a:t>NASA data for obs4MIPs required extra effort because CMOR is designed for model data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alibri"/>
                <a:cs typeface="Calibri"/>
              </a:rPr>
              <a:t>This is currently a bottleneck for advancing the project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An “EZ-CMOR” is being tested to resolve this </a:t>
            </a:r>
          </a:p>
          <a:p>
            <a:r>
              <a:rPr lang="en-US" sz="2200" b="1" dirty="0">
                <a:latin typeface="Calibri"/>
                <a:cs typeface="Calibri"/>
              </a:rPr>
              <a:t>	</a:t>
            </a:r>
            <a:r>
              <a:rPr lang="en-US" sz="2200" b="1" dirty="0" smtClean="0">
                <a:latin typeface="Calibri"/>
                <a:cs typeface="Calibri"/>
              </a:rPr>
              <a:t>(Denis Nadeau, </a:t>
            </a:r>
            <a:r>
              <a:rPr lang="en-US" sz="2200" b="1" dirty="0" err="1" smtClean="0">
                <a:latin typeface="Calibri"/>
                <a:cs typeface="Calibri"/>
              </a:rPr>
              <a:t>Thur</a:t>
            </a:r>
            <a:r>
              <a:rPr lang="en-US" sz="2200" b="1" dirty="0" smtClean="0">
                <a:latin typeface="Calibri"/>
                <a:cs typeface="Calibri"/>
              </a:rPr>
              <a:t> AM)    </a:t>
            </a:r>
          </a:p>
          <a:p>
            <a:r>
              <a:rPr lang="en-US" sz="2200" dirty="0" smtClean="0">
                <a:latin typeface="Calibri"/>
                <a:cs typeface="Calibri"/>
              </a:rPr>
              <a:t> </a:t>
            </a:r>
            <a:endParaRPr lang="en-US" sz="2200" dirty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</p:txBody>
      </p:sp>
      <p:pic>
        <p:nvPicPr>
          <p:cNvPr id="7" name="Picture 6" descr="UVCDAT_Fl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26" y="5333999"/>
            <a:ext cx="2290232" cy="5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eckler_ohc_jun09">
  <a:themeElements>
    <a:clrScheme name="CSIRO Blue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gleckler_ohc_jun09.potx</Template>
  <TotalTime>55982</TotalTime>
  <Words>1082</Words>
  <Application>Microsoft Macintosh PowerPoint</Application>
  <PresentationFormat>On-screen Show (4:3)</PresentationFormat>
  <Paragraphs>225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gleckler_ohc_jun09</vt:lpstr>
      <vt:lpstr>An update on Obs4MIPs: Opportunities and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PCMDI, 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Durack</dc:creator>
  <cp:keywords/>
  <dc:description/>
  <cp:lastModifiedBy>Peter Gleckler</cp:lastModifiedBy>
  <cp:revision>511</cp:revision>
  <dcterms:created xsi:type="dcterms:W3CDTF">2012-02-01T13:00:54Z</dcterms:created>
  <dcterms:modified xsi:type="dcterms:W3CDTF">2015-12-08T15:35:37Z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