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5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856"/>
    <a:srgbClr val="376092"/>
    <a:srgbClr val="84B6E3"/>
    <a:srgbClr val="0F79AA"/>
    <a:srgbClr val="D7B260"/>
    <a:srgbClr val="9ABB8D"/>
    <a:srgbClr val="AB7942"/>
    <a:srgbClr val="D6EEFB"/>
    <a:srgbClr val="942092"/>
    <a:srgbClr val="E7E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45"/>
    <p:restoredTop sz="86395"/>
  </p:normalViewPr>
  <p:slideViewPr>
    <p:cSldViewPr snapToGrid="0" snapToObjects="1">
      <p:cViewPr>
        <p:scale>
          <a:sx n="100" d="100"/>
          <a:sy n="100" d="100"/>
        </p:scale>
        <p:origin x="328" y="6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282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9355F-412B-5D4D-8AD9-1E773E18C987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29021-F617-6C4C-832F-F5C297FC9B8F}">
      <dgm:prSet phldrT="[Text]"/>
      <dgm:spPr>
        <a:effectLst/>
      </dgm:spPr>
      <dgm:t>
        <a:bodyPr/>
        <a:lstStyle/>
        <a:p>
          <a:r>
            <a:rPr lang="en-US" dirty="0" smtClean="0"/>
            <a:t>Governance</a:t>
          </a:r>
          <a:endParaRPr lang="en-US" dirty="0"/>
        </a:p>
      </dgm:t>
    </dgm:pt>
    <dgm:pt modelId="{653DCB76-3383-B947-A5CC-7CAC00A66BEA}" type="parTrans" cxnId="{C46E63EB-7BA1-F94D-904D-E7822F6F2A95}">
      <dgm:prSet/>
      <dgm:spPr/>
      <dgm:t>
        <a:bodyPr/>
        <a:lstStyle/>
        <a:p>
          <a:endParaRPr lang="en-US"/>
        </a:p>
      </dgm:t>
    </dgm:pt>
    <dgm:pt modelId="{DA4D70BA-C1CB-474E-B48F-2D32D88775E2}" type="sibTrans" cxnId="{C46E63EB-7BA1-F94D-904D-E7822F6F2A9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effectLst/>
      </dgm:spPr>
      <dgm:t>
        <a:bodyPr/>
        <a:lstStyle/>
        <a:p>
          <a:endParaRPr lang="en-US"/>
        </a:p>
      </dgm:t>
    </dgm:pt>
    <dgm:pt modelId="{D64AE7E1-8544-124A-BBF1-63DBA8332D3A}">
      <dgm:prSet phldrT="[Text]"/>
      <dgm:spPr>
        <a:effectLst/>
      </dgm:spPr>
      <dgm:t>
        <a:bodyPr/>
        <a:lstStyle/>
        <a:p>
          <a:r>
            <a:rPr lang="en-US" dirty="0" smtClean="0"/>
            <a:t>Download</a:t>
          </a:r>
          <a:endParaRPr lang="en-US" dirty="0"/>
        </a:p>
      </dgm:t>
    </dgm:pt>
    <dgm:pt modelId="{BE744079-4E60-0049-890B-C80FC0766CB8}" type="parTrans" cxnId="{319E4A62-9B7D-B74B-8E36-CE5C5BBDD300}">
      <dgm:prSet/>
      <dgm:spPr/>
      <dgm:t>
        <a:bodyPr/>
        <a:lstStyle/>
        <a:p>
          <a:endParaRPr lang="en-US"/>
        </a:p>
      </dgm:t>
    </dgm:pt>
    <dgm:pt modelId="{72534CEA-76CB-3343-ABF6-0ABC6F4357A6}" type="sibTrans" cxnId="{319E4A62-9B7D-B74B-8E36-CE5C5BBDD30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effectLst/>
      </dgm:spPr>
      <dgm:t>
        <a:bodyPr/>
        <a:lstStyle/>
        <a:p>
          <a:endParaRPr lang="en-US"/>
        </a:p>
      </dgm:t>
    </dgm:pt>
    <dgm:pt modelId="{FB78B857-3193-2742-AB35-F3AC04AB770E}">
      <dgm:prSet phldrT="[Text]"/>
      <dgm:spPr>
        <a:effectLst/>
      </dgm:spPr>
      <dgm:t>
        <a:bodyPr/>
        <a:lstStyle/>
        <a:p>
          <a:r>
            <a:rPr lang="en-US" dirty="0" smtClean="0"/>
            <a:t>Search</a:t>
          </a:r>
          <a:endParaRPr lang="en-US" dirty="0"/>
        </a:p>
      </dgm:t>
    </dgm:pt>
    <dgm:pt modelId="{75F9A6B8-D53D-4946-8EF4-5A2E08F117D2}" type="sibTrans" cxnId="{B8022EAD-C765-654D-8456-46C6305EC869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effectLst/>
      </dgm:spPr>
      <dgm:t>
        <a:bodyPr/>
        <a:lstStyle/>
        <a:p>
          <a:endParaRPr lang="en-US"/>
        </a:p>
      </dgm:t>
    </dgm:pt>
    <dgm:pt modelId="{5CFB54E0-C05B-9A4C-8A23-AE1502AA4F38}" type="parTrans" cxnId="{B8022EAD-C765-654D-8456-46C6305EC869}">
      <dgm:prSet/>
      <dgm:spPr/>
      <dgm:t>
        <a:bodyPr/>
        <a:lstStyle/>
        <a:p>
          <a:endParaRPr lang="en-US"/>
        </a:p>
      </dgm:t>
    </dgm:pt>
    <dgm:pt modelId="{96DE5683-93DF-DB4B-9124-4F2547229D84}" type="pres">
      <dgm:prSet presAssocID="{69D9355F-412B-5D4D-8AD9-1E773E18C98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FC8A4AA8-2BC5-FC49-A6EC-528101A4C262}" type="pres">
      <dgm:prSet presAssocID="{2BF29021-F617-6C4C-832F-F5C297FC9B8F}" presName="text1" presStyleCnt="0"/>
      <dgm:spPr/>
    </dgm:pt>
    <dgm:pt modelId="{ED91530D-342A-D24E-A0C6-704B6896BA84}" type="pres">
      <dgm:prSet presAssocID="{2BF29021-F617-6C4C-832F-F5C297FC9B8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48332-01E8-654F-836C-28A4BEEFE2A6}" type="pres">
      <dgm:prSet presAssocID="{2BF29021-F617-6C4C-832F-F5C297FC9B8F}" presName="textaccent1" presStyleCnt="0"/>
      <dgm:spPr/>
    </dgm:pt>
    <dgm:pt modelId="{9595CC83-1637-7740-AA54-A04A57033DDA}" type="pres">
      <dgm:prSet presAssocID="{2BF29021-F617-6C4C-832F-F5C297FC9B8F}" presName="accentRepeatNode" presStyleLbl="solidAlignAcc1" presStyleIdx="0" presStyleCnt="6"/>
      <dgm:spPr/>
    </dgm:pt>
    <dgm:pt modelId="{4EFA2002-59B8-1042-B2A8-165F84ED9FB4}" type="pres">
      <dgm:prSet presAssocID="{DA4D70BA-C1CB-474E-B48F-2D32D88775E2}" presName="image1" presStyleCnt="0"/>
      <dgm:spPr/>
    </dgm:pt>
    <dgm:pt modelId="{EE560801-58FE-164C-91EF-C900AD3FC956}" type="pres">
      <dgm:prSet presAssocID="{DA4D70BA-C1CB-474E-B48F-2D32D88775E2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D0B01CFD-C4E2-E845-B5BA-8CACDF9EE898}" type="pres">
      <dgm:prSet presAssocID="{DA4D70BA-C1CB-474E-B48F-2D32D88775E2}" presName="imageaccent1" presStyleCnt="0"/>
      <dgm:spPr/>
    </dgm:pt>
    <dgm:pt modelId="{53C5616A-A6CC-8344-B57D-52B77A5124FE}" type="pres">
      <dgm:prSet presAssocID="{DA4D70BA-C1CB-474E-B48F-2D32D88775E2}" presName="accentRepeatNode" presStyleLbl="solidAlignAcc1" presStyleIdx="1" presStyleCnt="6"/>
      <dgm:spPr/>
    </dgm:pt>
    <dgm:pt modelId="{9E695306-3F16-DB43-A7E4-A286684F6E0D}" type="pres">
      <dgm:prSet presAssocID="{D64AE7E1-8544-124A-BBF1-63DBA8332D3A}" presName="text2" presStyleCnt="0"/>
      <dgm:spPr/>
    </dgm:pt>
    <dgm:pt modelId="{371DC648-E092-2B4A-A68E-4150B86D4DAD}" type="pres">
      <dgm:prSet presAssocID="{D64AE7E1-8544-124A-BBF1-63DBA8332D3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7FFD4-C3F5-864C-A72B-7A1F592D0E6A}" type="pres">
      <dgm:prSet presAssocID="{D64AE7E1-8544-124A-BBF1-63DBA8332D3A}" presName="textaccent2" presStyleCnt="0"/>
      <dgm:spPr/>
    </dgm:pt>
    <dgm:pt modelId="{2F5AAD0E-431B-B44D-9DF9-D8EDD2F892A9}" type="pres">
      <dgm:prSet presAssocID="{D64AE7E1-8544-124A-BBF1-63DBA8332D3A}" presName="accentRepeatNode" presStyleLbl="solidAlignAcc1" presStyleIdx="2" presStyleCnt="6"/>
      <dgm:spPr/>
    </dgm:pt>
    <dgm:pt modelId="{452D76AA-6E86-354B-8190-2F1AB80B3344}" type="pres">
      <dgm:prSet presAssocID="{72534CEA-76CB-3343-ABF6-0ABC6F4357A6}" presName="image2" presStyleCnt="0"/>
      <dgm:spPr/>
    </dgm:pt>
    <dgm:pt modelId="{354CF37F-4F76-AC44-B3B3-81E2893BAEFA}" type="pres">
      <dgm:prSet presAssocID="{72534CEA-76CB-3343-ABF6-0ABC6F4357A6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15F625D1-267C-4942-951A-0B8033AA9B57}" type="pres">
      <dgm:prSet presAssocID="{72534CEA-76CB-3343-ABF6-0ABC6F4357A6}" presName="imageaccent2" presStyleCnt="0"/>
      <dgm:spPr/>
    </dgm:pt>
    <dgm:pt modelId="{9CAE14E7-9A23-694F-8A86-826FC41A5D11}" type="pres">
      <dgm:prSet presAssocID="{72534CEA-76CB-3343-ABF6-0ABC6F4357A6}" presName="accentRepeatNode" presStyleLbl="solidAlignAcc1" presStyleIdx="3" presStyleCnt="6"/>
      <dgm:spPr/>
    </dgm:pt>
    <dgm:pt modelId="{E830B8C3-4D63-FD49-8387-355890BF7087}" type="pres">
      <dgm:prSet presAssocID="{FB78B857-3193-2742-AB35-F3AC04AB770E}" presName="text3" presStyleCnt="0"/>
      <dgm:spPr/>
    </dgm:pt>
    <dgm:pt modelId="{4DCDF8E2-3A8E-034B-A92A-BAA906BEB40B}" type="pres">
      <dgm:prSet presAssocID="{FB78B857-3193-2742-AB35-F3AC04AB770E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F4933-B2D7-F24F-BD2E-36654813AB64}" type="pres">
      <dgm:prSet presAssocID="{FB78B857-3193-2742-AB35-F3AC04AB770E}" presName="textaccent3" presStyleCnt="0"/>
      <dgm:spPr/>
    </dgm:pt>
    <dgm:pt modelId="{F18A5BB3-BE4E-5546-A95A-1A67D77E020F}" type="pres">
      <dgm:prSet presAssocID="{FB78B857-3193-2742-AB35-F3AC04AB770E}" presName="accentRepeatNode" presStyleLbl="solidAlignAcc1" presStyleIdx="4" presStyleCnt="6"/>
      <dgm:spPr/>
    </dgm:pt>
    <dgm:pt modelId="{56B7CBFE-EA00-B24D-B70D-2196328EE4DC}" type="pres">
      <dgm:prSet presAssocID="{75F9A6B8-D53D-4946-8EF4-5A2E08F117D2}" presName="image3" presStyleCnt="0"/>
      <dgm:spPr/>
    </dgm:pt>
    <dgm:pt modelId="{42B17D36-F7B4-9D45-B87A-A139D3CE688D}" type="pres">
      <dgm:prSet presAssocID="{75F9A6B8-D53D-4946-8EF4-5A2E08F117D2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C0782FB2-0BB4-B14F-A24E-7C0A9DB08197}" type="pres">
      <dgm:prSet presAssocID="{75F9A6B8-D53D-4946-8EF4-5A2E08F117D2}" presName="imageaccent3" presStyleCnt="0"/>
      <dgm:spPr/>
    </dgm:pt>
    <dgm:pt modelId="{6C2E98EC-3EA5-2644-8821-3EF79D5DA61B}" type="pres">
      <dgm:prSet presAssocID="{75F9A6B8-D53D-4946-8EF4-5A2E08F117D2}" presName="accentRepeatNode" presStyleLbl="solidAlignAcc1" presStyleIdx="5" presStyleCnt="6"/>
      <dgm:spPr/>
    </dgm:pt>
  </dgm:ptLst>
  <dgm:cxnLst>
    <dgm:cxn modelId="{3FC76A87-7D0C-8844-A7DA-819802C2C51C}" type="presOf" srcId="{72534CEA-76CB-3343-ABF6-0ABC6F4357A6}" destId="{354CF37F-4F76-AC44-B3B3-81E2893BAEFA}" srcOrd="0" destOrd="0" presId="urn:microsoft.com/office/officeart/2008/layout/HexagonCluster"/>
    <dgm:cxn modelId="{0C0B6802-4D4E-B847-BBDE-3716DCC3CACE}" type="presOf" srcId="{DA4D70BA-C1CB-474E-B48F-2D32D88775E2}" destId="{EE560801-58FE-164C-91EF-C900AD3FC956}" srcOrd="0" destOrd="0" presId="urn:microsoft.com/office/officeart/2008/layout/HexagonCluster"/>
    <dgm:cxn modelId="{056164A8-3339-5F4E-9AB4-0B50FBA2038D}" type="presOf" srcId="{D64AE7E1-8544-124A-BBF1-63DBA8332D3A}" destId="{371DC648-E092-2B4A-A68E-4150B86D4DAD}" srcOrd="0" destOrd="0" presId="urn:microsoft.com/office/officeart/2008/layout/HexagonCluster"/>
    <dgm:cxn modelId="{DC5CF760-F802-3E49-8523-6EE8FA6B5E3F}" type="presOf" srcId="{69D9355F-412B-5D4D-8AD9-1E773E18C987}" destId="{96DE5683-93DF-DB4B-9124-4F2547229D84}" srcOrd="0" destOrd="0" presId="urn:microsoft.com/office/officeart/2008/layout/HexagonCluster"/>
    <dgm:cxn modelId="{8511ECED-2B49-5A44-883A-A89B45401EAA}" type="presOf" srcId="{2BF29021-F617-6C4C-832F-F5C297FC9B8F}" destId="{ED91530D-342A-D24E-A0C6-704B6896BA84}" srcOrd="0" destOrd="0" presId="urn:microsoft.com/office/officeart/2008/layout/HexagonCluster"/>
    <dgm:cxn modelId="{319E4A62-9B7D-B74B-8E36-CE5C5BBDD300}" srcId="{69D9355F-412B-5D4D-8AD9-1E773E18C987}" destId="{D64AE7E1-8544-124A-BBF1-63DBA8332D3A}" srcOrd="1" destOrd="0" parTransId="{BE744079-4E60-0049-890B-C80FC0766CB8}" sibTransId="{72534CEA-76CB-3343-ABF6-0ABC6F4357A6}"/>
    <dgm:cxn modelId="{BC96FA34-6FE6-214F-A8BF-79DBAA94E92A}" type="presOf" srcId="{FB78B857-3193-2742-AB35-F3AC04AB770E}" destId="{4DCDF8E2-3A8E-034B-A92A-BAA906BEB40B}" srcOrd="0" destOrd="0" presId="urn:microsoft.com/office/officeart/2008/layout/HexagonCluster"/>
    <dgm:cxn modelId="{C46E63EB-7BA1-F94D-904D-E7822F6F2A95}" srcId="{69D9355F-412B-5D4D-8AD9-1E773E18C987}" destId="{2BF29021-F617-6C4C-832F-F5C297FC9B8F}" srcOrd="0" destOrd="0" parTransId="{653DCB76-3383-B947-A5CC-7CAC00A66BEA}" sibTransId="{DA4D70BA-C1CB-474E-B48F-2D32D88775E2}"/>
    <dgm:cxn modelId="{B8022EAD-C765-654D-8456-46C6305EC869}" srcId="{69D9355F-412B-5D4D-8AD9-1E773E18C987}" destId="{FB78B857-3193-2742-AB35-F3AC04AB770E}" srcOrd="2" destOrd="0" parTransId="{5CFB54E0-C05B-9A4C-8A23-AE1502AA4F38}" sibTransId="{75F9A6B8-D53D-4946-8EF4-5A2E08F117D2}"/>
    <dgm:cxn modelId="{6F4D0B25-E43F-EE47-88C2-2B561F23D46A}" type="presOf" srcId="{75F9A6B8-D53D-4946-8EF4-5A2E08F117D2}" destId="{42B17D36-F7B4-9D45-B87A-A139D3CE688D}" srcOrd="0" destOrd="0" presId="urn:microsoft.com/office/officeart/2008/layout/HexagonCluster"/>
    <dgm:cxn modelId="{37D409B4-ED6A-E545-8250-61B14C235029}" type="presParOf" srcId="{96DE5683-93DF-DB4B-9124-4F2547229D84}" destId="{FC8A4AA8-2BC5-FC49-A6EC-528101A4C262}" srcOrd="0" destOrd="0" presId="urn:microsoft.com/office/officeart/2008/layout/HexagonCluster"/>
    <dgm:cxn modelId="{A29A6CCF-0BAF-2D43-8A3D-4F9C70EC9A63}" type="presParOf" srcId="{FC8A4AA8-2BC5-FC49-A6EC-528101A4C262}" destId="{ED91530D-342A-D24E-A0C6-704B6896BA84}" srcOrd="0" destOrd="0" presId="urn:microsoft.com/office/officeart/2008/layout/HexagonCluster"/>
    <dgm:cxn modelId="{856A60A1-9982-AD46-A68F-2A83E7A89CA2}" type="presParOf" srcId="{96DE5683-93DF-DB4B-9124-4F2547229D84}" destId="{2D648332-01E8-654F-836C-28A4BEEFE2A6}" srcOrd="1" destOrd="0" presId="urn:microsoft.com/office/officeart/2008/layout/HexagonCluster"/>
    <dgm:cxn modelId="{EDDADE04-988D-7C40-849E-D553138BC5ED}" type="presParOf" srcId="{2D648332-01E8-654F-836C-28A4BEEFE2A6}" destId="{9595CC83-1637-7740-AA54-A04A57033DDA}" srcOrd="0" destOrd="0" presId="urn:microsoft.com/office/officeart/2008/layout/HexagonCluster"/>
    <dgm:cxn modelId="{9E63EF83-45C9-0247-A00A-11D06CB1C5CE}" type="presParOf" srcId="{96DE5683-93DF-DB4B-9124-4F2547229D84}" destId="{4EFA2002-59B8-1042-B2A8-165F84ED9FB4}" srcOrd="2" destOrd="0" presId="urn:microsoft.com/office/officeart/2008/layout/HexagonCluster"/>
    <dgm:cxn modelId="{5B6AE5C1-C3EA-A74E-B842-D8B241577852}" type="presParOf" srcId="{4EFA2002-59B8-1042-B2A8-165F84ED9FB4}" destId="{EE560801-58FE-164C-91EF-C900AD3FC956}" srcOrd="0" destOrd="0" presId="urn:microsoft.com/office/officeart/2008/layout/HexagonCluster"/>
    <dgm:cxn modelId="{58C4549F-BAB8-D445-84B3-DCDA59936B46}" type="presParOf" srcId="{96DE5683-93DF-DB4B-9124-4F2547229D84}" destId="{D0B01CFD-C4E2-E845-B5BA-8CACDF9EE898}" srcOrd="3" destOrd="0" presId="urn:microsoft.com/office/officeart/2008/layout/HexagonCluster"/>
    <dgm:cxn modelId="{462710FB-8AED-7741-B9A2-6239FEE96CC3}" type="presParOf" srcId="{D0B01CFD-C4E2-E845-B5BA-8CACDF9EE898}" destId="{53C5616A-A6CC-8344-B57D-52B77A5124FE}" srcOrd="0" destOrd="0" presId="urn:microsoft.com/office/officeart/2008/layout/HexagonCluster"/>
    <dgm:cxn modelId="{4ECA51C8-A821-DB46-91D1-69A270A52AB2}" type="presParOf" srcId="{96DE5683-93DF-DB4B-9124-4F2547229D84}" destId="{9E695306-3F16-DB43-A7E4-A286684F6E0D}" srcOrd="4" destOrd="0" presId="urn:microsoft.com/office/officeart/2008/layout/HexagonCluster"/>
    <dgm:cxn modelId="{7A9452D7-1B02-D54B-A9AE-7DEC4B62C6F1}" type="presParOf" srcId="{9E695306-3F16-DB43-A7E4-A286684F6E0D}" destId="{371DC648-E092-2B4A-A68E-4150B86D4DAD}" srcOrd="0" destOrd="0" presId="urn:microsoft.com/office/officeart/2008/layout/HexagonCluster"/>
    <dgm:cxn modelId="{29AFB8FD-24E3-9D42-AFBD-BA3FA8830534}" type="presParOf" srcId="{96DE5683-93DF-DB4B-9124-4F2547229D84}" destId="{7757FFD4-C3F5-864C-A72B-7A1F592D0E6A}" srcOrd="5" destOrd="0" presId="urn:microsoft.com/office/officeart/2008/layout/HexagonCluster"/>
    <dgm:cxn modelId="{80B9D15C-1430-1849-96C9-D820A5466678}" type="presParOf" srcId="{7757FFD4-C3F5-864C-A72B-7A1F592D0E6A}" destId="{2F5AAD0E-431B-B44D-9DF9-D8EDD2F892A9}" srcOrd="0" destOrd="0" presId="urn:microsoft.com/office/officeart/2008/layout/HexagonCluster"/>
    <dgm:cxn modelId="{FCE71F4B-936D-9E4A-BCDC-47307069B35E}" type="presParOf" srcId="{96DE5683-93DF-DB4B-9124-4F2547229D84}" destId="{452D76AA-6E86-354B-8190-2F1AB80B3344}" srcOrd="6" destOrd="0" presId="urn:microsoft.com/office/officeart/2008/layout/HexagonCluster"/>
    <dgm:cxn modelId="{CBD2BF84-EE3E-2040-B39E-22A8FFE79871}" type="presParOf" srcId="{452D76AA-6E86-354B-8190-2F1AB80B3344}" destId="{354CF37F-4F76-AC44-B3B3-81E2893BAEFA}" srcOrd="0" destOrd="0" presId="urn:microsoft.com/office/officeart/2008/layout/HexagonCluster"/>
    <dgm:cxn modelId="{F4C29A23-9214-0345-B222-BAE9DF501AEE}" type="presParOf" srcId="{96DE5683-93DF-DB4B-9124-4F2547229D84}" destId="{15F625D1-267C-4942-951A-0B8033AA9B57}" srcOrd="7" destOrd="0" presId="urn:microsoft.com/office/officeart/2008/layout/HexagonCluster"/>
    <dgm:cxn modelId="{28E47B5D-515B-834E-9B07-DD46ACA39067}" type="presParOf" srcId="{15F625D1-267C-4942-951A-0B8033AA9B57}" destId="{9CAE14E7-9A23-694F-8A86-826FC41A5D11}" srcOrd="0" destOrd="0" presId="urn:microsoft.com/office/officeart/2008/layout/HexagonCluster"/>
    <dgm:cxn modelId="{754B4C0B-5E8B-BF4D-A7F4-3E1ADB5A9221}" type="presParOf" srcId="{96DE5683-93DF-DB4B-9124-4F2547229D84}" destId="{E830B8C3-4D63-FD49-8387-355890BF7087}" srcOrd="8" destOrd="0" presId="urn:microsoft.com/office/officeart/2008/layout/HexagonCluster"/>
    <dgm:cxn modelId="{3E5CA9C4-EEC4-4042-A828-9D0AC8D6F04F}" type="presParOf" srcId="{E830B8C3-4D63-FD49-8387-355890BF7087}" destId="{4DCDF8E2-3A8E-034B-A92A-BAA906BEB40B}" srcOrd="0" destOrd="0" presId="urn:microsoft.com/office/officeart/2008/layout/HexagonCluster"/>
    <dgm:cxn modelId="{BAFFF875-C9A0-BF41-B9C7-104262C8B62A}" type="presParOf" srcId="{96DE5683-93DF-DB4B-9124-4F2547229D84}" destId="{A6EF4933-B2D7-F24F-BD2E-36654813AB64}" srcOrd="9" destOrd="0" presId="urn:microsoft.com/office/officeart/2008/layout/HexagonCluster"/>
    <dgm:cxn modelId="{2C0D0EDB-2C61-3646-9ACA-954DBDE813E1}" type="presParOf" srcId="{A6EF4933-B2D7-F24F-BD2E-36654813AB64}" destId="{F18A5BB3-BE4E-5546-A95A-1A67D77E020F}" srcOrd="0" destOrd="0" presId="urn:microsoft.com/office/officeart/2008/layout/HexagonCluster"/>
    <dgm:cxn modelId="{7C85F356-3792-0F40-B2BA-A8F046A40572}" type="presParOf" srcId="{96DE5683-93DF-DB4B-9124-4F2547229D84}" destId="{56B7CBFE-EA00-B24D-B70D-2196328EE4DC}" srcOrd="10" destOrd="0" presId="urn:microsoft.com/office/officeart/2008/layout/HexagonCluster"/>
    <dgm:cxn modelId="{0F4B0B5A-2328-6848-88F9-2066393A17CA}" type="presParOf" srcId="{56B7CBFE-EA00-B24D-B70D-2196328EE4DC}" destId="{42B17D36-F7B4-9D45-B87A-A139D3CE688D}" srcOrd="0" destOrd="0" presId="urn:microsoft.com/office/officeart/2008/layout/HexagonCluster"/>
    <dgm:cxn modelId="{9BCC1C7F-9BA5-CC4E-A66E-0FAB663D34E0}" type="presParOf" srcId="{96DE5683-93DF-DB4B-9124-4F2547229D84}" destId="{C0782FB2-0BB4-B14F-A24E-7C0A9DB08197}" srcOrd="11" destOrd="0" presId="urn:microsoft.com/office/officeart/2008/layout/HexagonCluster"/>
    <dgm:cxn modelId="{D3C907F6-22F1-BE49-95C1-642055C950D2}" type="presParOf" srcId="{C0782FB2-0BB4-B14F-A24E-7C0A9DB08197}" destId="{6C2E98EC-3EA5-2644-8821-3EF79D5DA61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1530D-342A-D24E-A0C6-704B6896BA84}">
      <dsp:nvSpPr>
        <dsp:cNvPr id="0" name=""/>
        <dsp:cNvSpPr/>
      </dsp:nvSpPr>
      <dsp:spPr>
        <a:xfrm>
          <a:off x="1194279" y="2063073"/>
          <a:ext cx="1397137" cy="120457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Governance</a:t>
          </a:r>
          <a:endParaRPr lang="en-US" sz="1500" kern="1200" dirty="0"/>
        </a:p>
      </dsp:txBody>
      <dsp:txXfrm>
        <a:off x="1411088" y="2250001"/>
        <a:ext cx="963519" cy="830720"/>
      </dsp:txXfrm>
    </dsp:sp>
    <dsp:sp modelId="{9595CC83-1637-7740-AA54-A04A57033DDA}">
      <dsp:nvSpPr>
        <dsp:cNvPr id="0" name=""/>
        <dsp:cNvSpPr/>
      </dsp:nvSpPr>
      <dsp:spPr>
        <a:xfrm>
          <a:off x="1230575" y="2594869"/>
          <a:ext cx="163579" cy="1409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60801-58FE-164C-91EF-C900AD3FC956}">
      <dsp:nvSpPr>
        <dsp:cNvPr id="0" name=""/>
        <dsp:cNvSpPr/>
      </dsp:nvSpPr>
      <dsp:spPr>
        <a:xfrm>
          <a:off x="0" y="1416071"/>
          <a:ext cx="1397137" cy="12045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5616A-A6CC-8344-B57D-52B77A5124FE}">
      <dsp:nvSpPr>
        <dsp:cNvPr id="0" name=""/>
        <dsp:cNvSpPr/>
      </dsp:nvSpPr>
      <dsp:spPr>
        <a:xfrm>
          <a:off x="951147" y="2461522"/>
          <a:ext cx="163579" cy="1409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DC648-E092-2B4A-A68E-4150B86D4DAD}">
      <dsp:nvSpPr>
        <dsp:cNvPr id="0" name=""/>
        <dsp:cNvSpPr/>
      </dsp:nvSpPr>
      <dsp:spPr>
        <a:xfrm>
          <a:off x="2384581" y="1401750"/>
          <a:ext cx="1397137" cy="120457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Download</a:t>
          </a:r>
          <a:endParaRPr lang="en-US" sz="1500" kern="1200" dirty="0"/>
        </a:p>
      </dsp:txBody>
      <dsp:txXfrm>
        <a:off x="2601390" y="1588678"/>
        <a:ext cx="963519" cy="830720"/>
      </dsp:txXfrm>
    </dsp:sp>
    <dsp:sp modelId="{2F5AAD0E-431B-B44D-9DF9-D8EDD2F892A9}">
      <dsp:nvSpPr>
        <dsp:cNvPr id="0" name=""/>
        <dsp:cNvSpPr/>
      </dsp:nvSpPr>
      <dsp:spPr>
        <a:xfrm>
          <a:off x="3339706" y="2445928"/>
          <a:ext cx="163579" cy="1409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CF37F-4F76-AC44-B3B3-81E2893BAEFA}">
      <dsp:nvSpPr>
        <dsp:cNvPr id="0" name=""/>
        <dsp:cNvSpPr/>
      </dsp:nvSpPr>
      <dsp:spPr>
        <a:xfrm>
          <a:off x="3574883" y="2063073"/>
          <a:ext cx="1397137" cy="12045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E14E7-9A23-694F-8A86-826FC41A5D11}">
      <dsp:nvSpPr>
        <dsp:cNvPr id="0" name=""/>
        <dsp:cNvSpPr/>
      </dsp:nvSpPr>
      <dsp:spPr>
        <a:xfrm>
          <a:off x="3611178" y="2594869"/>
          <a:ext cx="163579" cy="1409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DF8E2-3A8E-034B-A92A-BAA906BEB40B}">
      <dsp:nvSpPr>
        <dsp:cNvPr id="0" name=""/>
        <dsp:cNvSpPr/>
      </dsp:nvSpPr>
      <dsp:spPr>
        <a:xfrm>
          <a:off x="1194279" y="743290"/>
          <a:ext cx="1397137" cy="120457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Search</a:t>
          </a:r>
          <a:endParaRPr lang="en-US" sz="1500" kern="1200" dirty="0"/>
        </a:p>
      </dsp:txBody>
      <dsp:txXfrm>
        <a:off x="1411088" y="930218"/>
        <a:ext cx="963519" cy="830720"/>
      </dsp:txXfrm>
    </dsp:sp>
    <dsp:sp modelId="{F18A5BB3-BE4E-5546-A95A-1A67D77E020F}">
      <dsp:nvSpPr>
        <dsp:cNvPr id="0" name=""/>
        <dsp:cNvSpPr/>
      </dsp:nvSpPr>
      <dsp:spPr>
        <a:xfrm>
          <a:off x="2141449" y="769387"/>
          <a:ext cx="163579" cy="1409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17D36-F7B4-9D45-B87A-A139D3CE688D}">
      <dsp:nvSpPr>
        <dsp:cNvPr id="0" name=""/>
        <dsp:cNvSpPr/>
      </dsp:nvSpPr>
      <dsp:spPr>
        <a:xfrm>
          <a:off x="2384581" y="85149"/>
          <a:ext cx="1397137" cy="12045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E98EC-3EA5-2644-8821-3EF79D5DA61B}">
      <dsp:nvSpPr>
        <dsp:cNvPr id="0" name=""/>
        <dsp:cNvSpPr/>
      </dsp:nvSpPr>
      <dsp:spPr>
        <a:xfrm>
          <a:off x="2425849" y="614081"/>
          <a:ext cx="163579" cy="1409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52736-5666-F541-ADDB-A00FC01BD4BB}" type="datetimeFigureOut">
              <a:rPr lang="en-US" smtClean="0"/>
              <a:t>6/4/17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21360-833E-9843-9CE4-C8D55BC7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4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C4F8-BD4F-9D40-85AD-397D102E986D}" type="datetimeFigureOut">
              <a:rPr lang="en-US" smtClean="0"/>
              <a:t>6/4/17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99A2A-AE15-504D-AA81-B5E44F4FA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27008" r="14231" b="37094"/>
          <a:stretch/>
        </p:blipFill>
        <p:spPr>
          <a:xfrm>
            <a:off x="67790" y="5833015"/>
            <a:ext cx="2523009" cy="964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32295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27008" r="14231" b="37094"/>
          <a:stretch/>
        </p:blipFill>
        <p:spPr>
          <a:xfrm>
            <a:off x="27704" y="6447230"/>
            <a:ext cx="1074266" cy="410770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590107" y="6447230"/>
            <a:ext cx="5511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494732"/>
            <a:ext cx="8574622" cy="2028533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CoG User Interface (UI),</a:t>
            </a:r>
            <a:br>
              <a:rPr lang="en-US" b="1" dirty="0" smtClean="0">
                <a:solidFill>
                  <a:srgbClr val="8F0856"/>
                </a:solidFill>
              </a:rPr>
            </a:br>
            <a:r>
              <a:rPr lang="en-US" b="1" dirty="0" smtClean="0">
                <a:solidFill>
                  <a:srgbClr val="8F0856"/>
                </a:solidFill>
              </a:rPr>
              <a:t>Metadata and Search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4283884"/>
            <a:ext cx="6987645" cy="2269316"/>
          </a:xfrm>
        </p:spPr>
        <p:txBody>
          <a:bodyPr>
            <a:normAutofit/>
          </a:bodyPr>
          <a:lstStyle/>
          <a:p>
            <a:r>
              <a:rPr lang="en-US" b="1" dirty="0" smtClean="0"/>
              <a:t>Luca Cinquini</a:t>
            </a:r>
          </a:p>
          <a:p>
            <a:r>
              <a:rPr lang="en-US" dirty="0" smtClean="0"/>
              <a:t>NASA Jet Propulsion Laboratory</a:t>
            </a:r>
          </a:p>
          <a:p>
            <a:endParaRPr lang="en-US" dirty="0" smtClean="0"/>
          </a:p>
          <a:p>
            <a:r>
              <a:rPr lang="en-US" dirty="0" smtClean="0"/>
              <a:t>2017 </a:t>
            </a:r>
            <a:r>
              <a:rPr lang="en-US" dirty="0"/>
              <a:t>Triennial Project </a:t>
            </a:r>
            <a:r>
              <a:rPr lang="en-US" dirty="0" smtClean="0"/>
              <a:t>Review, Potomac, MD</a:t>
            </a:r>
            <a:endParaRPr lang="en-US" dirty="0"/>
          </a:p>
          <a:p>
            <a:r>
              <a:rPr lang="en-US" dirty="0" smtClean="0"/>
              <a:t>June 8 – 9, 2017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33189"/>
              </p:ext>
            </p:extLst>
          </p:nvPr>
        </p:nvGraphicFramePr>
        <p:xfrm>
          <a:off x="221674" y="196809"/>
          <a:ext cx="2938086" cy="55517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3255">
                  <a:extLst>
                    <a:ext uri="{9D8B030D-6E8A-4147-A177-3AD203B41FA5}">
                      <a16:colId xmlns="" xmlns:a16="http://schemas.microsoft.com/office/drawing/2014/main" val="4094529835"/>
                    </a:ext>
                  </a:extLst>
                </a:gridCol>
                <a:gridCol w="308635">
                  <a:extLst>
                    <a:ext uri="{9D8B030D-6E8A-4147-A177-3AD203B41FA5}">
                      <a16:colId xmlns="" xmlns:a16="http://schemas.microsoft.com/office/drawing/2014/main" val="3537846017"/>
                    </a:ext>
                  </a:extLst>
                </a:gridCol>
                <a:gridCol w="2122152">
                  <a:extLst>
                    <a:ext uri="{9D8B030D-6E8A-4147-A177-3AD203B41FA5}">
                      <a16:colId xmlns="" xmlns:a16="http://schemas.microsoft.com/office/drawing/2014/main" val="2941850290"/>
                    </a:ext>
                  </a:extLst>
                </a:gridCol>
                <a:gridCol w="234044">
                  <a:extLst>
                    <a:ext uri="{9D8B030D-6E8A-4147-A177-3AD203B41FA5}">
                      <a16:colId xmlns="" xmlns:a16="http://schemas.microsoft.com/office/drawing/2014/main" val="3236593955"/>
                    </a:ext>
                  </a:extLst>
                </a:gridCol>
              </a:tblGrid>
              <a:tr h="26907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Task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R&amp;D Area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5007178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Management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7134001"/>
                  </a:ext>
                </a:extLst>
              </a:tr>
              <a:tr h="21552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User Interface and Search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4074419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Hardware &amp; Network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5056994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Transfer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4763846"/>
                  </a:ext>
                </a:extLst>
              </a:tr>
              <a:tr h="19630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Installation (Containerized)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8299037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Authentication &amp; Authorization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7942482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Federation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1158377"/>
                  </a:ext>
                </a:extLst>
              </a:tr>
              <a:tr h="18451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Quality Control &amp; Assurance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033466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Replication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967730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Distributed Search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6525320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Metrics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1576173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User Notification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2388987"/>
                  </a:ext>
                </a:extLst>
              </a:tr>
              <a:tr h="1926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Long-tail Publication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6591972"/>
                  </a:ext>
                </a:extLst>
              </a:tr>
              <a:tr h="1625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Distributed Computation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253454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Citation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4405793"/>
                  </a:ext>
                </a:extLst>
              </a:tr>
              <a:tr h="17598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Provenance Capture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2766819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Workflow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30218"/>
                  </a:ext>
                </a:extLst>
              </a:tr>
              <a:tr h="20973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Dynamic Resources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1878957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In situ Analysis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7707956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Machine Learning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1986888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UQ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4931023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2.7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Analytical Modeling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6339322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2.8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Mobile Apps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3005057"/>
                  </a:ext>
                </a:extLst>
              </a:tr>
              <a:tr h="147084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0295991"/>
                  </a:ext>
                </a:extLst>
              </a:tr>
              <a:tr h="14708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Current capability status: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0973922"/>
                  </a:ext>
                </a:extLst>
              </a:tr>
              <a:tr h="1470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Usable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7399386"/>
                  </a:ext>
                </a:extLst>
              </a:tr>
              <a:tr h="1470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Prototype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81168"/>
                  </a:ext>
                </a:extLst>
              </a:tr>
              <a:tr h="1470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Research activity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667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5396"/>
            <a:ext cx="10018713" cy="840624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Metadata and Search Architecture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40760"/>
            <a:ext cx="10329834" cy="26922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ESGF node operates 2 core Solr instances:</a:t>
            </a:r>
          </a:p>
          <a:p>
            <a:pPr lvl="1"/>
            <a:r>
              <a:rPr lang="en-US" dirty="0" smtClean="0"/>
              <a:t>“Master” Solr, where the data are published (aka indexed)</a:t>
            </a:r>
          </a:p>
          <a:p>
            <a:pPr lvl="1"/>
            <a:r>
              <a:rPr lang="en-US" dirty="0" smtClean="0"/>
              <a:t>“Slave” Solr, that replicates the Master Solr and is used by clients for searching</a:t>
            </a:r>
          </a:p>
          <a:p>
            <a:pPr lvl="1"/>
            <a:r>
              <a:rPr lang="en-US" dirty="0" smtClean="0"/>
              <a:t>Separation of read/write operations increases performance</a:t>
            </a:r>
          </a:p>
          <a:p>
            <a:r>
              <a:rPr lang="en-US" dirty="0" smtClean="0"/>
              <a:t>Additionally, each ESGF node maintains a list of all other nodes in the federation. A client search request is automatically distributed to all nodes, then the results are aggregated together</a:t>
            </a:r>
            <a:endParaRPr lang="en-US" u="sng" dirty="0" smtClean="0"/>
          </a:p>
          <a:p>
            <a:r>
              <a:rPr lang="en-US" dirty="0" smtClean="0"/>
              <a:t>Optionally, each ESGF node can replicate some or all of the remote indexes, so that a search request is always resolved locally, for increased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0090" y="-107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090" y="3648049"/>
            <a:ext cx="5985473" cy="304001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686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0660"/>
            <a:ext cx="10018713" cy="840624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Metadata and Search New Requirements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40760"/>
            <a:ext cx="10329834" cy="482094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order to remain a viable solution for the medium/long term future, the ESGF search services must be upgraded to address several new requirements:</a:t>
            </a:r>
          </a:p>
          <a:p>
            <a:r>
              <a:rPr lang="en-US" dirty="0" smtClean="0"/>
              <a:t>Scalability: it is estimated that the total volume of climate data will grow 100 times in the next 5-10 years. ESGF alone will have to manage:</a:t>
            </a:r>
          </a:p>
          <a:p>
            <a:pPr lvl="1"/>
            <a:r>
              <a:rPr lang="en-US" dirty="0" smtClean="0"/>
              <a:t>CMIP6 data archive: ~20PB of replicated distributed data, compressed (~40 PB uncompressed)</a:t>
            </a:r>
          </a:p>
          <a:p>
            <a:pPr lvl="1"/>
            <a:r>
              <a:rPr lang="en-US" dirty="0" smtClean="0"/>
              <a:t>Tens of new MIP projects</a:t>
            </a:r>
          </a:p>
          <a:p>
            <a:pPr lvl="1"/>
            <a:r>
              <a:rPr lang="en-US" dirty="0" smtClean="0"/>
              <a:t>New observational products (higher resolution grids, swaths, in-situ)</a:t>
            </a:r>
          </a:p>
          <a:p>
            <a:r>
              <a:rPr lang="en-US" dirty="0" smtClean="0"/>
              <a:t>Performance: maintain or improve performance despite increases in data volumes, number of users, number of nodes</a:t>
            </a:r>
            <a:endParaRPr lang="en-US" u="sng" dirty="0" smtClean="0"/>
          </a:p>
          <a:p>
            <a:r>
              <a:rPr lang="en-US" dirty="0" smtClean="0"/>
              <a:t>Resiliency: global searches must not degrade due to temporary hardware/network failures</a:t>
            </a:r>
          </a:p>
          <a:p>
            <a:r>
              <a:rPr lang="en-US" dirty="0" smtClean="0"/>
              <a:t>Generality: application to other BER-relevant science domains (hydrology, biology, etc.)</a:t>
            </a:r>
            <a:endParaRPr lang="en-US" dirty="0"/>
          </a:p>
          <a:p>
            <a:r>
              <a:rPr lang="en-US" dirty="0" smtClean="0"/>
              <a:t>Operations: search services must be easy to install, configure and scale on any platform (laptop, in-premise cluster, cloud)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0090" y="-107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multimediaGalBrowseImage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16" y="5639855"/>
            <a:ext cx="1910685" cy="1066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23" y="5638676"/>
            <a:ext cx="2169507" cy="1067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52" y="5641034"/>
            <a:ext cx="1395039" cy="108747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432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6"/>
            <a:ext cx="10018713" cy="840624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Metadata and Search Proposed Work (1)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40761"/>
            <a:ext cx="10329834" cy="29057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Design and implement a new ESGF search architecture based on Solr Cloud – the next generation Solr architecture for handling Big Data</a:t>
            </a:r>
          </a:p>
          <a:p>
            <a:pPr lvl="1"/>
            <a:r>
              <a:rPr lang="en-US" dirty="0" smtClean="0"/>
              <a:t>Automatic distributed indexing and searching across shards</a:t>
            </a:r>
          </a:p>
          <a:p>
            <a:pPr lvl="1"/>
            <a:r>
              <a:rPr lang="en-US" dirty="0" smtClean="0"/>
              <a:t>Configurable number of replica shards provide resiliency, automatic failover</a:t>
            </a:r>
          </a:p>
          <a:p>
            <a:pPr lvl="1"/>
            <a:r>
              <a:rPr lang="en-US" dirty="0" smtClean="0"/>
              <a:t>Built-in load balancing and high availability</a:t>
            </a:r>
          </a:p>
          <a:p>
            <a:pPr lvl="1"/>
            <a:r>
              <a:rPr lang="en-US" dirty="0" smtClean="0"/>
              <a:t>Capable of handling billions of records</a:t>
            </a:r>
          </a:p>
          <a:p>
            <a:r>
              <a:rPr lang="en-US" dirty="0" smtClean="0"/>
              <a:t>Prototype architecture: “super nodes” use “repeaters” to harvest metadata from peer nodes into internal Solr Cloud 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0090" y="-107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636" y="4165600"/>
            <a:ext cx="4227064" cy="214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166" y="3746500"/>
            <a:ext cx="4692100" cy="29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6"/>
            <a:ext cx="10018713" cy="840624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Metadata and Search Proposed Work (2)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40760"/>
            <a:ext cx="10329834" cy="48925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Package and distribute the ESGF search services framework for easy and scalable deployment on the Cloud</a:t>
            </a:r>
          </a:p>
          <a:p>
            <a:pPr lvl="1"/>
            <a:r>
              <a:rPr lang="en-US" dirty="0" smtClean="0"/>
              <a:t>Maintain as a versioned Docker image</a:t>
            </a:r>
          </a:p>
          <a:p>
            <a:pPr lvl="1"/>
            <a:r>
              <a:rPr lang="en-US" dirty="0" smtClean="0"/>
              <a:t>Provide configuration for standard and Solr-Cloud deployments</a:t>
            </a:r>
          </a:p>
          <a:p>
            <a:pPr lvl="1"/>
            <a:r>
              <a:rPr lang="en-US" dirty="0" smtClean="0"/>
              <a:t>Operate infrastructure on Amazon Cloud</a:t>
            </a:r>
          </a:p>
          <a:p>
            <a:pPr lvl="1"/>
            <a:r>
              <a:rPr lang="en-US" dirty="0" smtClean="0"/>
              <a:t>Provide extensive documentation for administrators</a:t>
            </a:r>
          </a:p>
          <a:p>
            <a:r>
              <a:rPr lang="en-US" dirty="0" smtClean="0"/>
              <a:t>Generalize the underlying ESGF search architecture to be applicable to other scientific domains</a:t>
            </a:r>
          </a:p>
          <a:p>
            <a:pPr lvl="1"/>
            <a:r>
              <a:rPr lang="en-US" dirty="0" smtClean="0"/>
              <a:t>Architecture for pluggable domain specific schemas and APIs</a:t>
            </a:r>
          </a:p>
          <a:p>
            <a:pPr lvl="1"/>
            <a:r>
              <a:rPr lang="en-US" dirty="0" smtClean="0"/>
              <a:t>Demonstrate application to a few selected science domains</a:t>
            </a:r>
          </a:p>
          <a:p>
            <a:r>
              <a:rPr lang="en-US" dirty="0" smtClean="0"/>
              <a:t>Track new Solr releases and upgrade the ESGF infrastructure accordingly</a:t>
            </a:r>
          </a:p>
          <a:p>
            <a:r>
              <a:rPr lang="en-US" dirty="0" smtClean="0"/>
              <a:t>Research and prototype other Big Data search technologies for selected use cases</a:t>
            </a:r>
          </a:p>
          <a:p>
            <a:pPr lvl="1"/>
            <a:r>
              <a:rPr lang="en-US" dirty="0" smtClean="0"/>
              <a:t>MongoDB, Cassandra, </a:t>
            </a:r>
            <a:r>
              <a:rPr lang="en-US" dirty="0" err="1" smtClean="0"/>
              <a:t>Accumulo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Start inter-operability study with other U.S. agencies (NASA, NOAA, USGS, ...)</a:t>
            </a:r>
          </a:p>
          <a:p>
            <a:pPr lvl="1"/>
            <a:r>
              <a:rPr lang="is-IS" dirty="0" smtClean="0"/>
              <a:t>Harvest other metadata holdings and make them available to ESGF searches, eventually redirecting to the source site</a:t>
            </a:r>
          </a:p>
          <a:p>
            <a:r>
              <a:rPr lang="is-IS" dirty="0" smtClean="0"/>
              <a:t>Estimated FTE: 0.5 developer, 0.1 supervisor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00090" y="-107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Big-Data-Blog-Header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5120498"/>
            <a:ext cx="3387723" cy="164470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62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6"/>
            <a:ext cx="10018713" cy="840624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Questions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0090" y="-107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logo_nasa_trio_black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92" y="3432216"/>
            <a:ext cx="5298513" cy="995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8" y="3432216"/>
            <a:ext cx="1025652" cy="1019946"/>
          </a:xfrm>
          <a:prstGeom prst="rect">
            <a:avLst/>
          </a:prstGeom>
        </p:spPr>
      </p:pic>
      <p:pic>
        <p:nvPicPr>
          <p:cNvPr id="12" name="Picture 11" descr="imgres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36" y="3432216"/>
            <a:ext cx="3747964" cy="9510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6"/>
            <a:ext cx="10018713" cy="1010564"/>
          </a:xfrm>
          <a:effectLst/>
        </p:spPr>
        <p:txBody>
          <a:bodyPr/>
          <a:lstStyle/>
          <a:p>
            <a:r>
              <a:rPr lang="en-US" b="1" dirty="0" smtClean="0">
                <a:solidFill>
                  <a:srgbClr val="8F0856"/>
                </a:solidFill>
              </a:rPr>
              <a:t>CoG Introduction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10701"/>
            <a:ext cx="10018713" cy="3269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CoG is a </a:t>
            </a:r>
            <a:r>
              <a:rPr lang="en-US" dirty="0"/>
              <a:t>D</a:t>
            </a:r>
            <a:r>
              <a:rPr lang="en-US" dirty="0" smtClean="0"/>
              <a:t>jango-based web application that is the main User Interface to a full-featured ESGF Node</a:t>
            </a:r>
          </a:p>
          <a:p>
            <a:r>
              <a:rPr lang="en-US" dirty="0" smtClean="0"/>
              <a:t>Historically developed with NOAA funding as a web-based platform for formalizing and sharing the governance of scientific projects, later evolved to include more and more ESGF functionality and was adopted as a replacement for the old web front-end</a:t>
            </a:r>
          </a:p>
          <a:p>
            <a:r>
              <a:rPr lang="en-US" dirty="0" smtClean="0"/>
              <a:t>Now CoG is developed collaboratively with contributions from JPL, ANL, DKRZ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3569873"/>
            <a:ext cx="3785960" cy="32226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22287" y="6283492"/>
            <a:ext cx="358367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ESGF CoG home </a:t>
            </a:r>
            <a:r>
              <a:rPr lang="en-US" dirty="0"/>
              <a:t>p</a:t>
            </a:r>
            <a:r>
              <a:rPr lang="en-US" dirty="0" smtClean="0"/>
              <a:t>age @ NASA.JPL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7"/>
            <a:ext cx="10018713" cy="840624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CoG Functionality (1)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40761"/>
            <a:ext cx="9641196" cy="30073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User interface to back-end search services </a:t>
            </a:r>
          </a:p>
          <a:p>
            <a:pPr lvl="1"/>
            <a:r>
              <a:rPr lang="en-US" dirty="0" smtClean="0"/>
              <a:t>Free text and faceted searches</a:t>
            </a:r>
          </a:p>
          <a:p>
            <a:pPr lvl="1"/>
            <a:r>
              <a:rPr lang="en-US" dirty="0" smtClean="0"/>
              <a:t>Data cart to store results and invoke data services</a:t>
            </a:r>
          </a:p>
          <a:p>
            <a:pPr lvl="1"/>
            <a:r>
              <a:rPr lang="en-US" dirty="0" smtClean="0"/>
              <a:t>Integration with PID and citation services</a:t>
            </a:r>
          </a:p>
          <a:p>
            <a:pPr lvl="1"/>
            <a:r>
              <a:rPr lang="en-US" dirty="0" smtClean="0"/>
              <a:t>Integration with Obs4MIPs quality indicators</a:t>
            </a:r>
          </a:p>
          <a:p>
            <a:pPr lvl="1"/>
            <a:r>
              <a:rPr lang="en-US" dirty="0" smtClean="0"/>
              <a:t>Integration with ES-DOC metadata services</a:t>
            </a:r>
          </a:p>
          <a:p>
            <a:pPr lvl="1"/>
            <a:r>
              <a:rPr lang="en-US" dirty="0" smtClean="0"/>
              <a:t>Admin interface to configure search options and back-end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0090" y="-107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948" y="3975101"/>
            <a:ext cx="3289652" cy="2800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084" y="3975101"/>
            <a:ext cx="3282415" cy="27940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89439" y="4114353"/>
            <a:ext cx="151950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Search results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45566" y="4123644"/>
            <a:ext cx="151905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User data </a:t>
            </a:r>
            <a:r>
              <a:rPr lang="en-US" dirty="0"/>
              <a:t>c</a:t>
            </a:r>
            <a:r>
              <a:rPr lang="en-US" dirty="0" smtClean="0"/>
              <a:t>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6"/>
            <a:ext cx="10018713" cy="840624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CoG Functionality (2)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02213"/>
            <a:ext cx="9641196" cy="32735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User interface for data downloads</a:t>
            </a:r>
          </a:p>
          <a:p>
            <a:pPr lvl="1"/>
            <a:r>
              <a:rPr lang="en-US" dirty="0" smtClean="0"/>
              <a:t>Single HTTP downloads</a:t>
            </a:r>
          </a:p>
          <a:p>
            <a:pPr lvl="1"/>
            <a:r>
              <a:rPr lang="en-US" dirty="0" smtClean="0"/>
              <a:t>Data selection for wget script generation</a:t>
            </a:r>
          </a:p>
          <a:p>
            <a:pPr lvl="1"/>
            <a:r>
              <a:rPr lang="en-US" dirty="0" smtClean="0"/>
              <a:t>Integrated with Globus</a:t>
            </a:r>
          </a:p>
          <a:p>
            <a:r>
              <a:rPr lang="en-US" dirty="0" smtClean="0"/>
              <a:t>Scientific collaboration environment</a:t>
            </a:r>
          </a:p>
          <a:p>
            <a:pPr lvl="1"/>
            <a:r>
              <a:rPr lang="en-US" dirty="0" smtClean="0"/>
              <a:t>Wiki</a:t>
            </a:r>
          </a:p>
          <a:p>
            <a:pPr lvl="1"/>
            <a:r>
              <a:rPr lang="en-US" dirty="0" smtClean="0"/>
              <a:t>Web repository for digital resources</a:t>
            </a:r>
          </a:p>
          <a:p>
            <a:pPr lvl="1"/>
            <a:r>
              <a:rPr lang="en-US" dirty="0" smtClean="0"/>
              <a:t>Template pages for describing project governance</a:t>
            </a:r>
          </a:p>
          <a:p>
            <a:pPr lvl="1"/>
            <a:r>
              <a:rPr lang="en-US" dirty="0" smtClean="0"/>
              <a:t>Admin interface to configure project options and user membership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0090" y="-107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29442" y="6323100"/>
            <a:ext cx="170637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ESMF resources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32173" y="259041"/>
            <a:ext cx="247519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Globus data download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42" y="4128338"/>
            <a:ext cx="2432077" cy="20702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509" y="4556224"/>
            <a:ext cx="2518349" cy="214364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622640" y="4128338"/>
            <a:ext cx="150721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ESMF policies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173" y="734672"/>
            <a:ext cx="2475194" cy="259160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173" y="3935469"/>
            <a:ext cx="2475194" cy="259160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7" name="Down Arrow 16"/>
          <p:cNvSpPr/>
          <p:nvPr/>
        </p:nvSpPr>
        <p:spPr>
          <a:xfrm>
            <a:off x="10266947" y="3432361"/>
            <a:ext cx="427347" cy="366714"/>
          </a:xfrm>
          <a:prstGeom prst="downArrow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6"/>
            <a:ext cx="10018713" cy="840624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CoG Federation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40761"/>
            <a:ext cx="8630602" cy="27637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ESGF CoG web portals are federated with each other</a:t>
            </a:r>
          </a:p>
          <a:p>
            <a:pPr lvl="1"/>
            <a:r>
              <a:rPr lang="en-US" dirty="0" smtClean="0"/>
              <a:t>Each CoG is aware of its “peers”</a:t>
            </a:r>
          </a:p>
          <a:p>
            <a:pPr lvl="1"/>
            <a:r>
              <a:rPr lang="en-US" dirty="0" smtClean="0"/>
              <a:t>Scientific projects are exchanged and hyperlinked across portals</a:t>
            </a:r>
          </a:p>
          <a:p>
            <a:pPr lvl="1"/>
            <a:r>
              <a:rPr lang="en-US" dirty="0" smtClean="0"/>
              <a:t>Basic user information (registration site, project membership) is exchanged</a:t>
            </a:r>
          </a:p>
          <a:p>
            <a:pPr lvl="1"/>
            <a:r>
              <a:rPr lang="en-US" dirty="0" smtClean="0"/>
              <a:t>Leveraging other ESGF federation capabilities: Single Sign On and federated searches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0090" y="-107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Project Browser Widge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237" y="3452478"/>
            <a:ext cx="1619097" cy="334291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210" y="840761"/>
            <a:ext cx="2461124" cy="184884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9635508" y="393548"/>
            <a:ext cx="219182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ESGF Nodes browser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039665" y="3005615"/>
            <a:ext cx="178766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Projects browser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364" y="3452478"/>
            <a:ext cx="6894659" cy="43707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2601" y="4944430"/>
            <a:ext cx="31657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CoG P2P information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6"/>
            <a:ext cx="10018713" cy="840624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CoG Shortcomings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40760"/>
            <a:ext cx="10329834" cy="38281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Parts of the software stack are based on older technology which is no longer maintained, and is likely to become insecure in the future</a:t>
            </a:r>
          </a:p>
          <a:p>
            <a:pPr lvl="1"/>
            <a:r>
              <a:rPr lang="en-US" dirty="0" smtClean="0"/>
              <a:t>Javascript framework (YUI 2.9)</a:t>
            </a:r>
          </a:p>
          <a:p>
            <a:pPr lvl="1"/>
            <a:r>
              <a:rPr lang="en-US" dirty="0" smtClean="0"/>
              <a:t>Wiki editor</a:t>
            </a:r>
          </a:p>
          <a:p>
            <a:r>
              <a:rPr lang="en-US" dirty="0" smtClean="0"/>
              <a:t>Not very modular: each CoG installation must include all of the supported functionality (search, download, wiki, governance, </a:t>
            </a:r>
            <a:r>
              <a:rPr lang="is-IS" dirty="0" smtClean="0"/>
              <a:t>…)...</a:t>
            </a:r>
          </a:p>
          <a:p>
            <a:r>
              <a:rPr lang="is-IS" dirty="0" smtClean="0"/>
              <a:t>...consequently, it is more difficult to include new functionality: developers must work with the full software package</a:t>
            </a:r>
          </a:p>
          <a:p>
            <a:r>
              <a:rPr lang="is-IS" dirty="0" smtClean="0"/>
              <a:t>Lack of an automatic testing framework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00090" y="-107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69" y="4912949"/>
            <a:ext cx="3453254" cy="183874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303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6"/>
            <a:ext cx="10018713" cy="840624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CoG Proposed Work (1)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40760"/>
            <a:ext cx="10329834" cy="4406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With this proposal, we intend to address the above shortcomings and evolve CoG into a </a:t>
            </a:r>
            <a:r>
              <a:rPr lang="en-US" u="sng" dirty="0" smtClean="0"/>
              <a:t>UI framework </a:t>
            </a:r>
            <a:r>
              <a:rPr lang="en-US" dirty="0" smtClean="0"/>
              <a:t>that can be used by ESGF and other BER projects for the long term future. Specifically we plan to:</a:t>
            </a:r>
          </a:p>
          <a:p>
            <a:r>
              <a:rPr lang="en-US" dirty="0" smtClean="0"/>
              <a:t>Modularize CoG into a </a:t>
            </a:r>
            <a:r>
              <a:rPr lang="en-US" u="sng" dirty="0" smtClean="0"/>
              <a:t>pluggable architecture of CoGs (“Composable GUIs”)</a:t>
            </a:r>
          </a:p>
          <a:p>
            <a:pPr lvl="1"/>
            <a:r>
              <a:rPr lang="en-US" dirty="0" smtClean="0"/>
              <a:t>Each area of functionality is encapsulated into a standalone module</a:t>
            </a:r>
          </a:p>
          <a:p>
            <a:pPr lvl="1"/>
            <a:r>
              <a:rPr lang="en-US" dirty="0" smtClean="0"/>
              <a:t>Will enable easy addition of new functionality modules:</a:t>
            </a:r>
          </a:p>
          <a:p>
            <a:pPr lvl="2"/>
            <a:r>
              <a:rPr lang="en-US" dirty="0" smtClean="0"/>
              <a:t>Example: front-end for CWT services</a:t>
            </a:r>
          </a:p>
          <a:p>
            <a:pPr lvl="2"/>
            <a:r>
              <a:rPr lang="en-US" dirty="0" smtClean="0"/>
              <a:t>Example: display for data provenance</a:t>
            </a:r>
          </a:p>
          <a:p>
            <a:pPr lvl="2"/>
            <a:r>
              <a:rPr lang="en-US" dirty="0" smtClean="0"/>
              <a:t>Example: data re-gridding interface for satellite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0090" y="-107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11215576"/>
              </p:ext>
            </p:extLst>
          </p:nvPr>
        </p:nvGraphicFramePr>
        <p:xfrm>
          <a:off x="7219979" y="3505200"/>
          <a:ext cx="4972021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71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6"/>
            <a:ext cx="10018713" cy="840624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CoG Proposed Work (2)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40760"/>
            <a:ext cx="10329834" cy="5214494"/>
          </a:xfrm>
        </p:spPr>
        <p:txBody>
          <a:bodyPr>
            <a:normAutofit/>
          </a:bodyPr>
          <a:lstStyle/>
          <a:p>
            <a:r>
              <a:rPr lang="en-US" dirty="0" smtClean="0"/>
              <a:t>Replace some of the underlying older technology</a:t>
            </a:r>
          </a:p>
          <a:p>
            <a:pPr lvl="1"/>
            <a:r>
              <a:rPr lang="en-US" dirty="0" smtClean="0"/>
              <a:t>Replace YUI with </a:t>
            </a:r>
            <a:r>
              <a:rPr lang="en-US" dirty="0" err="1" smtClean="0"/>
              <a:t>Node.js</a:t>
            </a:r>
            <a:endParaRPr lang="en-US" dirty="0" smtClean="0"/>
          </a:p>
          <a:p>
            <a:pPr lvl="1"/>
            <a:r>
              <a:rPr lang="en-US" dirty="0" smtClean="0"/>
              <a:t>Replace wiki editor with some new open source solution</a:t>
            </a:r>
          </a:p>
          <a:p>
            <a:r>
              <a:rPr lang="en-US" dirty="0" smtClean="0"/>
              <a:t>Develop an extensive testing framework</a:t>
            </a:r>
            <a:endParaRPr lang="en-US" u="sng" dirty="0" smtClean="0"/>
          </a:p>
          <a:p>
            <a:pPr lvl="1"/>
            <a:r>
              <a:rPr lang="en-US" dirty="0" smtClean="0"/>
              <a:t>Selenium for front-end browser tests</a:t>
            </a:r>
          </a:p>
          <a:p>
            <a:pPr lvl="1"/>
            <a:r>
              <a:rPr lang="en-US" dirty="0" smtClean="0"/>
              <a:t>Python test suite for back-end services</a:t>
            </a:r>
          </a:p>
          <a:p>
            <a:r>
              <a:rPr lang="en-US" dirty="0" smtClean="0"/>
              <a:t>Strategy: not a re-write from scratch, rather an incremental process of modularization and integration</a:t>
            </a:r>
          </a:p>
          <a:p>
            <a:r>
              <a:rPr lang="en-US" dirty="0" smtClean="0"/>
              <a:t>Target time frame: 3 years</a:t>
            </a:r>
          </a:p>
          <a:p>
            <a:r>
              <a:rPr lang="en-US" dirty="0" smtClean="0"/>
              <a:t>Estimated FTEs: 0.75 developer + 0.1 supervisor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0090" y="-107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48" y="1631520"/>
            <a:ext cx="2745604" cy="199395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91" y="4812003"/>
            <a:ext cx="1956461" cy="195646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658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6"/>
            <a:ext cx="10018713" cy="840624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Metadata and Search Overview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40760"/>
            <a:ext cx="10329834" cy="33898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ESGF employs a state-of-the-art architecture based on Solr, that enables searching a federated system of distributed metadata archives which are administered independently</a:t>
            </a:r>
          </a:p>
          <a:p>
            <a:r>
              <a:rPr lang="en-US" dirty="0" smtClean="0"/>
              <a:t>A client can issue a search request to any ESGF node, and will be presented with a consistent set of results that span the whole federation </a:t>
            </a:r>
            <a:endParaRPr lang="en-US" u="sng" dirty="0" smtClean="0"/>
          </a:p>
          <a:p>
            <a:r>
              <a:rPr lang="en-US" dirty="0" smtClean="0"/>
              <a:t>Solr is an open source high performance search engine used by many public and commercial applications</a:t>
            </a:r>
          </a:p>
          <a:p>
            <a:pPr lvl="1"/>
            <a:r>
              <a:rPr lang="en-US" dirty="0" smtClean="0"/>
              <a:t>ESGF uses advanced Solr features such as shard replication and distributed searches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0090" y="-107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251390" y="4104550"/>
            <a:ext cx="2870811" cy="2541024"/>
          </a:xfrm>
          <a:prstGeom prst="ellipse">
            <a:avLst/>
          </a:prstGeom>
          <a:solidFill>
            <a:schemeClr val="accent2">
              <a:alpha val="74000"/>
            </a:schemeClr>
          </a:solidFill>
          <a:ln w="25400">
            <a:solidFill>
              <a:schemeClr val="accent4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079813" y="4964055"/>
            <a:ext cx="751240" cy="536655"/>
          </a:xfrm>
          <a:prstGeom prst="rightArrow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76" y="4668896"/>
            <a:ext cx="1374568" cy="13582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488" y="4230628"/>
            <a:ext cx="3765143" cy="24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18554</TotalTime>
  <Words>1222</Words>
  <Application>Microsoft Macintosh PowerPoint</Application>
  <PresentationFormat>Widescreen</PresentationFormat>
  <Paragraphs>194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Corbel</vt:lpstr>
      <vt:lpstr>Times New Roman</vt:lpstr>
      <vt:lpstr>Arial</vt:lpstr>
      <vt:lpstr>Parallax</vt:lpstr>
      <vt:lpstr>CoG User Interface (UI), Metadata and Search</vt:lpstr>
      <vt:lpstr>CoG Introduction</vt:lpstr>
      <vt:lpstr>CoG Functionality (1)</vt:lpstr>
      <vt:lpstr>CoG Functionality (2)</vt:lpstr>
      <vt:lpstr>CoG Federation</vt:lpstr>
      <vt:lpstr>CoG Shortcomings</vt:lpstr>
      <vt:lpstr>CoG Proposed Work (1)</vt:lpstr>
      <vt:lpstr>CoG Proposed Work (2)</vt:lpstr>
      <vt:lpstr>Metadata and Search Overview</vt:lpstr>
      <vt:lpstr>Metadata and Search Architecture</vt:lpstr>
      <vt:lpstr>Metadata and Search New Requirements</vt:lpstr>
      <vt:lpstr>Metadata and Search Proposed Work (1)</vt:lpstr>
      <vt:lpstr>Metadata and Search Proposed Work (2)</vt:lpstr>
      <vt:lpstr>Questions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Williams</dc:creator>
  <cp:lastModifiedBy>Williams, Dean N.</cp:lastModifiedBy>
  <cp:revision>323</cp:revision>
  <dcterms:created xsi:type="dcterms:W3CDTF">2017-04-12T15:43:38Z</dcterms:created>
  <dcterms:modified xsi:type="dcterms:W3CDTF">2017-06-05T01:21:13Z</dcterms:modified>
</cp:coreProperties>
</file>