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24"/>
  </p:notesMasterIdLst>
  <p:handoutMasterIdLst>
    <p:handoutMasterId r:id="rId25"/>
  </p:handoutMasterIdLst>
  <p:sldIdLst>
    <p:sldId id="493" r:id="rId2"/>
    <p:sldId id="496" r:id="rId3"/>
    <p:sldId id="583" r:id="rId4"/>
    <p:sldId id="586" r:id="rId5"/>
    <p:sldId id="514" r:id="rId6"/>
    <p:sldId id="515" r:id="rId7"/>
    <p:sldId id="516" r:id="rId8"/>
    <p:sldId id="517" r:id="rId9"/>
    <p:sldId id="518" r:id="rId10"/>
    <p:sldId id="498" r:id="rId11"/>
    <p:sldId id="511" r:id="rId12"/>
    <p:sldId id="495" r:id="rId13"/>
    <p:sldId id="585" r:id="rId14"/>
    <p:sldId id="584" r:id="rId15"/>
    <p:sldId id="512" r:id="rId16"/>
    <p:sldId id="507" r:id="rId17"/>
    <p:sldId id="508" r:id="rId18"/>
    <p:sldId id="510" r:id="rId19"/>
    <p:sldId id="506" r:id="rId20"/>
    <p:sldId id="519" r:id="rId21"/>
    <p:sldId id="513" r:id="rId22"/>
    <p:sldId id="582" r:id="rId23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4" userDrawn="1">
          <p15:clr>
            <a:srgbClr val="A4A3A4"/>
          </p15:clr>
        </p15:guide>
        <p15:guide id="2" orient="horz" pos="4032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5" orient="horz" pos="2184" userDrawn="1">
          <p15:clr>
            <a:srgbClr val="A4A3A4"/>
          </p15:clr>
        </p15:guide>
        <p15:guide id="6" pos="2304" userDrawn="1">
          <p15:clr>
            <a:srgbClr val="A4A3A4"/>
          </p15:clr>
        </p15:guide>
        <p15:guide id="7" pos="384" userDrawn="1">
          <p15:clr>
            <a:srgbClr val="A4A3A4"/>
          </p15:clr>
        </p15:guide>
        <p15:guide id="8" orient="horz" pos="3096" userDrawn="1">
          <p15:clr>
            <a:srgbClr val="A4A3A4"/>
          </p15:clr>
        </p15:guide>
        <p15:guide id="9" orient="horz" pos="1296" userDrawn="1">
          <p15:clr>
            <a:srgbClr val="A4A3A4"/>
          </p15:clr>
        </p15:guide>
        <p15:guide id="10" pos="7552" userDrawn="1">
          <p15:clr>
            <a:srgbClr val="A4A3A4"/>
          </p15:clr>
        </p15:guide>
        <p15:guide id="11" pos="4800" userDrawn="1">
          <p15:clr>
            <a:srgbClr val="A4A3A4"/>
          </p15:clr>
        </p15:guide>
        <p15:guide id="12" pos="5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D600"/>
    <a:srgbClr val="009900"/>
    <a:srgbClr val="376092"/>
    <a:srgbClr val="C74E44"/>
    <a:srgbClr val="00AEEF"/>
    <a:srgbClr val="8CC643"/>
    <a:srgbClr val="FCB042"/>
    <a:srgbClr val="49356E"/>
    <a:srgbClr val="795D66"/>
    <a:srgbClr val="B9A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5A0753-3765-624D-BBE9-B3B16332A4D1}" v="2336" dt="2018-12-04T15:50:02.9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89" autoAdjust="0"/>
    <p:restoredTop sz="80803" autoAdjust="0"/>
  </p:normalViewPr>
  <p:slideViewPr>
    <p:cSldViewPr snapToGrid="0">
      <p:cViewPr varScale="1">
        <p:scale>
          <a:sx n="78" d="100"/>
          <a:sy n="78" d="100"/>
        </p:scale>
        <p:origin x="552" y="168"/>
      </p:cViewPr>
      <p:guideLst>
        <p:guide orient="horz" pos="1704"/>
        <p:guide orient="horz" pos="4032"/>
        <p:guide pos="3840"/>
        <p:guide orient="horz" pos="2184"/>
        <p:guide pos="2304"/>
        <p:guide pos="384"/>
        <p:guide orient="horz" pos="3096"/>
        <p:guide orient="horz" pos="1296"/>
        <p:guide pos="7552"/>
        <p:guide pos="4800"/>
        <p:guide pos="5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11/29/18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11/29/18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 by group in concertation with XC</a:t>
            </a:r>
          </a:p>
          <a:p>
            <a:r>
              <a:rPr lang="en-US" dirty="0"/>
              <a:t>Approved and posted</a:t>
            </a:r>
          </a:p>
          <a:p>
            <a:r>
              <a:rPr lang="en-US" dirty="0"/>
              <a:t>Implementation left to 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402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44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609600" y="565126"/>
            <a:ext cx="109728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09601" y="2024863"/>
            <a:ext cx="75056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096715"/>
            <a:ext cx="6096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1180" y="6416000"/>
            <a:ext cx="6004819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mr-IN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LLNL-PRES-742786</a:t>
            </a:r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6082" y="6446832"/>
            <a:ext cx="2486941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6902F5-992F-5F41-A534-807FFB9A3D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1"/>
            <a:ext cx="12192000" cy="68515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469" y="5437487"/>
            <a:ext cx="4803331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19508"/>
            <a:ext cx="109728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1101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01619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1101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291532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9412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1"/>
            <a:ext cx="12191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17" name="Picture 16" descr="lab_icon_text_no_background_rgb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1" y="6489128"/>
            <a:ext cx="3642388" cy="27864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1" y="0"/>
            <a:ext cx="12192000" cy="64008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>
              <a:latin typeface="Arial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646605" y="6667871"/>
            <a:ext cx="9057834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work was performed under the auspices of the U.S. Department of Energy by Lawrence Livermore National Laboratory under Contract DE-AC52-07NA27344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11768165" y="6403253"/>
            <a:ext cx="423836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 descr="NNSA_trans.png"/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357" y="6449398"/>
            <a:ext cx="1350408" cy="39039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0136"/>
            <a:ext cx="109728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1525"/>
            <a:ext cx="10972800" cy="4681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  <p:sldLayoutId id="2147483722" r:id="rId5"/>
    <p:sldLayoutId id="2147483721" r:id="rId6"/>
    <p:sldLayoutId id="2147483717" r:id="rId7"/>
    <p:sldLayoutId id="2147483718" r:id="rId8"/>
    <p:sldLayoutId id="2147483719" r:id="rId9"/>
    <p:sldLayoutId id="2147483723" r:id="rId10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ESGF/esgf-compute-cert" TargetMode="External"/><Relationship Id="rId3" Type="http://schemas.openxmlformats.org/officeDocument/2006/relationships/hyperlink" Target="https://esgf.llnl.gov/esgf-media/pdf/ESGF-Compute-Certification.pdf" TargetMode="External"/><Relationship Id="rId7" Type="http://schemas.openxmlformats.org/officeDocument/2006/relationships/hyperlink" Target="https://github.com/ESGF/esgf-compute-api" TargetMode="External"/><Relationship Id="rId2" Type="http://schemas.openxmlformats.org/officeDocument/2006/relationships/hyperlink" Target="mailto:esgf-cwt@llnl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ESGF/esgf-compute-wps" TargetMode="External"/><Relationship Id="rId5" Type="http://schemas.openxmlformats.org/officeDocument/2006/relationships/hyperlink" Target="https://esgf-compute-api.readthedocs.io/en/latest/" TargetMode="External"/><Relationship Id="rId4" Type="http://schemas.openxmlformats.org/officeDocument/2006/relationships/hyperlink" Target="https://acme-climate.atlassian.net/wiki/spaces/ESGF/pages/3997828/Compute+Working+Team+esgf-cwt" TargetMode="Externa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hyperlink" Target="https://ophidialab.cmcc.it/web/registration.php" TargetMode="External"/><Relationship Id="rId7" Type="http://schemas.openxmlformats.org/officeDocument/2006/relationships/image" Target="../media/image2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hyperlink" Target="https://pavics.ouranos.ca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cp4cds.github.io/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hyperlink" Target="https://birdhouse.readthedocs.io/en/latest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sgf.llnl.gov/esgf-media/pdf/ESGF-Compute-Certification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92040" y="215295"/>
            <a:ext cx="8229600" cy="1447576"/>
          </a:xfrm>
        </p:spPr>
        <p:txBody>
          <a:bodyPr/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 Working Team Update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981200" y="2012702"/>
            <a:ext cx="7834184" cy="483363"/>
          </a:xfrm>
        </p:spPr>
        <p:txBody>
          <a:bodyPr/>
          <a:lstStyle/>
          <a:p>
            <a:pPr marL="58738" indent="-1588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of the Project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96001" y="1357125"/>
            <a:ext cx="4572000" cy="752475"/>
          </a:xfrm>
        </p:spPr>
        <p:txBody>
          <a:bodyPr/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Charles Doutriaux, ESGF CWT Team</a:t>
            </a: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2016103" y="4298488"/>
            <a:ext cx="3278508" cy="397500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1600" dirty="0">
                <a:solidFill>
                  <a:schemeClr val="bg1"/>
                </a:solidFill>
                <a:cs typeface="Lucida Handwriting"/>
              </a:rPr>
              <a:t>December 4</a:t>
            </a:r>
            <a:r>
              <a:rPr lang="en-US" sz="1600" baseline="30000" dirty="0">
                <a:solidFill>
                  <a:schemeClr val="bg1"/>
                </a:solidFill>
                <a:cs typeface="Lucida Handwriting"/>
              </a:rPr>
              <a:t>th</a:t>
            </a:r>
            <a:r>
              <a:rPr lang="en-US" sz="1600" dirty="0">
                <a:solidFill>
                  <a:schemeClr val="bg1"/>
                </a:solidFill>
                <a:cs typeface="Lucida Handwriting"/>
              </a:rPr>
              <a:t>,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 Challenge</a:t>
            </a:r>
          </a:p>
          <a:p>
            <a:r>
              <a:rPr lang="en-US" dirty="0"/>
              <a:t>Trying to get every server to be API compatible</a:t>
            </a:r>
          </a:p>
          <a:p>
            <a:r>
              <a:rPr lang="en-US" dirty="0"/>
              <a:t>Dynamic Federated Workflows</a:t>
            </a:r>
          </a:p>
          <a:p>
            <a:r>
              <a:rPr lang="en-US" dirty="0"/>
              <a:t>Integrated into install stack?</a:t>
            </a:r>
          </a:p>
          <a:p>
            <a:r>
              <a:rPr lang="en-US" dirty="0"/>
              <a:t>VCDAT 2.0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Come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949" y="0"/>
            <a:ext cx="1691051" cy="88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62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" indent="0">
              <a:buNone/>
            </a:pPr>
            <a:endParaRPr lang="en-US" dirty="0"/>
          </a:p>
          <a:p>
            <a:r>
              <a:rPr lang="en-US" dirty="0"/>
              <a:t>Rich Ecosystem; Many Backends</a:t>
            </a:r>
          </a:p>
          <a:p>
            <a:r>
              <a:rPr lang="en-US" dirty="0"/>
              <a:t>New Technologies Incorporated</a:t>
            </a:r>
          </a:p>
          <a:p>
            <a:r>
              <a:rPr lang="en-US" dirty="0"/>
              <a:t>Certification Process</a:t>
            </a:r>
          </a:p>
          <a:p>
            <a:r>
              <a:rPr lang="en-US" dirty="0"/>
              <a:t>Compute Challenge?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422" y="3130"/>
            <a:ext cx="1113578" cy="144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75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2223" y="1225976"/>
            <a:ext cx="102249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Email: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esgf-cwt@llnl.gov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Webex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First Monday of the month: General Meeting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Documentation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Certification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https://esgf.llnl.gov/esgf-media/pdf/ESGF-Compute-Certification.pdf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Web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https://acme-climate.atlassian.net/wiki/spaces/ESGF/pages/3997828/Compute+Working+Team+esgf-cwt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API: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https://esgf-compute-api.readthedocs.io/en/latest/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Code (GitHub)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https://github.com/ESGF/esgf-compute-wps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End-user: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https://github.com/ESGF/esgf-compute-api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Certification: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https://github.com/ESGF/esgf-compute-cert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A65D89-6CF7-EE42-BF28-256CB13F5B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17408" y="0"/>
            <a:ext cx="874592" cy="103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51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A7A5C9-8906-9240-9D14-306A9567CC0B}"/>
              </a:ext>
            </a:extLst>
          </p:cNvPr>
          <p:cNvSpPr txBox="1"/>
          <p:nvPr/>
        </p:nvSpPr>
        <p:spPr>
          <a:xfrm>
            <a:off x="3821503" y="2605177"/>
            <a:ext cx="3933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852205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B15E-355B-0044-9C7F-EB89D5055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2621989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599" y="1391531"/>
            <a:ext cx="11111345" cy="4751457"/>
          </a:xfrm>
        </p:spPr>
        <p:txBody>
          <a:bodyPr/>
          <a:lstStyle/>
          <a:p>
            <a:r>
              <a:rPr lang="en-US" dirty="0"/>
              <a:t>Develop and maintain </a:t>
            </a:r>
            <a:r>
              <a:rPr lang="en-US" dirty="0">
                <a:solidFill>
                  <a:srgbClr val="FF0000"/>
                </a:solidFill>
              </a:rPr>
              <a:t>container-based “compute-node”, ready to be used as ”standard” ESGF compute node deployment</a:t>
            </a:r>
          </a:p>
          <a:p>
            <a:r>
              <a:rPr lang="en-US" dirty="0"/>
              <a:t>Develop and maintain </a:t>
            </a:r>
            <a:r>
              <a:rPr lang="en-US" b="1" dirty="0">
                <a:solidFill>
                  <a:srgbClr val="FF0000"/>
                </a:solidFill>
              </a:rPr>
              <a:t>Python-based compute API </a:t>
            </a:r>
            <a:r>
              <a:rPr lang="en-US" dirty="0"/>
              <a:t>as well as API standards themselves (in conjunction with rest of CWT of course)</a:t>
            </a:r>
          </a:p>
          <a:p>
            <a:r>
              <a:rPr lang="en-US" dirty="0"/>
              <a:t>New UI for workflows</a:t>
            </a:r>
          </a:p>
          <a:p>
            <a:r>
              <a:rPr lang="en-US" dirty="0"/>
              <a:t>Certification CLI</a:t>
            </a:r>
          </a:p>
          <a:p>
            <a:r>
              <a:rPr lang="en-US" dirty="0"/>
              <a:t>New Server for production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LLNL (Jason Boutte)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645" y="6262"/>
            <a:ext cx="966355" cy="966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622EB8-B35C-E141-81E2-63790D329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101" y="3122143"/>
            <a:ext cx="5828993" cy="319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4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984788"/>
            <a:ext cx="8756072" cy="515346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EDASK Analytic Services Framework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Implemented in 100% Python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Built on </a:t>
            </a:r>
            <a:r>
              <a:rPr lang="en-US" dirty="0" err="1">
                <a:solidFill>
                  <a:srgbClr val="FF0000"/>
                </a:solidFill>
              </a:rPr>
              <a:t>Dask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Xarray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/>
              <a:t>Restful WPS interface</a:t>
            </a:r>
          </a:p>
          <a:p>
            <a:pPr lvl="1"/>
            <a:r>
              <a:rPr lang="en-US" dirty="0"/>
              <a:t>Parallel data access</a:t>
            </a:r>
          </a:p>
          <a:p>
            <a:pPr lvl="1"/>
            <a:r>
              <a:rPr lang="en-US" dirty="0"/>
              <a:t>Workflow framework</a:t>
            </a:r>
          </a:p>
          <a:p>
            <a:r>
              <a:rPr lang="en-US" dirty="0"/>
              <a:t>Canonical Operation Options</a:t>
            </a:r>
          </a:p>
          <a:p>
            <a:pPr lvl="1"/>
            <a:r>
              <a:rPr lang="en-US" i="1" dirty="0"/>
              <a:t>Domain:  subset to region</a:t>
            </a:r>
          </a:p>
          <a:p>
            <a:pPr lvl="1"/>
            <a:r>
              <a:rPr lang="en-US" i="1" dirty="0"/>
              <a:t>Axes:  reduce over axes</a:t>
            </a:r>
          </a:p>
          <a:p>
            <a:pPr lvl="1"/>
            <a:endParaRPr lang="en-US" i="1" dirty="0"/>
          </a:p>
          <a:p>
            <a:pPr lvl="2"/>
            <a:r>
              <a:rPr lang="en-US" i="1" dirty="0"/>
              <a:t>X, Y, Z, T, E (ensemble)</a:t>
            </a:r>
          </a:p>
          <a:p>
            <a:pPr lvl="1"/>
            <a:endParaRPr lang="en-US" i="1" dirty="0"/>
          </a:p>
          <a:p>
            <a:pPr lvl="1"/>
            <a:r>
              <a:rPr lang="en-US" i="1" dirty="0" err="1"/>
              <a:t>Groupby</a:t>
            </a:r>
            <a:r>
              <a:rPr lang="en-US" i="1" dirty="0"/>
              <a:t>:  split-apply-combine</a:t>
            </a:r>
          </a:p>
          <a:p>
            <a:pPr lvl="1"/>
            <a:endParaRPr lang="en-US" i="1" dirty="0"/>
          </a:p>
          <a:p>
            <a:pPr lvl="2"/>
            <a:r>
              <a:rPr lang="en-US" i="1" dirty="0"/>
              <a:t>Custom or existing Axis</a:t>
            </a:r>
          </a:p>
          <a:p>
            <a:pPr lvl="2"/>
            <a:endParaRPr lang="en-US" i="1" dirty="0"/>
          </a:p>
          <a:p>
            <a:pPr lvl="2"/>
            <a:r>
              <a:rPr lang="en-US" i="1" dirty="0"/>
              <a:t>Pandas groups</a:t>
            </a:r>
          </a:p>
          <a:p>
            <a:pPr lvl="1"/>
            <a:endParaRPr lang="en-US" i="1" dirty="0"/>
          </a:p>
          <a:p>
            <a:pPr lvl="1"/>
            <a:r>
              <a:rPr lang="en-US" i="1" dirty="0"/>
              <a:t>Resample: </a:t>
            </a:r>
            <a:r>
              <a:rPr lang="en-US" i="1" dirty="0" err="1"/>
              <a:t>upsampling</a:t>
            </a:r>
            <a:r>
              <a:rPr lang="en-US" i="1" dirty="0"/>
              <a:t> and </a:t>
            </a:r>
            <a:r>
              <a:rPr lang="en-US" i="1" dirty="0" err="1"/>
              <a:t>downsampling</a:t>
            </a:r>
            <a:endParaRPr lang="en-US" i="1" dirty="0"/>
          </a:p>
          <a:p>
            <a:pPr lvl="1"/>
            <a:endParaRPr lang="en-US" i="1" dirty="0"/>
          </a:p>
          <a:p>
            <a:pPr lvl="2"/>
            <a:r>
              <a:rPr lang="en-US" i="1" dirty="0"/>
              <a:t>Pandas resample API</a:t>
            </a:r>
          </a:p>
          <a:p>
            <a:r>
              <a:rPr lang="en-US" i="1" dirty="0"/>
              <a:t>Taught at AMS</a:t>
            </a:r>
          </a:p>
          <a:p>
            <a:pPr lvl="1"/>
            <a:endParaRPr lang="en-US" i="1" dirty="0"/>
          </a:p>
          <a:p>
            <a:pPr lvl="1"/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19509"/>
            <a:ext cx="10972800" cy="702404"/>
          </a:xfrm>
        </p:spPr>
        <p:txBody>
          <a:bodyPr/>
          <a:lstStyle/>
          <a:p>
            <a:r>
              <a:rPr lang="en-US" dirty="0"/>
              <a:t>NASA (Tom Maxwell)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973" y="0"/>
            <a:ext cx="1877027" cy="7065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F237FD-7ABA-864B-A578-752D289245C7}"/>
              </a:ext>
            </a:extLst>
          </p:cNvPr>
          <p:cNvGrpSpPr/>
          <p:nvPr/>
        </p:nvGrpSpPr>
        <p:grpSpPr>
          <a:xfrm>
            <a:off x="5056909" y="2119745"/>
            <a:ext cx="6830291" cy="4156366"/>
            <a:chOff x="182879" y="1227666"/>
            <a:chExt cx="8738871" cy="553507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4C2E5D1-122C-5F46-92C6-D9E3F53AD40A}"/>
                </a:ext>
              </a:extLst>
            </p:cNvPr>
            <p:cNvGrpSpPr/>
            <p:nvPr/>
          </p:nvGrpSpPr>
          <p:grpSpPr>
            <a:xfrm>
              <a:off x="3426641" y="5379508"/>
              <a:ext cx="1428053" cy="854076"/>
              <a:chOff x="4751400" y="4175426"/>
              <a:chExt cx="964730" cy="906780"/>
            </a:xfrm>
            <a:solidFill>
              <a:srgbClr val="A7FBFF"/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247686A-C0B2-FE4D-8D5A-D077DCA7AC70}"/>
                  </a:ext>
                </a:extLst>
              </p:cNvPr>
              <p:cNvSpPr/>
              <p:nvPr/>
            </p:nvSpPr>
            <p:spPr bwMode="auto">
              <a:xfrm>
                <a:off x="4751400" y="4175426"/>
                <a:ext cx="963930" cy="90678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228600"/>
              <a:lstStyle/>
              <a:p>
                <a:r>
                  <a:rPr lang="en-US" sz="700" dirty="0"/>
                  <a:t>Axis: t</a:t>
                </a:r>
              </a:p>
              <a:p>
                <a:r>
                  <a:rPr lang="en-US" sz="700" dirty="0"/>
                  <a:t>Selection: </a:t>
                </a:r>
                <a:r>
                  <a:rPr lang="en-US" sz="700" dirty="0" err="1"/>
                  <a:t>djf</a:t>
                </a:r>
                <a:endParaRPr lang="en-US" sz="700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AABA87C-E2E6-1D48-ACA8-00B74865E330}"/>
                  </a:ext>
                </a:extLst>
              </p:cNvPr>
              <p:cNvSpPr/>
              <p:nvPr/>
            </p:nvSpPr>
            <p:spPr bwMode="auto">
              <a:xfrm>
                <a:off x="4757280" y="4178795"/>
                <a:ext cx="958850" cy="1778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00" kern="400" dirty="0">
                    <a:latin typeface="Arial" pitchFamily="-109" charset="0"/>
                  </a:rPr>
                  <a:t>filter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01D53D0-6A5F-F34E-867A-4F8B2E32013B}"/>
                </a:ext>
              </a:extLst>
            </p:cNvPr>
            <p:cNvGrpSpPr/>
            <p:nvPr/>
          </p:nvGrpSpPr>
          <p:grpSpPr>
            <a:xfrm>
              <a:off x="1111248" y="6030379"/>
              <a:ext cx="1841500" cy="732366"/>
              <a:chOff x="4349750" y="4133850"/>
              <a:chExt cx="965200" cy="914400"/>
            </a:xfrm>
            <a:solidFill>
              <a:srgbClr val="A7FFAC"/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AAE6C28-6365-0443-97F5-11320179D06B}"/>
                  </a:ext>
                </a:extLst>
              </p:cNvPr>
              <p:cNvSpPr/>
              <p:nvPr/>
            </p:nvSpPr>
            <p:spPr bwMode="auto">
              <a:xfrm>
                <a:off x="4351020" y="4141470"/>
                <a:ext cx="963930" cy="90678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228600"/>
              <a:lstStyle/>
              <a:p>
                <a:r>
                  <a:rPr lang="en-US" sz="700" dirty="0"/>
                  <a:t>Collection: MERRA2</a:t>
                </a:r>
              </a:p>
              <a:p>
                <a:r>
                  <a:rPr lang="en-US" sz="700" dirty="0"/>
                  <a:t>Variables: </a:t>
                </a:r>
                <a:r>
                  <a:rPr lang="en-US" sz="700" dirty="0" err="1"/>
                  <a:t>tas</a:t>
                </a:r>
                <a:endParaRPr lang="en-US" sz="700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6FD7817-DCE3-A24E-9BDA-B830F8FF8063}"/>
                  </a:ext>
                </a:extLst>
              </p:cNvPr>
              <p:cNvSpPr/>
              <p:nvPr/>
            </p:nvSpPr>
            <p:spPr bwMode="auto">
              <a:xfrm>
                <a:off x="4349750" y="4133850"/>
                <a:ext cx="958850" cy="1778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00" kern="400" dirty="0">
                    <a:latin typeface="Arial" pitchFamily="-109" charset="0"/>
                  </a:rPr>
                  <a:t>Input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160BF79-9378-9442-AAA8-D27847594B86}"/>
                </a:ext>
              </a:extLst>
            </p:cNvPr>
            <p:cNvCxnSpPr>
              <a:endCxn id="8" idx="1"/>
            </p:cNvCxnSpPr>
            <p:nvPr/>
          </p:nvCxnSpPr>
          <p:spPr bwMode="auto">
            <a:xfrm>
              <a:off x="2952750" y="5196413"/>
              <a:ext cx="473891" cy="61013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111F968-D9BA-FA48-A729-FC5120093E32}"/>
                </a:ext>
              </a:extLst>
            </p:cNvPr>
            <p:cNvGrpSpPr/>
            <p:nvPr/>
          </p:nvGrpSpPr>
          <p:grpSpPr>
            <a:xfrm>
              <a:off x="5321300" y="5380567"/>
              <a:ext cx="1714500" cy="863601"/>
              <a:chOff x="4349750" y="4133850"/>
              <a:chExt cx="965200" cy="916893"/>
            </a:xfrm>
            <a:solidFill>
              <a:srgbClr val="A7FBFF"/>
            </a:solidFill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C4ED9D8-3C56-FE48-B815-31D7BD4C8BCE}"/>
                  </a:ext>
                </a:extLst>
              </p:cNvPr>
              <p:cNvSpPr/>
              <p:nvPr/>
            </p:nvSpPr>
            <p:spPr bwMode="auto">
              <a:xfrm>
                <a:off x="4351020" y="4143963"/>
                <a:ext cx="963930" cy="90678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228600"/>
              <a:lstStyle/>
              <a:p>
                <a:r>
                  <a:rPr lang="en-US" sz="700" dirty="0" err="1"/>
                  <a:t>Wsize</a:t>
                </a:r>
                <a:r>
                  <a:rPr lang="en-US" sz="700" dirty="0"/>
                  <a:t>: 15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AE28899-67B4-B740-9F63-3609B3C236E9}"/>
                  </a:ext>
                </a:extLst>
              </p:cNvPr>
              <p:cNvSpPr/>
              <p:nvPr/>
            </p:nvSpPr>
            <p:spPr bwMode="auto">
              <a:xfrm>
                <a:off x="4349750" y="4133850"/>
                <a:ext cx="958850" cy="1778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00" kern="400" dirty="0" err="1">
                    <a:latin typeface="Arial" pitchFamily="-109" charset="0"/>
                  </a:rPr>
                  <a:t>detrend</a:t>
                </a:r>
                <a:endParaRPr lang="en-US" sz="700" kern="400" dirty="0">
                  <a:latin typeface="Arial" pitchFamily="-109" charset="0"/>
                </a:endParaRPr>
              </a:p>
            </p:txBody>
          </p: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E138C15-6156-E74A-B667-8EA7C6A202F8}"/>
                </a:ext>
              </a:extLst>
            </p:cNvPr>
            <p:cNvCxnSpPr>
              <a:stCxn id="8" idx="3"/>
              <a:endCxn id="15" idx="1"/>
            </p:cNvCxnSpPr>
            <p:nvPr/>
          </p:nvCxnSpPr>
          <p:spPr bwMode="auto">
            <a:xfrm>
              <a:off x="4853510" y="5806546"/>
              <a:ext cx="470046" cy="1058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F42DF95-4D96-DC4F-82EC-48FC0E5EC985}"/>
                </a:ext>
              </a:extLst>
            </p:cNvPr>
            <p:cNvGrpSpPr/>
            <p:nvPr/>
          </p:nvGrpSpPr>
          <p:grpSpPr>
            <a:xfrm>
              <a:off x="1094313" y="3730027"/>
              <a:ext cx="1841502" cy="704389"/>
              <a:chOff x="2846478" y="2893055"/>
              <a:chExt cx="965201" cy="906780"/>
            </a:xfrm>
            <a:solidFill>
              <a:srgbClr val="A7FFAC"/>
            </a:solidFill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38DD6AE-4F55-584E-979F-82A6B9DCBE84}"/>
                  </a:ext>
                </a:extLst>
              </p:cNvPr>
              <p:cNvSpPr/>
              <p:nvPr/>
            </p:nvSpPr>
            <p:spPr bwMode="auto">
              <a:xfrm>
                <a:off x="2847749" y="2893055"/>
                <a:ext cx="963930" cy="90678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228600"/>
              <a:lstStyle/>
              <a:p>
                <a:r>
                  <a:rPr lang="en-US" sz="700" dirty="0"/>
                  <a:t>Collection: CFSR</a:t>
                </a:r>
              </a:p>
              <a:p>
                <a:r>
                  <a:rPr lang="en-US" sz="700" dirty="0"/>
                  <a:t>Variables: </a:t>
                </a:r>
                <a:r>
                  <a:rPr lang="en-US" sz="700" dirty="0" err="1"/>
                  <a:t>tas</a:t>
                </a:r>
                <a:endParaRPr lang="en-US" sz="700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1E09A60-CFE9-EC48-8BD1-F09EE1429146}"/>
                  </a:ext>
                </a:extLst>
              </p:cNvPr>
              <p:cNvSpPr/>
              <p:nvPr/>
            </p:nvSpPr>
            <p:spPr bwMode="auto">
              <a:xfrm>
                <a:off x="2846478" y="2902014"/>
                <a:ext cx="958850" cy="177801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00" kern="400" dirty="0">
                    <a:latin typeface="Arial" pitchFamily="-109" charset="0"/>
                  </a:rPr>
                  <a:t>Input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470B2E-919B-8B4D-A47D-F898AF51C662}"/>
                </a:ext>
              </a:extLst>
            </p:cNvPr>
            <p:cNvGrpSpPr/>
            <p:nvPr/>
          </p:nvGrpSpPr>
          <p:grpSpPr>
            <a:xfrm>
              <a:off x="1098548" y="5282618"/>
              <a:ext cx="1841500" cy="686381"/>
              <a:chOff x="4349750" y="4113508"/>
              <a:chExt cx="965200" cy="906779"/>
            </a:xfrm>
            <a:solidFill>
              <a:srgbClr val="A7FFAC"/>
            </a:solidFill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0C643E7-3E19-4A49-80CC-6AABDF30C168}"/>
                  </a:ext>
                </a:extLst>
              </p:cNvPr>
              <p:cNvSpPr/>
              <p:nvPr/>
            </p:nvSpPr>
            <p:spPr bwMode="auto">
              <a:xfrm>
                <a:off x="4351020" y="4113508"/>
                <a:ext cx="963930" cy="906779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228600"/>
              <a:lstStyle/>
              <a:p>
                <a:r>
                  <a:rPr lang="en-US" sz="700" dirty="0"/>
                  <a:t>Collection: ECMWF</a:t>
                </a:r>
              </a:p>
              <a:p>
                <a:r>
                  <a:rPr lang="en-US" sz="700" dirty="0"/>
                  <a:t>Variables: </a:t>
                </a:r>
                <a:r>
                  <a:rPr lang="en-US" sz="700" dirty="0" err="1"/>
                  <a:t>tas</a:t>
                </a:r>
                <a:endParaRPr lang="en-US" sz="700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037C4B-F58A-184B-9981-01C0E5736BA4}"/>
                  </a:ext>
                </a:extLst>
              </p:cNvPr>
              <p:cNvSpPr/>
              <p:nvPr/>
            </p:nvSpPr>
            <p:spPr bwMode="auto">
              <a:xfrm>
                <a:off x="4349750" y="4119869"/>
                <a:ext cx="958850" cy="1778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00" kern="400" dirty="0">
                    <a:latin typeface="Arial" pitchFamily="-109" charset="0"/>
                  </a:rPr>
                  <a:t>Input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98E081F-EB43-CF42-9870-A33C1382DA1B}"/>
                </a:ext>
              </a:extLst>
            </p:cNvPr>
            <p:cNvGrpSpPr/>
            <p:nvPr/>
          </p:nvGrpSpPr>
          <p:grpSpPr>
            <a:xfrm>
              <a:off x="1102781" y="4487334"/>
              <a:ext cx="1841500" cy="730249"/>
              <a:chOff x="4349750" y="4133850"/>
              <a:chExt cx="965200" cy="914400"/>
            </a:xfrm>
            <a:solidFill>
              <a:srgbClr val="A7FFAC"/>
            </a:solidFill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D5F50FC-B2C6-FB4B-8108-9EDD09B05C11}"/>
                  </a:ext>
                </a:extLst>
              </p:cNvPr>
              <p:cNvSpPr/>
              <p:nvPr/>
            </p:nvSpPr>
            <p:spPr bwMode="auto">
              <a:xfrm>
                <a:off x="4351020" y="4141470"/>
                <a:ext cx="963930" cy="90678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228600"/>
              <a:lstStyle/>
              <a:p>
                <a:r>
                  <a:rPr lang="en-US" sz="700" dirty="0"/>
                  <a:t>Collection: 20CR</a:t>
                </a:r>
              </a:p>
              <a:p>
                <a:r>
                  <a:rPr lang="en-US" sz="700" dirty="0"/>
                  <a:t>Variables: </a:t>
                </a:r>
                <a:r>
                  <a:rPr lang="en-US" sz="700" dirty="0" err="1"/>
                  <a:t>tas</a:t>
                </a:r>
                <a:endParaRPr lang="en-US" sz="700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AF845AA-1DD9-0247-B6BA-C4EF25A6FF95}"/>
                  </a:ext>
                </a:extLst>
              </p:cNvPr>
              <p:cNvSpPr/>
              <p:nvPr/>
            </p:nvSpPr>
            <p:spPr bwMode="auto">
              <a:xfrm>
                <a:off x="4349750" y="4133850"/>
                <a:ext cx="958850" cy="1778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00" kern="400" dirty="0">
                    <a:latin typeface="Arial" pitchFamily="-109" charset="0"/>
                  </a:rPr>
                  <a:t>Input</a:t>
                </a: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E327CE9-3F72-1F48-8E27-0C26647A9688}"/>
                </a:ext>
              </a:extLst>
            </p:cNvPr>
            <p:cNvCxnSpPr/>
            <p:nvPr/>
          </p:nvCxnSpPr>
          <p:spPr bwMode="auto">
            <a:xfrm>
              <a:off x="2925234" y="5930899"/>
              <a:ext cx="546099" cy="635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146101D-E1DC-344C-8CC7-7CAC447F625A}"/>
                </a:ext>
              </a:extLst>
            </p:cNvPr>
            <p:cNvCxnSpPr/>
            <p:nvPr/>
          </p:nvCxnSpPr>
          <p:spPr bwMode="auto">
            <a:xfrm flipV="1">
              <a:off x="2950634" y="6090183"/>
              <a:ext cx="484474" cy="39528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773E2D0-A372-D640-99B0-779C686CFAC7}"/>
                </a:ext>
              </a:extLst>
            </p:cNvPr>
            <p:cNvCxnSpPr>
              <a:endCxn id="9" idx="1"/>
            </p:cNvCxnSpPr>
            <p:nvPr/>
          </p:nvCxnSpPr>
          <p:spPr bwMode="auto">
            <a:xfrm>
              <a:off x="2933700" y="4489447"/>
              <a:ext cx="501645" cy="97696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Elbow Connector 29">
              <a:extLst>
                <a:ext uri="{FF2B5EF4-FFF2-40B4-BE49-F238E27FC236}">
                  <a16:creationId xmlns:a16="http://schemas.microsoft.com/office/drawing/2014/main" id="{7F7C14B3-24BF-1E46-AEE5-E9D8FBE7D420}"/>
                </a:ext>
              </a:extLst>
            </p:cNvPr>
            <p:cNvCxnSpPr/>
            <p:nvPr/>
          </p:nvCxnSpPr>
          <p:spPr bwMode="auto">
            <a:xfrm rot="16200000" flipH="1">
              <a:off x="264092" y="3281324"/>
              <a:ext cx="949555" cy="715738"/>
            </a:xfrm>
            <a:prstGeom prst="bentConnector2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/>
            </a:ln>
            <a:effectLst/>
          </p:spPr>
        </p:cxnSp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F1164BDC-62E0-3E4D-ABB5-9F5431C320BA}"/>
                </a:ext>
              </a:extLst>
            </p:cNvPr>
            <p:cNvCxnSpPr/>
            <p:nvPr/>
          </p:nvCxnSpPr>
          <p:spPr bwMode="auto">
            <a:xfrm rot="16200000" flipH="1">
              <a:off x="268326" y="4068727"/>
              <a:ext cx="949555" cy="715738"/>
            </a:xfrm>
            <a:prstGeom prst="bentConnector2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/>
            </a:ln>
            <a:effectLst/>
          </p:spPr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1D0256DA-D22F-3649-A3A5-AEAF0A71CA91}"/>
                </a:ext>
              </a:extLst>
            </p:cNvPr>
            <p:cNvCxnSpPr/>
            <p:nvPr/>
          </p:nvCxnSpPr>
          <p:spPr bwMode="auto">
            <a:xfrm rot="16200000" flipH="1">
              <a:off x="268325" y="4841313"/>
              <a:ext cx="949555" cy="715738"/>
            </a:xfrm>
            <a:prstGeom prst="bentConnector2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/>
            </a:ln>
            <a:effectLst/>
          </p:spPr>
        </p:cxn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4A9FF075-F78F-044A-9BD3-A3B8B29976A1}"/>
                </a:ext>
              </a:extLst>
            </p:cNvPr>
            <p:cNvCxnSpPr/>
            <p:nvPr/>
          </p:nvCxnSpPr>
          <p:spPr bwMode="auto">
            <a:xfrm rot="16200000" flipH="1">
              <a:off x="268325" y="5613894"/>
              <a:ext cx="949555" cy="715738"/>
            </a:xfrm>
            <a:prstGeom prst="bentConnector2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/>
            </a:ln>
            <a:effectLst/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D025EC6-CF3A-E74D-8F5F-C0B5358FA6A8}"/>
                </a:ext>
              </a:extLst>
            </p:cNvPr>
            <p:cNvGrpSpPr/>
            <p:nvPr/>
          </p:nvGrpSpPr>
          <p:grpSpPr>
            <a:xfrm>
              <a:off x="182879" y="2827866"/>
              <a:ext cx="1612901" cy="694267"/>
              <a:chOff x="4350313" y="4358771"/>
              <a:chExt cx="1071706" cy="689479"/>
            </a:xfrm>
            <a:solidFill>
              <a:srgbClr val="FFFF00"/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43B5316-1680-4A4E-B153-4F7F82089C58}"/>
                  </a:ext>
                </a:extLst>
              </p:cNvPr>
              <p:cNvSpPr/>
              <p:nvPr/>
            </p:nvSpPr>
            <p:spPr bwMode="auto">
              <a:xfrm>
                <a:off x="4351020" y="4360873"/>
                <a:ext cx="1070435" cy="68737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228600"/>
              <a:lstStyle/>
              <a:p>
                <a:r>
                  <a:rPr lang="en-US" sz="700" dirty="0" err="1"/>
                  <a:t>Lat</a:t>
                </a:r>
                <a:r>
                  <a:rPr lang="en-US" sz="700" dirty="0"/>
                  <a:t>: { 0, 80 }</a:t>
                </a:r>
              </a:p>
              <a:p>
                <a:r>
                  <a:rPr lang="en-US" sz="700" dirty="0"/>
                  <a:t>Time: { 1980, 2010 }</a:t>
                </a:r>
              </a:p>
              <a:p>
                <a:endParaRPr lang="en-US" sz="700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2F37EE-724D-3940-BACE-5F35F6702F89}"/>
                  </a:ext>
                </a:extLst>
              </p:cNvPr>
              <p:cNvSpPr/>
              <p:nvPr/>
            </p:nvSpPr>
            <p:spPr bwMode="auto">
              <a:xfrm>
                <a:off x="4350313" y="4358771"/>
                <a:ext cx="1071706" cy="1778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00" kern="400" dirty="0">
                    <a:latin typeface="Arial" pitchFamily="-109" charset="0"/>
                  </a:rPr>
                  <a:t>Domain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00129C4-4313-2A40-A9BE-C8EE83C25285}"/>
                </a:ext>
              </a:extLst>
            </p:cNvPr>
            <p:cNvGrpSpPr/>
            <p:nvPr/>
          </p:nvGrpSpPr>
          <p:grpSpPr>
            <a:xfrm>
              <a:off x="7459134" y="5376332"/>
              <a:ext cx="1428750" cy="857251"/>
              <a:chOff x="4349750" y="4133850"/>
              <a:chExt cx="965200" cy="910151"/>
            </a:xfrm>
            <a:solidFill>
              <a:srgbClr val="A7FBFF"/>
            </a:solidFill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E45B4C6-9BFD-1043-9B5F-24BE30A5FADB}"/>
                  </a:ext>
                </a:extLst>
              </p:cNvPr>
              <p:cNvSpPr/>
              <p:nvPr/>
            </p:nvSpPr>
            <p:spPr bwMode="auto">
              <a:xfrm>
                <a:off x="4351020" y="4137221"/>
                <a:ext cx="963930" cy="90678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228600"/>
              <a:lstStyle/>
              <a:p>
                <a:r>
                  <a:rPr lang="en-US" sz="700" dirty="0" err="1"/>
                  <a:t>Lat</a:t>
                </a:r>
                <a:r>
                  <a:rPr lang="en-US" sz="700" dirty="0"/>
                  <a:t>: 60</a:t>
                </a:r>
              </a:p>
              <a:p>
                <a:r>
                  <a:rPr lang="en-US" sz="700" dirty="0"/>
                  <a:t>Lon: 310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B4D547D-6DBD-014E-8CFE-F4E7E8025DBD}"/>
                  </a:ext>
                </a:extLst>
              </p:cNvPr>
              <p:cNvSpPr/>
              <p:nvPr/>
            </p:nvSpPr>
            <p:spPr bwMode="auto">
              <a:xfrm>
                <a:off x="4349750" y="4133850"/>
                <a:ext cx="958850" cy="1778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00" kern="400" dirty="0" err="1">
                    <a:latin typeface="Arial" pitchFamily="-109" charset="0"/>
                  </a:rPr>
                  <a:t>telemap</a:t>
                </a:r>
                <a:endParaRPr lang="en-US" sz="700" kern="400" dirty="0">
                  <a:latin typeface="Arial" pitchFamily="-109" charset="0"/>
                </a:endParaRPr>
              </a:p>
            </p:txBody>
          </p: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608C839-84A4-8849-8B5C-E577C7BADD5F}"/>
                </a:ext>
              </a:extLst>
            </p:cNvPr>
            <p:cNvCxnSpPr>
              <a:endCxn id="38" idx="1"/>
            </p:cNvCxnSpPr>
            <p:nvPr/>
          </p:nvCxnSpPr>
          <p:spPr bwMode="auto">
            <a:xfrm>
              <a:off x="7037917" y="5799663"/>
              <a:ext cx="423097" cy="688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8E36C65-0A76-684B-BAE7-03041E1321DA}"/>
                </a:ext>
              </a:extLst>
            </p:cNvPr>
            <p:cNvSpPr txBox="1"/>
            <p:nvPr/>
          </p:nvSpPr>
          <p:spPr>
            <a:xfrm>
              <a:off x="486834" y="1629836"/>
              <a:ext cx="3831166" cy="84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Computes a map of </a:t>
              </a:r>
              <a:r>
                <a:rPr lang="en-US" sz="900" dirty="0" err="1"/>
                <a:t>covariances</a:t>
              </a:r>
              <a:r>
                <a:rPr lang="en-US" sz="900" dirty="0"/>
                <a:t> between a chosen point and all other points in the ROI.</a:t>
              </a:r>
            </a:p>
          </p:txBody>
        </p:sp>
        <p:pic>
          <p:nvPicPr>
            <p:cNvPr id="42" name="Picture 41" descr="Telemap-merra2-ts-60-310.png">
              <a:extLst>
                <a:ext uri="{FF2B5EF4-FFF2-40B4-BE49-F238E27FC236}">
                  <a16:creationId xmlns:a16="http://schemas.microsoft.com/office/drawing/2014/main" id="{0788E8BC-8932-A141-9CCD-6BD5A0EDC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831" y="1227666"/>
              <a:ext cx="4650919" cy="3881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8396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CMCC (Alessandro </a:t>
            </a:r>
            <a:r>
              <a:rPr lang="en-US" dirty="0" err="1"/>
              <a:t>D’Anca</a:t>
            </a:r>
            <a:r>
              <a:rPr lang="en-US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295" y="-5420"/>
            <a:ext cx="2708705" cy="409376"/>
          </a:xfrm>
          <a:prstGeom prst="rect">
            <a:avLst/>
          </a:prstGeom>
        </p:spPr>
      </p:pic>
      <p:sp>
        <p:nvSpPr>
          <p:cNvPr id="9" name="Segnaposto contenuto 12">
            <a:extLst>
              <a:ext uri="{FF2B5EF4-FFF2-40B4-BE49-F238E27FC236}">
                <a16:creationId xmlns:a16="http://schemas.microsoft.com/office/drawing/2014/main" id="{1426D057-EC1B-3546-BA62-58525DB65728}"/>
              </a:ext>
            </a:extLst>
          </p:cNvPr>
          <p:cNvSpPr txBox="1">
            <a:spLocks/>
          </p:cNvSpPr>
          <p:nvPr/>
        </p:nvSpPr>
        <p:spPr bwMode="auto">
          <a:xfrm>
            <a:off x="609599" y="1228279"/>
            <a:ext cx="1120832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1800" b="1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Ophidia</a:t>
            </a:r>
            <a:r>
              <a:rPr lang="en-US" sz="1800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provides support for </a:t>
            </a:r>
            <a:r>
              <a:rPr lang="en-US" sz="1800" i="1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declarative</a:t>
            </a:r>
            <a:r>
              <a:rPr lang="en-US" sz="1800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</a:t>
            </a:r>
            <a:r>
              <a:rPr lang="en-US" sz="1800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1800" i="1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server-side </a:t>
            </a:r>
            <a:r>
              <a:rPr lang="en-US" sz="1800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analysis as well as large-scale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1800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analytics </a:t>
            </a:r>
            <a:r>
              <a:rPr lang="en-US" sz="1800" i="1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workflows</a:t>
            </a:r>
            <a:r>
              <a:rPr lang="en-US" sz="1800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 eaLnBrk="1" hangingPunct="1">
              <a:lnSpc>
                <a:spcPct val="150000"/>
              </a:lnSpc>
            </a:pPr>
            <a:endParaRPr lang="en-US" sz="1800" dirty="0">
              <a:solidFill>
                <a:srgbClr val="1A60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sz="1800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Highlights 2018:</a:t>
            </a:r>
          </a:p>
          <a:p>
            <a:pPr marL="285750" indent="-285750" algn="just" eaLnBrk="1" hangingPunct="1">
              <a:lnSpc>
                <a:spcPct val="150000"/>
              </a:lnSpc>
              <a:buFont typeface="Arial"/>
              <a:buChar char="•"/>
            </a:pPr>
            <a:r>
              <a:rPr lang="en-US" sz="1800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management, accounting and monitoring</a:t>
            </a:r>
          </a:p>
          <a:p>
            <a:pPr marL="285750" indent="-285750" algn="just" eaLnBrk="1" hangingPunct="1">
              <a:lnSpc>
                <a:spcPct val="150000"/>
              </a:lnSpc>
              <a:buFont typeface="Arial"/>
              <a:buChar char="•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 of data operators (e.g. parallel I/O aspects)</a:t>
            </a:r>
          </a:p>
          <a:p>
            <a:pPr marL="285750" indent="-285750" algn="just" eaLnBrk="1" hangingPunct="1">
              <a:lnSpc>
                <a:spcPct val="150000"/>
              </a:lnSpc>
              <a:buFont typeface="Arial"/>
              <a:buChar char="•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HPC deployment (e.g. Athena) and preliminary benchmark</a:t>
            </a:r>
          </a:p>
          <a:p>
            <a:pPr marL="285750" indent="-285750" algn="just" eaLnBrk="1" hangingPunct="1">
              <a:lnSpc>
                <a:spcPct val="150000"/>
              </a:lnSpc>
              <a:buFont typeface="Arial"/>
              <a:buChar char="•"/>
            </a:pPr>
            <a:r>
              <a:rPr lang="en-US" sz="1800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 to BigData2018</a:t>
            </a:r>
          </a:p>
          <a:p>
            <a:pPr marL="285750" indent="-285750" algn="just" eaLnBrk="1" hangingPunct="1">
              <a:lnSpc>
                <a:spcPct val="150000"/>
              </a:lnSpc>
              <a:buFont typeface="Arial"/>
              <a:buChar char="•"/>
            </a:pPr>
            <a:r>
              <a:rPr lang="en-US" sz="1800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 at: </a:t>
            </a:r>
            <a:r>
              <a:rPr lang="en-US" sz="1800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https://ophidialab.cmcc.it/web/registration.php</a:t>
            </a:r>
            <a:r>
              <a:rPr lang="en-US" sz="1800" dirty="0">
                <a:solidFill>
                  <a:srgbClr val="1A60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" name="Immagine 2" descr="logo cmcc.jpg">
            <a:extLst>
              <a:ext uri="{FF2B5EF4-FFF2-40B4-BE49-F238E27FC236}">
                <a16:creationId xmlns:a16="http://schemas.microsoft.com/office/drawing/2014/main" id="{EBCCAEBA-9C39-2E4D-884E-7FD81621C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1" y="5617860"/>
            <a:ext cx="2179585" cy="78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1" descr="ophidia_logo.pdf">
            <a:extLst>
              <a:ext uri="{FF2B5EF4-FFF2-40B4-BE49-F238E27FC236}">
                <a16:creationId xmlns:a16="http://schemas.microsoft.com/office/drawing/2014/main" id="{387EA2A6-FD1A-3A41-B29A-57AE655E41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2" b="16341"/>
          <a:stretch/>
        </p:blipFill>
        <p:spPr bwMode="auto">
          <a:xfrm>
            <a:off x="4151784" y="5243999"/>
            <a:ext cx="1213420" cy="115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9">
            <a:hlinkClick r:id="" action="ppaction://noaction"/>
            <a:extLst>
              <a:ext uri="{FF2B5EF4-FFF2-40B4-BE49-F238E27FC236}">
                <a16:creationId xmlns:a16="http://schemas.microsoft.com/office/drawing/2014/main" id="{3D1C399C-AE17-0B47-A97C-40465E80C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5311336"/>
            <a:ext cx="1944216" cy="108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9">
            <a:extLst>
              <a:ext uri="{FF2B5EF4-FFF2-40B4-BE49-F238E27FC236}">
                <a16:creationId xmlns:a16="http://schemas.microsoft.com/office/drawing/2014/main" id="{1E97C748-FF73-BC46-A7F7-55B437409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7969" y="5641615"/>
            <a:ext cx="2048799" cy="759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F5D0BC-E7AD-3D4A-A2DF-78274082B3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9951" y="526473"/>
            <a:ext cx="6332110" cy="32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09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Shape 2">
            <a:extLst>
              <a:ext uri="{FF2B5EF4-FFF2-40B4-BE49-F238E27FC236}">
                <a16:creationId xmlns:a16="http://schemas.microsoft.com/office/drawing/2014/main" id="{A69B9023-D044-EC4E-A552-F9A5C052721F}"/>
              </a:ext>
            </a:extLst>
          </p:cNvPr>
          <p:cNvSpPr txBox="1"/>
          <p:nvPr/>
        </p:nvSpPr>
        <p:spPr>
          <a:xfrm>
            <a:off x="387927" y="1408391"/>
            <a:ext cx="11526982" cy="465990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lang="en-US" sz="1600" b="1" spc="-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metadata format (XIDX) </a:t>
            </a:r>
            <a:r>
              <a:rPr lang="en-US" sz="1600" spc="-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support all useful </a:t>
            </a:r>
            <a:r>
              <a:rPr lang="en-US" sz="1600" spc="-1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NetCDF</a:t>
            </a:r>
            <a:r>
              <a:rPr lang="en-US" sz="1600" spc="-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metadata into the multiresolution (IDX) format</a:t>
            </a:r>
          </a:p>
          <a:p>
            <a:pPr lvl="1" indent="-228240"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lang="en-US" sz="1400" spc="-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Portable C++ implementation with Python wrapper for integration in existing Python applications </a:t>
            </a:r>
          </a:p>
          <a:p>
            <a:pPr lvl="1" indent="-228240"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lang="en-US" sz="1400" spc="-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importer adds </a:t>
            </a:r>
            <a:r>
              <a:rPr lang="en-US" sz="1400" spc="-1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NetCDF</a:t>
            </a:r>
            <a:r>
              <a:rPr lang="en-US" sz="1400" spc="-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metadata to existing and new IDX volumes</a:t>
            </a:r>
          </a:p>
          <a:p>
            <a:pPr marL="228600" indent="-228240"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lang="en-US" sz="1600" spc="-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Containerized Docker deployment </a:t>
            </a:r>
            <a:r>
              <a:rPr lang="en-US" sz="1600" spc="-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of:</a:t>
            </a:r>
          </a:p>
          <a:p>
            <a:pPr lvl="1" indent="-228240"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lang="en-US" sz="1400" spc="-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Manual conversion tools</a:t>
            </a:r>
          </a:p>
          <a:p>
            <a:pPr lvl="1" indent="-228240"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lang="en-US" sz="1400" spc="-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On-demand conversion service</a:t>
            </a:r>
          </a:p>
          <a:p>
            <a:pPr lvl="1" indent="-228240"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lang="en-US" sz="1400" spc="-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streaming server</a:t>
            </a:r>
          </a:p>
          <a:p>
            <a:pPr lvl="1" indent="-228240"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lang="en-US" sz="1400" spc="-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viewer for interactive data visualization in the browser</a:t>
            </a:r>
          </a:p>
          <a:p>
            <a:pPr marL="228600" indent="-228240"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lang="en-US" sz="1600" spc="-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Python installation via “</a:t>
            </a:r>
            <a:r>
              <a:rPr lang="en-US" sz="1600" b="1" spc="-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</a:t>
            </a:r>
            <a:r>
              <a:rPr lang="en-US" sz="1600" spc="-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of both data I/O library </a:t>
            </a:r>
            <a:b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spc="-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converter</a:t>
            </a:r>
          </a:p>
          <a:p>
            <a:pPr marL="228600" indent="-228240"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lang="en-US" sz="1600" spc="-1" dirty="0">
                <a:solidFill>
                  <a:srgbClr val="262626"/>
                </a:solidFill>
                <a:latin typeface="Calibri" panose="020F0502020204030204" pitchFamily="34" charset="0"/>
                <a:ea typeface="WenQuanYi Micro Hei"/>
                <a:cs typeface="Calibri" panose="020F0502020204030204" pitchFamily="34" charset="0"/>
              </a:rPr>
              <a:t>Multi-platform, self-embedded deployment </a:t>
            </a:r>
            <a:b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spc="-1" dirty="0">
                <a:solidFill>
                  <a:srgbClr val="262626"/>
                </a:solidFill>
                <a:latin typeface="Calibri" panose="020F0502020204030204" pitchFamily="34" charset="0"/>
                <a:ea typeface="WenQuanYi Micro Hei"/>
                <a:cs typeface="Calibri" panose="020F0502020204030204" pitchFamily="34" charset="0"/>
              </a:rPr>
              <a:t>of converter and desktop viewer </a:t>
            </a:r>
            <a:r>
              <a:rPr lang="en-US" sz="1600" spc="-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executables</a:t>
            </a:r>
          </a:p>
          <a:p>
            <a:pPr marL="228600" indent="-228240"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lang="en-US" sz="1600" spc="-1" dirty="0" err="1">
                <a:solidFill>
                  <a:srgbClr val="262626"/>
                </a:solidFill>
                <a:latin typeface="Calibri" panose="020F0502020204030204" pitchFamily="34" charset="0"/>
                <a:ea typeface="WenQuanYi Micro Hei"/>
                <a:cs typeface="Calibri" panose="020F0502020204030204" pitchFamily="34" charset="0"/>
              </a:rPr>
              <a:t>Jupyter</a:t>
            </a:r>
            <a:r>
              <a:rPr lang="en-US" sz="1600" spc="-1" dirty="0">
                <a:solidFill>
                  <a:srgbClr val="262626"/>
                </a:solidFill>
                <a:latin typeface="Calibri" panose="020F0502020204030204" pitchFamily="34" charset="0"/>
                <a:ea typeface="WenQuanYi Micro Hei"/>
                <a:cs typeface="Calibri" panose="020F0502020204030204" pitchFamily="34" charset="0"/>
              </a:rPr>
              <a:t> notebook examples of interactive streaming analysis of large-scale datasets over different spatial resolutions using </a:t>
            </a:r>
            <a:r>
              <a:rPr lang="en-US" sz="1600" spc="-1" dirty="0" err="1">
                <a:solidFill>
                  <a:srgbClr val="262626"/>
                </a:solidFill>
                <a:latin typeface="Calibri" panose="020F0502020204030204" pitchFamily="34" charset="0"/>
                <a:ea typeface="WenQuanYi Micro Hei"/>
                <a:cs typeface="Calibri" panose="020F0502020204030204" pitchFamily="34" charset="0"/>
              </a:rPr>
              <a:t>ViSUS</a:t>
            </a:r>
            <a:r>
              <a:rPr lang="en-US" sz="1600" spc="-1" dirty="0">
                <a:solidFill>
                  <a:srgbClr val="262626"/>
                </a:solidFill>
                <a:latin typeface="Calibri" panose="020F0502020204030204" pitchFamily="34" charset="0"/>
                <a:ea typeface="WenQuanYi Micro Hei"/>
                <a:cs typeface="Calibri" panose="020F0502020204030204" pitchFamily="34" charset="0"/>
              </a:rPr>
              <a:t> P</a:t>
            </a:r>
            <a:r>
              <a:rPr lang="en-US" sz="1600" spc="-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ython libraries</a:t>
            </a:r>
          </a:p>
          <a:p>
            <a:pPr>
              <a:spcBef>
                <a:spcPts val="1001"/>
              </a:spcBef>
            </a:pPr>
            <a:endParaRPr lang="en-US" sz="1600" spc="-1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7927" y="131462"/>
            <a:ext cx="6215304" cy="1008771"/>
          </a:xfrm>
        </p:spPr>
        <p:txBody>
          <a:bodyPr/>
          <a:lstStyle/>
          <a:p>
            <a:r>
              <a:rPr lang="en-US" dirty="0" err="1"/>
              <a:t>Visus</a:t>
            </a:r>
            <a:r>
              <a:rPr lang="en-US" dirty="0"/>
              <a:t> (Steve </a:t>
            </a:r>
            <a:r>
              <a:rPr lang="en-US" dirty="0" err="1"/>
              <a:t>Petruzza</a:t>
            </a:r>
            <a:r>
              <a:rPr lang="en-US" dirty="0"/>
              <a:t>)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EB50536-1D5E-AD48-B690-71ACD8D6D335}"/>
              </a:ext>
            </a:extLst>
          </p:cNvPr>
          <p:cNvPicPr/>
          <p:nvPr/>
        </p:nvPicPr>
        <p:blipFill>
          <a:blip r:embed="rId2"/>
          <a:srcRect l="3448" t="7693" r="3088" b="4349"/>
          <a:stretch/>
        </p:blipFill>
        <p:spPr>
          <a:xfrm>
            <a:off x="5666509" y="2438400"/>
            <a:ext cx="6068291" cy="2867891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C1647D-FAAE-8A47-B14E-00443E264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505" y="13855"/>
            <a:ext cx="2471495" cy="62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18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CERFACS (Christian </a:t>
            </a:r>
            <a:r>
              <a:rPr lang="en-US" dirty="0" err="1"/>
              <a:t>Pagé</a:t>
            </a:r>
            <a:r>
              <a:rPr lang="en-US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767E8E-CA7E-2C4F-8221-A618547DE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615" y="3312324"/>
            <a:ext cx="5638800" cy="2977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723144-AEA7-374C-8426-E6F10745F62E}"/>
              </a:ext>
            </a:extLst>
          </p:cNvPr>
          <p:cNvSpPr txBox="1"/>
          <p:nvPr/>
        </p:nvSpPr>
        <p:spPr>
          <a:xfrm>
            <a:off x="5396346" y="625917"/>
            <a:ext cx="6934199" cy="240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Seamless Delegation of Calculations to the CWT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50" dirty="0">
                <a:latin typeface="Calibri" panose="020F0502020204030204" pitchFamily="34" charset="0"/>
                <a:cs typeface="Calibri" panose="020F0502020204030204" pitchFamily="34" charset="0"/>
              </a:rPr>
              <a:t>C4I WPS deploys EUDAT GEF backend into EGI FedCloud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50" dirty="0">
                <a:latin typeface="Calibri" panose="020F0502020204030204" pitchFamily="34" charset="0"/>
                <a:cs typeface="Calibri" panose="020F0502020204030204" pitchFamily="34" charset="0"/>
              </a:rPr>
              <a:t>Authentications: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150" dirty="0">
                <a:latin typeface="Calibri" panose="020F0502020204030204" pitchFamily="34" charset="0"/>
                <a:cs typeface="Calibri" panose="020F0502020204030204" pitchFamily="34" charset="0"/>
              </a:rPr>
              <a:t>ESGF OpenID (C4I)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150" dirty="0">
                <a:latin typeface="Calibri" panose="020F0502020204030204" pitchFamily="34" charset="0"/>
                <a:cs typeface="Calibri" panose="020F0502020204030204" pitchFamily="34" charset="0"/>
              </a:rPr>
              <a:t>CWT API Key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150" dirty="0">
                <a:latin typeface="Calibri" panose="020F0502020204030204" pitchFamily="34" charset="0"/>
                <a:cs typeface="Calibri" panose="020F0502020204030204" pitchFamily="34" charset="0"/>
              </a:rPr>
              <a:t>B2ACCESS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150" dirty="0">
                <a:latin typeface="Calibri" panose="020F0502020204030204" pitchFamily="34" charset="0"/>
                <a:cs typeface="Calibri" panose="020F0502020204030204" pitchFamily="34" charset="0"/>
              </a:rPr>
              <a:t>EGI FedCloud X.509</a:t>
            </a:r>
          </a:p>
        </p:txBody>
      </p:sp>
      <p:pic>
        <p:nvPicPr>
          <p:cNvPr id="11" name="Content Placeholder 2">
            <a:extLst>
              <a:ext uri="{FF2B5EF4-FFF2-40B4-BE49-F238E27FC236}">
                <a16:creationId xmlns:a16="http://schemas.microsoft.com/office/drawing/2014/main" id="{23852ADD-4601-BA49-BC7B-9112C1A68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420" y="934085"/>
            <a:ext cx="5257800" cy="547338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4358AF-CC9A-1448-A032-7F7A4AF2E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4035" y="-103542"/>
            <a:ext cx="906510" cy="98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17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57150" indent="0">
              <a:buNone/>
            </a:pPr>
            <a:endParaRPr lang="en-US" dirty="0"/>
          </a:p>
          <a:p>
            <a:r>
              <a:rPr lang="en-US" dirty="0"/>
              <a:t>Quick Individual Highlights per Institutions</a:t>
            </a:r>
          </a:p>
          <a:p>
            <a:r>
              <a:rPr lang="en-US" dirty="0"/>
              <a:t>Certification</a:t>
            </a:r>
          </a:p>
          <a:p>
            <a:r>
              <a:rPr lang="en-US" dirty="0"/>
              <a:t>Take Home</a:t>
            </a:r>
          </a:p>
          <a:p>
            <a:r>
              <a:rPr lang="en-US" dirty="0"/>
              <a:t>Resources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791" y="0"/>
            <a:ext cx="1361209" cy="136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45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ABDE9F-C99C-C34D-AE32-E025734EC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Implementation of a WPS-T 2.0 REST JSON server</a:t>
            </a:r>
          </a:p>
          <a:p>
            <a:pPr fontAlgn="base"/>
            <a:r>
              <a:rPr lang="en-US" dirty="0"/>
              <a:t>Creation of a new </a:t>
            </a:r>
            <a:r>
              <a:rPr lang="en-US" dirty="0" err="1"/>
              <a:t>AuthZ</a:t>
            </a:r>
            <a:r>
              <a:rPr lang="en-US" dirty="0"/>
              <a:t>/</a:t>
            </a:r>
            <a:r>
              <a:rPr lang="en-US" dirty="0" err="1"/>
              <a:t>AuthN</a:t>
            </a:r>
            <a:r>
              <a:rPr lang="en-US" dirty="0"/>
              <a:t> module in Birdhouse (Magpie)</a:t>
            </a:r>
          </a:p>
          <a:p>
            <a:pPr fontAlgn="base"/>
            <a:r>
              <a:rPr lang="en-US" dirty="0"/>
              <a:t>Experimentations with Application Packages in secured workflows</a:t>
            </a:r>
          </a:p>
          <a:p>
            <a:pPr lvl="1" fontAlgn="base"/>
            <a:r>
              <a:rPr lang="en-US" dirty="0"/>
              <a:t>Docker Image + Common Workflow Language (CWL) + OAuth2 from WSO2 endpoint</a:t>
            </a:r>
          </a:p>
          <a:p>
            <a:pPr fontAlgn="base"/>
            <a:r>
              <a:rPr lang="en-US" b="1" dirty="0">
                <a:solidFill>
                  <a:srgbClr val="FF0000"/>
                </a:solidFill>
              </a:rPr>
              <a:t>Advancement of ESGF-CWT API interoperability concept</a:t>
            </a:r>
          </a:p>
          <a:p>
            <a:pPr lvl="1" fontAlgn="base"/>
            <a:r>
              <a:rPr lang="en-US" dirty="0"/>
              <a:t>Potential use of both client and server components of API on PAVICS and Birdhouse</a:t>
            </a:r>
          </a:p>
          <a:p>
            <a:pPr fontAlgn="base"/>
            <a:r>
              <a:rPr lang="en-US" dirty="0"/>
              <a:t>Exploration of various Machine Learning use cases and systems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3F8C73-198D-7E44-901B-5D62DC75C95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lang="en-US" dirty="0"/>
              <a:t>CRIM (Tom Landry)</a:t>
            </a:r>
          </a:p>
        </p:txBody>
      </p:sp>
    </p:spTree>
    <p:extLst>
      <p:ext uri="{BB962C8B-B14F-4D97-AF65-F5344CB8AC3E}">
        <p14:creationId xmlns:p14="http://schemas.microsoft.com/office/powerpoint/2010/main" val="3889474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Ouranos (David Huard)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228279"/>
            <a:ext cx="5153891" cy="468187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spcBef>
                <a:spcPts val="0"/>
              </a:spcBef>
            </a:pPr>
            <a:r>
              <a:rPr lang="en-US" dirty="0"/>
              <a:t>Launched operational WPS server for climate analysis (</a:t>
            </a:r>
            <a:r>
              <a:rPr lang="en-US" dirty="0">
                <a:hlinkClick r:id="rId2"/>
              </a:rPr>
              <a:t>https://pavics.ouranos.ca</a:t>
            </a:r>
            <a:r>
              <a:rPr lang="en-US" dirty="0"/>
              <a:t>)</a:t>
            </a:r>
          </a:p>
          <a:p>
            <a:pPr marL="342900" indent="-342900">
              <a:spcBef>
                <a:spcPts val="1600"/>
              </a:spcBef>
            </a:pPr>
            <a:r>
              <a:rPr lang="en-US" dirty="0"/>
              <a:t>Started project to embed hydrological models and related analytics as WPS</a:t>
            </a:r>
          </a:p>
          <a:p>
            <a:pPr marL="342900" indent="-342900">
              <a:spcBef>
                <a:spcPts val="1600"/>
              </a:spcBef>
            </a:pPr>
            <a:r>
              <a:rPr lang="en-US" b="1" dirty="0">
                <a:solidFill>
                  <a:srgbClr val="FF0000"/>
                </a:solidFill>
              </a:rPr>
              <a:t>Developed </a:t>
            </a:r>
            <a:r>
              <a:rPr lang="en-US" b="1" i="1" dirty="0" err="1">
                <a:solidFill>
                  <a:srgbClr val="FF0000"/>
                </a:solidFill>
              </a:rPr>
              <a:t>xclim</a:t>
            </a:r>
            <a:r>
              <a:rPr lang="en-US" b="1" dirty="0">
                <a:solidFill>
                  <a:srgbClr val="FF0000"/>
                </a:solidFill>
              </a:rPr>
              <a:t>, a climate indices library based on </a:t>
            </a:r>
            <a:r>
              <a:rPr lang="en-US" b="1" dirty="0" err="1">
                <a:solidFill>
                  <a:srgbClr val="FF0000"/>
                </a:solidFill>
              </a:rPr>
              <a:t>xarray+dask+WPS</a:t>
            </a:r>
            <a:endParaRPr lang="en-US" b="1" dirty="0">
              <a:solidFill>
                <a:srgbClr val="FF0000"/>
              </a:solidFill>
            </a:endParaRPr>
          </a:p>
          <a:p>
            <a:pPr marL="342900" indent="-342900">
              <a:spcBef>
                <a:spcPts val="1600"/>
              </a:spcBef>
            </a:pPr>
            <a:r>
              <a:rPr lang="en-US" dirty="0"/>
              <a:t>Provided tech support to the new Canadian Center for Climate Services </a:t>
            </a:r>
          </a:p>
          <a:p>
            <a:pPr marL="342900" indent="-342900">
              <a:spcBef>
                <a:spcPts val="1600"/>
              </a:spcBef>
            </a:pPr>
            <a:r>
              <a:rPr lang="en-US" dirty="0"/>
              <a:t>Added native support for </a:t>
            </a:r>
            <a:r>
              <a:rPr lang="en-US" dirty="0" err="1"/>
              <a:t>OPeNDAP</a:t>
            </a:r>
            <a:r>
              <a:rPr lang="en-US" dirty="0"/>
              <a:t> to </a:t>
            </a:r>
            <a:r>
              <a:rPr lang="en-US" dirty="0" err="1"/>
              <a:t>PyWPS</a:t>
            </a:r>
            <a:r>
              <a:rPr lang="en-US" dirty="0"/>
              <a:t> (still in master)</a:t>
            </a:r>
          </a:p>
          <a:p>
            <a:pPr marL="342900" indent="-342900">
              <a:spcBef>
                <a:spcPts val="1600"/>
              </a:spcBef>
            </a:pPr>
            <a:r>
              <a:rPr lang="en-US" dirty="0"/>
              <a:t>Wrote Python interface to WPS processes based on </a:t>
            </a:r>
            <a:r>
              <a:rPr lang="en-US" dirty="0" err="1"/>
              <a:t>OWSLib</a:t>
            </a:r>
            <a:r>
              <a:rPr lang="en-US" dirty="0"/>
              <a:t> (birdhouse/birdy)</a:t>
            </a:r>
          </a:p>
          <a:p>
            <a:endParaRPr lang="en-US" dirty="0"/>
          </a:p>
        </p:txBody>
      </p:sp>
      <p:pic>
        <p:nvPicPr>
          <p:cNvPr id="1026" name="Picture 2" descr="ogo_ourano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196" y="508423"/>
            <a:ext cx="1481804" cy="62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go_CRIM_gros-1024x2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902" y="21545"/>
            <a:ext cx="1968098" cy="3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57;p13">
            <a:extLst>
              <a:ext uri="{FF2B5EF4-FFF2-40B4-BE49-F238E27FC236}">
                <a16:creationId xmlns:a16="http://schemas.microsoft.com/office/drawing/2014/main" id="{713CE919-CE5E-1946-80F2-9DE0C22E8A0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5318" y="267831"/>
            <a:ext cx="643850" cy="96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p13">
            <a:extLst>
              <a:ext uri="{FF2B5EF4-FFF2-40B4-BE49-F238E27FC236}">
                <a16:creationId xmlns:a16="http://schemas.microsoft.com/office/drawing/2014/main" id="{73F90EAD-8E9C-2E44-A095-D34B9228AA6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9034" y="325605"/>
            <a:ext cx="747700" cy="8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;p13">
            <a:extLst>
              <a:ext uri="{FF2B5EF4-FFF2-40B4-BE49-F238E27FC236}">
                <a16:creationId xmlns:a16="http://schemas.microsoft.com/office/drawing/2014/main" id="{290D3A6E-0188-084A-89ED-FF83B355235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66601" y="325606"/>
            <a:ext cx="747701" cy="734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71D30C-B2B0-7340-BEC2-C8BAFCF20C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369"/>
          <a:stretch/>
        </p:blipFill>
        <p:spPr>
          <a:xfrm>
            <a:off x="5763491" y="1578647"/>
            <a:ext cx="6241695" cy="388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0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EE70BC-B173-FE4E-BD40-EEF535E3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CEDA, IPSL and DKRZ Contributions (Stephan </a:t>
            </a:r>
            <a:r>
              <a:rPr lang="en-US" dirty="0" err="1"/>
              <a:t>Kindermann</a:t>
            </a:r>
            <a:r>
              <a:rPr lang="en-US" dirty="0"/>
              <a:t>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A8CE23-4047-A84C-9ABB-DEF7F65F1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47800"/>
            <a:ext cx="8377734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During 2018 work continued to </a:t>
            </a:r>
            <a:r>
              <a:rPr lang="en-US" b="1" dirty="0">
                <a:solidFill>
                  <a:srgbClr val="FF0000"/>
                </a:solidFill>
              </a:rPr>
              <a:t>establish components supporting future OGC WPS deployments at ENES sites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Driving EU project in 2018:  Copernicus - Compute node for the Climate Data Store (CMIP5, CORDEX)</a:t>
            </a:r>
          </a:p>
          <a:p>
            <a:pPr lvl="1"/>
            <a:r>
              <a:rPr lang="en-US" dirty="0"/>
              <a:t>Components are part of </a:t>
            </a:r>
            <a:r>
              <a:rPr lang="en-US" dirty="0">
                <a:hlinkClick r:id="rId2"/>
              </a:rPr>
              <a:t>Birdhouse framework </a:t>
            </a:r>
            <a:r>
              <a:rPr lang="en-US" dirty="0"/>
              <a:t>effort</a:t>
            </a:r>
          </a:p>
          <a:p>
            <a:r>
              <a:rPr lang="en-US" dirty="0"/>
              <a:t>Software Components:</a:t>
            </a:r>
          </a:p>
          <a:p>
            <a:pPr lvl="1"/>
            <a:r>
              <a:rPr lang="en-US" dirty="0" err="1"/>
              <a:t>Cookiecutter</a:t>
            </a:r>
            <a:r>
              <a:rPr lang="en-US" dirty="0"/>
              <a:t> template for a customized </a:t>
            </a:r>
            <a:r>
              <a:rPr lang="en-US" dirty="0" err="1"/>
              <a:t>PyWPS</a:t>
            </a:r>
            <a:r>
              <a:rPr lang="en-US" dirty="0"/>
              <a:t> service.</a:t>
            </a:r>
          </a:p>
          <a:p>
            <a:pPr lvl="1"/>
            <a:r>
              <a:rPr lang="en-US" dirty="0"/>
              <a:t>Ansible script to deploy </a:t>
            </a:r>
            <a:r>
              <a:rPr lang="en-US" dirty="0" err="1"/>
              <a:t>PyWPS</a:t>
            </a:r>
            <a:r>
              <a:rPr lang="en-US" dirty="0"/>
              <a:t> services</a:t>
            </a:r>
          </a:p>
          <a:p>
            <a:pPr lvl="1"/>
            <a:r>
              <a:rPr lang="en-US" dirty="0"/>
              <a:t>Birdy “native” client for WPS service usage within </a:t>
            </a:r>
            <a:r>
              <a:rPr lang="en-US" dirty="0" err="1"/>
              <a:t>Jupyter</a:t>
            </a:r>
            <a:r>
              <a:rPr lang="en-US" dirty="0"/>
              <a:t> Notebooks.</a:t>
            </a:r>
          </a:p>
          <a:p>
            <a:pPr lvl="1"/>
            <a:r>
              <a:rPr lang="en-US" dirty="0" err="1"/>
              <a:t>Twitcher</a:t>
            </a:r>
            <a:r>
              <a:rPr lang="en-US" dirty="0"/>
              <a:t> security proxy with x509 certificate support</a:t>
            </a:r>
          </a:p>
          <a:p>
            <a:pPr lvl="1"/>
            <a:r>
              <a:rPr lang="en-US" dirty="0" err="1"/>
              <a:t>OpenDAP</a:t>
            </a:r>
            <a:r>
              <a:rPr lang="en-US" dirty="0"/>
              <a:t> support in </a:t>
            </a:r>
            <a:r>
              <a:rPr lang="en-US" dirty="0" err="1"/>
              <a:t>PyWPS</a:t>
            </a:r>
            <a:endParaRPr lang="en-US" dirty="0"/>
          </a:p>
          <a:p>
            <a:r>
              <a:rPr lang="en-US" dirty="0"/>
              <a:t>Further Work:</a:t>
            </a:r>
          </a:p>
          <a:p>
            <a:pPr lvl="1"/>
            <a:r>
              <a:rPr lang="en-US" dirty="0"/>
              <a:t>WPS deployment in container infrastructure (Kubernetes)</a:t>
            </a:r>
          </a:p>
          <a:p>
            <a:pPr lvl="1"/>
            <a:r>
              <a:rPr lang="en-US" dirty="0"/>
              <a:t>Load-balanced solution for a WPS compute service</a:t>
            </a:r>
          </a:p>
          <a:p>
            <a:pPr lvl="1"/>
            <a:r>
              <a:rPr lang="en-US" dirty="0"/>
              <a:t>WPS plugin for </a:t>
            </a:r>
            <a:r>
              <a:rPr lang="en-US" dirty="0" err="1"/>
              <a:t>GeoHealthCheck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3F2EC-E822-7F4E-839F-575118535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211" y="3063804"/>
            <a:ext cx="1801888" cy="471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A5362C-193E-894C-846A-010B71E37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6570" y="3802744"/>
            <a:ext cx="2438399" cy="601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2FB561-CB40-5C4F-A380-9D654E269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799" y="4671232"/>
            <a:ext cx="1444123" cy="506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027F01-A390-3144-B056-6529E7B11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8734" y="2020808"/>
            <a:ext cx="1537260" cy="4446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D9F274-69E7-0846-9E60-CC95BCC337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4200" y="0"/>
            <a:ext cx="2717800" cy="5461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9F5A4D-4FFE-0440-8685-468C360EBEAF}"/>
              </a:ext>
            </a:extLst>
          </p:cNvPr>
          <p:cNvSpPr txBox="1"/>
          <p:nvPr/>
        </p:nvSpPr>
        <p:spPr>
          <a:xfrm>
            <a:off x="8295755" y="596046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https://cp4cds.github.io/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82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3C2A8B-0547-2947-B5C6-DDB3F1366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LLNL (Jason Boutte): Compute Node ready for stack. Python API</a:t>
            </a:r>
          </a:p>
          <a:p>
            <a:r>
              <a:rPr lang="en-US" dirty="0"/>
              <a:t>NASA (Thomas Maxwell): Switch to EDASK</a:t>
            </a:r>
          </a:p>
          <a:p>
            <a:r>
              <a:rPr lang="en-US" dirty="0"/>
              <a:t>CMCC (Alessandro </a:t>
            </a:r>
            <a:r>
              <a:rPr lang="en-US" dirty="0" err="1"/>
              <a:t>D’Anca</a:t>
            </a:r>
            <a:r>
              <a:rPr lang="en-US" dirty="0"/>
              <a:t>): Ophidia ready for HPC, optimized operators</a:t>
            </a:r>
          </a:p>
          <a:p>
            <a:r>
              <a:rPr lang="en-US" dirty="0"/>
              <a:t>University of Utah (Steve </a:t>
            </a:r>
            <a:r>
              <a:rPr lang="en-US" dirty="0" err="1"/>
              <a:t>Petruzza</a:t>
            </a:r>
            <a:r>
              <a:rPr lang="en-US" dirty="0"/>
              <a:t>): XIDX, containers for VISUS, pip</a:t>
            </a:r>
          </a:p>
          <a:p>
            <a:r>
              <a:rPr lang="en-US" dirty="0"/>
              <a:t>CERFACS (Christian Page): Seamless Delegation of Calculations to the CWT</a:t>
            </a:r>
          </a:p>
          <a:p>
            <a:r>
              <a:rPr lang="en-US" dirty="0"/>
              <a:t>CRIM (Tom Landry): Advancement of ESGF-CWT API interoperability</a:t>
            </a:r>
          </a:p>
          <a:p>
            <a:r>
              <a:rPr lang="en-US" dirty="0"/>
              <a:t>OURANOS (David Huard): </a:t>
            </a:r>
            <a:r>
              <a:rPr lang="en-US" i="1" dirty="0" err="1"/>
              <a:t>xclim</a:t>
            </a:r>
            <a:r>
              <a:rPr lang="en-US" dirty="0"/>
              <a:t>, a climate indices library based on </a:t>
            </a:r>
            <a:r>
              <a:rPr lang="en-US" dirty="0" err="1"/>
              <a:t>xarray</a:t>
            </a:r>
            <a:r>
              <a:rPr lang="en-US" dirty="0"/>
              <a:t> + </a:t>
            </a:r>
            <a:r>
              <a:rPr lang="en-US" dirty="0" err="1"/>
              <a:t>dask</a:t>
            </a:r>
            <a:r>
              <a:rPr lang="en-US" dirty="0"/>
              <a:t> + WPS</a:t>
            </a:r>
          </a:p>
          <a:p>
            <a:r>
              <a:rPr lang="en-US" dirty="0"/>
              <a:t>CEDA, IPSL, DKRZ (Stephan </a:t>
            </a:r>
            <a:r>
              <a:rPr lang="en-US" dirty="0" err="1"/>
              <a:t>Kindermann</a:t>
            </a:r>
            <a:r>
              <a:rPr lang="en-US" dirty="0"/>
              <a:t>): Establish components supporting future OGC WPS deployments at ENES sites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6052CC-7CAD-E047-8D60-39275138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Institution Highlights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E05429-D0FE-B542-BB99-402CB0BAD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9628" y="0"/>
            <a:ext cx="1012371" cy="101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36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F481F8-5EF8-9547-9FDC-B62276FEF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" indent="0" algn="ctr">
              <a:buNone/>
            </a:pPr>
            <a:r>
              <a:rPr lang="en-US" sz="8000" dirty="0"/>
              <a:t>Certification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F1AE04-9C62-FD4B-AA4F-FD906DB70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341677" y="0"/>
            <a:ext cx="850323" cy="132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97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3BA68E-EED5-9849-A430-720684296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Needed to protect ESGF reputation: worked with XC committee to solve this issue: </a:t>
            </a:r>
            <a:r>
              <a:rPr lang="en-US" dirty="0">
                <a:hlinkClick r:id="rId3"/>
              </a:rPr>
              <a:t>Certification</a:t>
            </a:r>
            <a:endParaRPr lang="en-US" dirty="0"/>
          </a:p>
          <a:p>
            <a:r>
              <a:rPr lang="en-US" dirty="0"/>
              <a:t>Operator Certification</a:t>
            </a:r>
          </a:p>
          <a:p>
            <a:pPr lvl="1"/>
            <a:r>
              <a:rPr lang="en-US" dirty="0"/>
              <a:t>Ensure service/operator is sound, reviewed, tested and documented</a:t>
            </a:r>
          </a:p>
          <a:p>
            <a:r>
              <a:rPr lang="en-US" dirty="0"/>
              <a:t>Server Certification</a:t>
            </a:r>
          </a:p>
          <a:p>
            <a:pPr lvl="1"/>
            <a:r>
              <a:rPr lang="en-US" dirty="0"/>
              <a:t>Ensure user experience will be reasonable</a:t>
            </a:r>
          </a:p>
          <a:p>
            <a:pPr lvl="1"/>
            <a:r>
              <a:rPr lang="en-US" dirty="0"/>
              <a:t>Compatible with other servers (can talk to each other)</a:t>
            </a:r>
          </a:p>
          <a:p>
            <a:pPr lvl="1"/>
            <a:r>
              <a:rPr lang="en-US" dirty="0"/>
              <a:t>Core set of functionalities</a:t>
            </a:r>
          </a:p>
          <a:p>
            <a:r>
              <a:rPr lang="en-US" dirty="0"/>
              <a:t>Hybrid systems:</a:t>
            </a:r>
          </a:p>
          <a:p>
            <a:pPr lvl="1"/>
            <a:r>
              <a:rPr lang="en-US" dirty="0"/>
              <a:t>Non-certified server can still host certified operators but ESGF cannot be blamed for glitches</a:t>
            </a:r>
          </a:p>
          <a:p>
            <a:pPr lvl="1"/>
            <a:r>
              <a:rPr lang="en-US" dirty="0"/>
              <a:t>Certified Server can host non-certified operators, but ESGF cannot be blamed for results from these services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D412A1-1D0C-3244-829C-0B583381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Preserving ESGF Brand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FC5CD-6AAF-294D-A007-D879A6189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341677" y="0"/>
            <a:ext cx="850323" cy="132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0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73997A-5B50-AC4F-8DDF-2B00CDE20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Official ESGF Operators</a:t>
            </a:r>
          </a:p>
          <a:p>
            <a:pPr lvl="1"/>
            <a:r>
              <a:rPr lang="en-US" dirty="0"/>
              <a:t>Aggregate, subset, </a:t>
            </a:r>
            <a:r>
              <a:rPr lang="en-US" dirty="0" err="1"/>
              <a:t>regrid</a:t>
            </a:r>
            <a:r>
              <a:rPr lang="en-US" dirty="0"/>
              <a:t>, min, max, average over dim</a:t>
            </a:r>
          </a:p>
          <a:p>
            <a:r>
              <a:rPr lang="en-US" dirty="0"/>
              <a:t>Official Dataset</a:t>
            </a:r>
          </a:p>
          <a:p>
            <a:pPr lvl="1"/>
            <a:r>
              <a:rPr lang="en-US" dirty="0"/>
              <a:t>So far CMIP5, but will update to CMIP6 soon</a:t>
            </a:r>
          </a:p>
          <a:p>
            <a:r>
              <a:rPr lang="en-US" dirty="0"/>
              <a:t>Security</a:t>
            </a:r>
          </a:p>
          <a:p>
            <a:pPr lvl="1"/>
            <a:r>
              <a:rPr lang="en-US" dirty="0"/>
              <a:t>Scan, user credentials,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r>
              <a:rPr lang="en-US" dirty="0"/>
              <a:t>Metrics</a:t>
            </a:r>
          </a:p>
          <a:p>
            <a:pPr lvl="1"/>
            <a:r>
              <a:rPr lang="en-US" dirty="0"/>
              <a:t>Health Metrics (# of jobs running, queues, active users, users in queue, nodes and CPU load)</a:t>
            </a:r>
          </a:p>
          <a:p>
            <a:pPr lvl="1"/>
            <a:r>
              <a:rPr lang="en-US" dirty="0"/>
              <a:t>Usage Metrics (Files accessed, services used, requests timings, data volume, etc.)</a:t>
            </a:r>
          </a:p>
          <a:p>
            <a:r>
              <a:rPr lang="en-US" dirty="0"/>
              <a:t>Stress</a:t>
            </a:r>
          </a:p>
          <a:p>
            <a:pPr lvl="1"/>
            <a:r>
              <a:rPr lang="en-US" dirty="0"/>
              <a:t>Queue system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32A898-CC82-D84B-8E4D-06E4AC32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 Certification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DC9EB0-D8A0-2342-A460-B80385457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182" y="0"/>
            <a:ext cx="1731818" cy="173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97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B20E82-32E9-734F-9EF3-5A9D3B224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Scientifically Sound</a:t>
            </a:r>
          </a:p>
          <a:p>
            <a:r>
              <a:rPr lang="en-US" dirty="0"/>
              <a:t>API compliant</a:t>
            </a:r>
          </a:p>
          <a:p>
            <a:pPr lvl="1"/>
            <a:r>
              <a:rPr lang="en-US" dirty="0"/>
              <a:t>Update to latest version when out</a:t>
            </a:r>
          </a:p>
          <a:p>
            <a:pPr lvl="1"/>
            <a:r>
              <a:rPr lang="en-US" dirty="0"/>
              <a:t>Respect naming convention</a:t>
            </a:r>
          </a:p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Must be within range of other service producing same or similar results, large discrepancies should be understood and explained</a:t>
            </a:r>
          </a:p>
          <a:p>
            <a:r>
              <a:rPr lang="en-US" dirty="0"/>
              <a:t>Stress test</a:t>
            </a:r>
          </a:p>
          <a:p>
            <a:pPr lvl="1"/>
            <a:r>
              <a:rPr lang="en-US" dirty="0"/>
              <a:t>High number of datasets</a:t>
            </a:r>
          </a:p>
          <a:p>
            <a:pPr lvl="1"/>
            <a:r>
              <a:rPr lang="en-US" dirty="0"/>
              <a:t>High volume of data</a:t>
            </a:r>
          </a:p>
          <a:p>
            <a:r>
              <a:rPr lang="en-US" dirty="0"/>
              <a:t>Public test results</a:t>
            </a:r>
          </a:p>
          <a:p>
            <a:r>
              <a:rPr lang="en-US" dirty="0"/>
              <a:t>Provenance (TBD)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AE7091-D57E-4E41-A713-68DD2763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3001"/>
            <a:ext cx="8229600" cy="1008771"/>
          </a:xfrm>
        </p:spPr>
        <p:txBody>
          <a:bodyPr/>
          <a:lstStyle/>
          <a:p>
            <a:r>
              <a:rPr lang="en-US" dirty="0"/>
              <a:t>Operator Certification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8F85AF-2864-734D-B2DE-3507AEEB9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0"/>
            <a:ext cx="1371600" cy="134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47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CD269E-E8D0-1341-BB4C-73781C8D4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LLNL is developing first cut of certification script</a:t>
            </a:r>
          </a:p>
          <a:p>
            <a:r>
              <a:rPr lang="en-US" dirty="0"/>
              <a:t>CWT will review request and recommend favorable candidates to ESGF XC at F2F. Fast track possible on case-by-case basis</a:t>
            </a:r>
          </a:p>
          <a:p>
            <a:r>
              <a:rPr lang="en-US" dirty="0"/>
              <a:t>ESGF main website will list every official server and operators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7EA5B9-5F08-F44A-A46D-D94C0CF15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Implementation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90B7EE-3F36-C14F-890A-694FF1AB9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720" y="0"/>
            <a:ext cx="1228279" cy="122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06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D80065-478E-844E-AB6B-CF8AFCEC8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There’s a need to assure community and developers that CWT is up to the task -&gt; Compute Challenge</a:t>
            </a:r>
          </a:p>
          <a:p>
            <a:r>
              <a:rPr lang="en-US" dirty="0"/>
              <a:t>Use this F2F to devise a comprehensive set of rules for a “Compute Challenge” that will test our work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AE7499-3D0E-B842-8A01-925729D6B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Challenge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BF614-E54C-5146-8DE4-79627466A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87" y="0"/>
            <a:ext cx="1554413" cy="8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741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2015_PPT_UNC_V8.28-2</Template>
  <TotalTime>25125</TotalTime>
  <Words>1195</Words>
  <Application>Microsoft Macintosh PowerPoint</Application>
  <PresentationFormat>Widescreen</PresentationFormat>
  <Paragraphs>211</Paragraphs>
  <Slides>22</Slides>
  <Notes>3</Notes>
  <HiddenSlides>9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ＭＳ Ｐゴシック</vt:lpstr>
      <vt:lpstr>Arial</vt:lpstr>
      <vt:lpstr>Calibri</vt:lpstr>
      <vt:lpstr>Lucida Grande</vt:lpstr>
      <vt:lpstr>Lucida Handwriting</vt:lpstr>
      <vt:lpstr>Mangal</vt:lpstr>
      <vt:lpstr>WenQuanYi Micro Hei</vt:lpstr>
      <vt:lpstr>Wingdings</vt:lpstr>
      <vt:lpstr>Wingdings 2</vt:lpstr>
      <vt:lpstr>2015_PPT_UNC_V7.06 (1)</vt:lpstr>
      <vt:lpstr>Compute Working Team Update</vt:lpstr>
      <vt:lpstr>Outline</vt:lpstr>
      <vt:lpstr>Institution Highlights</vt:lpstr>
      <vt:lpstr>PowerPoint Presentation</vt:lpstr>
      <vt:lpstr>Preserving ESGF Brand</vt:lpstr>
      <vt:lpstr>Server Certification</vt:lpstr>
      <vt:lpstr>Operator Certification</vt:lpstr>
      <vt:lpstr>Actual Implementation</vt:lpstr>
      <vt:lpstr>Compute Challenge</vt:lpstr>
      <vt:lpstr>Things to Come</vt:lpstr>
      <vt:lpstr>Take Home</vt:lpstr>
      <vt:lpstr>Resources</vt:lpstr>
      <vt:lpstr>PowerPoint Presentation</vt:lpstr>
      <vt:lpstr>Additional Slides</vt:lpstr>
      <vt:lpstr>LLNL (Jason Boutte)</vt:lpstr>
      <vt:lpstr>NASA (Tom Maxwell)</vt:lpstr>
      <vt:lpstr>CMCC (Alessandro D’Anca)</vt:lpstr>
      <vt:lpstr>Visus (Steve Petruzza)</vt:lpstr>
      <vt:lpstr>CERFACS (Christian Pagé)</vt:lpstr>
      <vt:lpstr>CRIM (Tom Landry)</vt:lpstr>
      <vt:lpstr>Ouranos (David Huard)</vt:lpstr>
      <vt:lpstr>CEDA, IPSL and DKRZ Contributions (Stephan Kindermann)</vt:lpstr>
    </vt:vector>
  </TitlesOfParts>
  <Company>LLNL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Optimizing your presentation of scientific and technical information</dc:title>
  <dc:creator>Hartmann, Chris</dc:creator>
  <cp:lastModifiedBy>Doutriaux, Charles</cp:lastModifiedBy>
  <cp:revision>298</cp:revision>
  <cp:lastPrinted>2018-11-30T01:09:15Z</cp:lastPrinted>
  <dcterms:created xsi:type="dcterms:W3CDTF">2017-04-24T17:12:56Z</dcterms:created>
  <dcterms:modified xsi:type="dcterms:W3CDTF">2018-12-04T15:50:03Z</dcterms:modified>
</cp:coreProperties>
</file>