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9" r:id="rId1"/>
  </p:sldMasterIdLst>
  <p:notesMasterIdLst>
    <p:notesMasterId r:id="rId20"/>
  </p:notesMasterIdLst>
  <p:handoutMasterIdLst>
    <p:handoutMasterId r:id="rId21"/>
  </p:handoutMasterIdLst>
  <p:sldIdLst>
    <p:sldId id="493" r:id="rId2"/>
    <p:sldId id="670" r:id="rId3"/>
    <p:sldId id="278" r:id="rId4"/>
    <p:sldId id="662" r:id="rId5"/>
    <p:sldId id="582" r:id="rId6"/>
    <p:sldId id="681" r:id="rId7"/>
    <p:sldId id="682" r:id="rId8"/>
    <p:sldId id="683" r:id="rId9"/>
    <p:sldId id="684" r:id="rId10"/>
    <p:sldId id="687" r:id="rId11"/>
    <p:sldId id="688" r:id="rId12"/>
    <p:sldId id="689" r:id="rId13"/>
    <p:sldId id="690" r:id="rId14"/>
    <p:sldId id="691" r:id="rId15"/>
    <p:sldId id="692" r:id="rId16"/>
    <p:sldId id="694" r:id="rId17"/>
    <p:sldId id="698" r:id="rId18"/>
    <p:sldId id="580" r:id="rId19"/>
  </p:sldIdLst>
  <p:sldSz cx="109728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05" userDrawn="1">
          <p15:clr>
            <a:srgbClr val="A4A3A4"/>
          </p15:clr>
        </p15:guide>
        <p15:guide id="2" orient="horz" pos="4002" userDrawn="1">
          <p15:clr>
            <a:srgbClr val="A4A3A4"/>
          </p15:clr>
        </p15:guide>
        <p15:guide id="3" pos="34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errmann, Cynthia A.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1CFDD"/>
    <a:srgbClr val="10D6A2"/>
    <a:srgbClr val="AEF8E5"/>
    <a:srgbClr val="2DEFBC"/>
    <a:srgbClr val="C7D9F0"/>
    <a:srgbClr val="0F4F97"/>
    <a:srgbClr val="F6CE86"/>
    <a:srgbClr val="0A8464"/>
    <a:srgbClr val="0DB78A"/>
    <a:srgbClr val="D68F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07" autoAdjust="0"/>
    <p:restoredTop sz="88750" autoAdjust="0"/>
  </p:normalViewPr>
  <p:slideViewPr>
    <p:cSldViewPr>
      <p:cViewPr varScale="1">
        <p:scale>
          <a:sx n="84" d="100"/>
          <a:sy n="84" d="100"/>
        </p:scale>
        <p:origin x="1056" y="184"/>
      </p:cViewPr>
      <p:guideLst>
        <p:guide orient="horz" pos="905"/>
        <p:guide orient="horz" pos="4002"/>
        <p:guide pos="3456"/>
      </p:guideLst>
    </p:cSldViewPr>
  </p:slideViewPr>
  <p:outlineViewPr>
    <p:cViewPr>
      <p:scale>
        <a:sx n="33" d="100"/>
        <a:sy n="33" d="100"/>
      </p:scale>
      <p:origin x="0" y="-11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Objects="1">
      <p:cViewPr varScale="1">
        <p:scale>
          <a:sx n="165" d="100"/>
          <a:sy n="165" d="100"/>
        </p:scale>
        <p:origin x="-5256" y="-112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r">
              <a:defRPr sz="1100"/>
            </a:lvl1pPr>
          </a:lstStyle>
          <a:p>
            <a:fld id="{7A1D2F2F-8618-2143-A89B-2D6D3F007EBC}" type="datetimeFigureOut">
              <a:rPr lang="en-US" smtClean="0">
                <a:latin typeface="Arial"/>
              </a:rPr>
              <a:pPr/>
              <a:t>12/4/18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r">
              <a:defRPr sz="1100"/>
            </a:lvl1pPr>
          </a:lstStyle>
          <a:p>
            <a:fld id="{CE221CE3-F987-1944-AB66-8BE5522C5EC6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28481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r">
              <a:defRPr sz="1100">
                <a:latin typeface="Arial"/>
              </a:defRPr>
            </a:lvl1pPr>
          </a:lstStyle>
          <a:p>
            <a:fld id="{D8B0A143-2353-BE4A-A6C4-57C9AE3FBC68}" type="datetimeFigureOut">
              <a:rPr lang="en-US" smtClean="0"/>
              <a:pPr/>
              <a:t>12/4/18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698500"/>
            <a:ext cx="5584825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53" tIns="46627" rIns="93253" bIns="4662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5"/>
            <a:ext cx="5618480" cy="4189095"/>
          </a:xfrm>
          <a:prstGeom prst="rect">
            <a:avLst/>
          </a:prstGeom>
        </p:spPr>
        <p:txBody>
          <a:bodyPr vert="horz" lIns="93253" tIns="46627" rIns="93253" bIns="46627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r">
              <a:defRPr sz="1100">
                <a:latin typeface="Arial"/>
              </a:defRPr>
            </a:lvl1pPr>
          </a:lstStyle>
          <a:p>
            <a:fld id="{4CFDF800-FE0E-A944-8AC1-D57C07B352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7650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698500"/>
            <a:ext cx="55848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663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698500"/>
            <a:ext cx="55848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This is our proposed ConvLSTM tracking model</a:t>
            </a:r>
          </a:p>
          <a:p>
            <a:r>
              <a:rPr lang="en-US" baseline="0" dirty="0"/>
              <a:t>. At each time-step, multi-layered convLSTM generated density map of hurricane at corresponding time, based on “input” and “historical </a:t>
            </a:r>
            <a:r>
              <a:rPr lang="en-US" baseline="0" dirty="0" err="1"/>
              <a:t>spatio</a:t>
            </a:r>
            <a:r>
              <a:rPr lang="en-US" baseline="0" dirty="0"/>
              <a:t>-temporal information” from hidden state taken from previous time-step.</a:t>
            </a:r>
          </a:p>
          <a:p>
            <a:endParaRPr lang="en-US" baseline="0" dirty="0"/>
          </a:p>
          <a:p>
            <a:r>
              <a:rPr lang="en-US" baseline="0" dirty="0"/>
              <a:t>In this way, we learn the model f to optimize sub-parameter “theta” to generate corresponding density map of hurricanes, given time sequenced climate images.</a:t>
            </a:r>
          </a:p>
          <a:p>
            <a:endParaRPr lang="en-US" baseline="0" dirty="0"/>
          </a:p>
          <a:p>
            <a:r>
              <a:rPr lang="en-US" baseline="0" dirty="0"/>
              <a:t>For our model, we tried 3-layered and 4-layered vanilla ConvLSTM and we designed kernel size as 5x5 considering size of hurricane.</a:t>
            </a:r>
          </a:p>
          <a:p>
            <a:r>
              <a:rPr lang="en-US" baseline="0" dirty="0"/>
              <a:t>And, we used pixel wise mean squared error loss between ground truth density map and output from our model. 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057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698500"/>
            <a:ext cx="55848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 As a base-line, we compared the result of our convLSTM based model with regional CNN based tracking model. </a:t>
            </a:r>
          </a:p>
          <a:p>
            <a:endParaRPr lang="en-US" baseline="0" dirty="0"/>
          </a:p>
          <a:p>
            <a:r>
              <a:rPr lang="en-US" baseline="0" dirty="0"/>
              <a:t>There is previous work to detect hurricane with CNN based binary classified. And, the detection accuracy is almost 100%.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96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698500"/>
            <a:ext cx="55848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Inspired by previous work, we designed CNN based model to predict density map given climate image input. </a:t>
            </a:r>
          </a:p>
          <a:p>
            <a:endParaRPr lang="en-US" baseline="0" dirty="0"/>
          </a:p>
          <a:p>
            <a:r>
              <a:rPr lang="en-US" baseline="0" dirty="0"/>
              <a:t>Firstly, we pre-trained hurricane detection CNN with cropped input image patches with same method as baseline,</a:t>
            </a:r>
          </a:p>
          <a:p>
            <a:r>
              <a:rPr lang="en-US" baseline="0" dirty="0"/>
              <a:t> and  then scan this detection-CNN through global scaled climate data. </a:t>
            </a:r>
          </a:p>
          <a:p>
            <a:r>
              <a:rPr lang="en-US" baseline="0" dirty="0"/>
              <a:t>Then, the model can generate hurricane density map by integrating outputs from detection CNN.</a:t>
            </a:r>
          </a:p>
          <a:p>
            <a:endParaRPr lang="en-US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In this CNN based tracking process, temporal dynamic is not considered.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1465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698500"/>
            <a:ext cx="55848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noProof="0" dirty="0">
                <a:solidFill>
                  <a:srgbClr val="FF0000"/>
                </a:solidFill>
              </a:rPr>
              <a:t>We also compared out model with another baseline to detect hurricane using neural nets. </a:t>
            </a:r>
            <a:endParaRPr lang="en-US" baseline="0" dirty="0"/>
          </a:p>
          <a:p>
            <a:r>
              <a:rPr lang="en-US" baseline="0" dirty="0"/>
              <a:t>This paper is published by </a:t>
            </a:r>
            <a:r>
              <a:rPr lang="en-US" baseline="0" dirty="0" err="1"/>
              <a:t>LBL,by</a:t>
            </a:r>
            <a:r>
              <a:rPr lang="en-US" baseline="0" dirty="0"/>
              <a:t> </a:t>
            </a:r>
            <a:r>
              <a:rPr lang="en-US" baseline="0" dirty="0" err="1"/>
              <a:t>prabhat</a:t>
            </a:r>
            <a:r>
              <a:rPr lang="en-US" baseline="0" dirty="0"/>
              <a:t>, one of my collaborator.</a:t>
            </a:r>
          </a:p>
          <a:p>
            <a:endParaRPr lang="en-US" baseline="0" dirty="0"/>
          </a:p>
          <a:p>
            <a:r>
              <a:rPr lang="en-US" baseline="0" dirty="0"/>
              <a:t>In this paper, they used auto encoder architecture to compress </a:t>
            </a:r>
            <a:r>
              <a:rPr lang="en-US" baseline="0" dirty="0" err="1"/>
              <a:t>spatio</a:t>
            </a:r>
            <a:r>
              <a:rPr lang="en-US" baseline="0" dirty="0"/>
              <a:t> temporal climate data first, and then detect hurricane in the embedding that autoencoder compressed based on </a:t>
            </a:r>
            <a:r>
              <a:rPr lang="en-US" baseline="0" dirty="0" err="1"/>
              <a:t>spatio</a:t>
            </a:r>
            <a:r>
              <a:rPr lang="en-US" baseline="0" dirty="0"/>
              <a:t>-temporal data. And, they reported average precision of </a:t>
            </a:r>
            <a:r>
              <a:rPr lang="en-US" baseline="0" dirty="0" err="1"/>
              <a:t>spatio</a:t>
            </a:r>
            <a:r>
              <a:rPr lang="en-US" baseline="0" dirty="0"/>
              <a:t>-temporal detection accuracy from this model.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978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698500"/>
            <a:ext cx="55848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Here are the short description of our experimental setting. </a:t>
            </a:r>
          </a:p>
          <a:p>
            <a:r>
              <a:rPr lang="en-US" baseline="0" dirty="0"/>
              <a:t>For our input data, we have used CAM5 climate simulation data, and used 3 channels of variables including zonal wind, meridional wind and precipitation.</a:t>
            </a:r>
          </a:p>
          <a:p>
            <a:r>
              <a:rPr lang="en-US" baseline="0" dirty="0"/>
              <a:t>For output density-map, we used hurricane trajectories from TECA software, and synthesized ground truth label using gaussian mixture.</a:t>
            </a:r>
          </a:p>
          <a:p>
            <a:r>
              <a:rPr lang="en-US" baseline="0" dirty="0"/>
              <a:t>In our experiment, we fixed time steps as 10 which corresponds to 30 hours.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2505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698500"/>
            <a:ext cx="55848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This is the result of convLSTM tracking model. These top three rows represented inputs of our model for different climate variables And those two rows are time-</a:t>
            </a:r>
            <a:r>
              <a:rPr lang="en-US" baseline="0" dirty="0" err="1"/>
              <a:t>seriesed</a:t>
            </a:r>
            <a:r>
              <a:rPr lang="en-US" baseline="0" dirty="0"/>
              <a:t> ground truth and output of the model. </a:t>
            </a:r>
          </a:p>
          <a:p>
            <a:endParaRPr lang="en-US" baseline="0" dirty="0"/>
          </a:p>
          <a:p>
            <a:r>
              <a:rPr lang="en-US" baseline="0" dirty="0"/>
              <a:t>And this is the reconstructed trajectory from ground truth and output heat map.</a:t>
            </a:r>
          </a:p>
          <a:p>
            <a:endParaRPr lang="en-US" baseline="0" dirty="0"/>
          </a:p>
          <a:p>
            <a:r>
              <a:rPr lang="en-US" baseline="0" dirty="0"/>
              <a:t>we can see that our model give us trajectory with strong agreement with ground truth.</a:t>
            </a:r>
          </a:p>
          <a:p>
            <a:endParaRPr lang="en-US" baseline="0" dirty="0"/>
          </a:p>
          <a:p>
            <a:r>
              <a:rPr lang="en-US" baseline="0" dirty="0"/>
              <a:t> And, this is the heatmap at timestep 1 using baseline-CNN model, we can see that there are many false positives due to the lack of temporal information in detecting trajectory.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1738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698500"/>
            <a:ext cx="55848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Our quantitative analysis of output also showed that ConvLSTM based model outperform our two baseline, CNN based model  and 3d conv encoder decoder structure, in its Precision and F1-score.</a:t>
            </a:r>
          </a:p>
          <a:p>
            <a:endParaRPr lang="en-US" baseline="0" dirty="0"/>
          </a:p>
          <a:p>
            <a:r>
              <a:rPr lang="en-US" baseline="0" dirty="0"/>
              <a:t>This is due to the many false positive instances from CNN model.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9272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698500"/>
            <a:ext cx="55848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To sum up, </a:t>
            </a:r>
          </a:p>
          <a:p>
            <a:r>
              <a:rPr lang="en-US" baseline="0"/>
              <a:t> we proposed convLSTM hurricane tracking model which can able to capture pixel-level spatio-temporal pattern of hurricane.</a:t>
            </a:r>
          </a:p>
          <a:p>
            <a:r>
              <a:rPr lang="en-US" baseline="0"/>
              <a:t>Also, our model could learn dynamical correlation between multiple climate variables. </a:t>
            </a:r>
          </a:p>
          <a:p>
            <a:endParaRPr lang="en-US" baseline="0"/>
          </a:p>
          <a:p>
            <a:r>
              <a:rPr lang="en-US" baseline="0"/>
              <a:t>To verify the performance of our model, we compare our model with CNN-based tracking by detection method.</a:t>
            </a:r>
          </a:p>
          <a:p>
            <a:r>
              <a:rPr lang="en-US" baseline="0"/>
              <a:t>The results from proposed ConvLSTM model showed that it outperform baseline tracking method using CNN.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712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698500"/>
            <a:ext cx="55848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the screenshot that I captured recently from CNN breaking news.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hurricane Florence death toll rises to 31 in the Carolinas.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Its devastating.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=============================================================</a:t>
            </a:r>
          </a:p>
          <a:p>
            <a:r>
              <a:rPr lang="en-US" dirty="0"/>
              <a:t>Global warming and tropical cyclone</a:t>
            </a:r>
            <a:endParaRPr lang="en-US" baseline="0" dirty="0"/>
          </a:p>
          <a:p>
            <a:r>
              <a:rPr lang="en-US" dirty="0"/>
              <a:t>https://</a:t>
            </a:r>
            <a:r>
              <a:rPr lang="en-US" dirty="0" err="1"/>
              <a:t>www.skepticalscience.com</a:t>
            </a:r>
            <a:r>
              <a:rPr lang="en-US" dirty="0"/>
              <a:t>/hurricanes-global-</a:t>
            </a:r>
            <a:r>
              <a:rPr lang="en-US" dirty="0" err="1"/>
              <a:t>warming.htm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0958E-3B52-064F-8A28-C098ED29FE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699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698500"/>
            <a:ext cx="55848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Other than hurricane Florence, for past several years, we watched breaking news regarding hurricane literally every day.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year, we had the unusual season that the multiple storms are rising at different locations and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crossing the globe.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It is Incredible!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=============================================================</a:t>
            </a:r>
          </a:p>
          <a:p>
            <a:r>
              <a:rPr lang="en-US" dirty="0"/>
              <a:t>Global warming and tropical cyclone</a:t>
            </a:r>
            <a:endParaRPr lang="en-US" baseline="0" dirty="0"/>
          </a:p>
          <a:p>
            <a:r>
              <a:rPr lang="en-US" dirty="0"/>
              <a:t>https://</a:t>
            </a:r>
            <a:r>
              <a:rPr lang="en-US" dirty="0" err="1"/>
              <a:t>www.skepticalscience.com</a:t>
            </a:r>
            <a:r>
              <a:rPr lang="en-US" dirty="0"/>
              <a:t>/hurricanes-global-</a:t>
            </a:r>
            <a:r>
              <a:rPr lang="en-US" dirty="0" err="1"/>
              <a:t>warming.htm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0958E-3B52-064F-8A28-C098ED29FE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82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698500"/>
            <a:ext cx="55848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average damage of such big hurricanes exceed "several hundred billion" dollars and made "several hundred" fatalities.  </a:t>
            </a:r>
          </a:p>
          <a:p>
            <a:r>
              <a:rPr lang="en-US" dirty="0"/>
              <a:t>The more depressing news is this.</a:t>
            </a:r>
          </a:p>
          <a:p>
            <a:r>
              <a:rPr lang="en-US" dirty="0"/>
              <a:t>According to the IPCC report, the annual frequency of north Atlantic tropical storms is keep increasing, and size of storm is also increasing.</a:t>
            </a:r>
          </a:p>
          <a:p>
            <a:r>
              <a:rPr lang="en-US" dirty="0"/>
              <a:t>It is obvious that fast and accurate hurricane detection and localization is the top priority to us.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836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698500"/>
            <a:ext cx="55848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Then, let’s see how did we detect and track hurricane so far.</a:t>
            </a:r>
          </a:p>
          <a:p>
            <a:r>
              <a:rPr lang="en-US" baseline="0" dirty="0"/>
              <a:t>In conventional method to detect extreme climate, </a:t>
            </a:r>
            <a:r>
              <a:rPr lang="en-US" dirty="0"/>
              <a:t>human expert actually detected hurricane one by one based on hand-picked thresholds from large simulation data.</a:t>
            </a:r>
          </a:p>
          <a:p>
            <a:r>
              <a:rPr lang="en-US" dirty="0"/>
              <a:t>And the threshold to define extreme events mostly are defined by intuition of human expert.</a:t>
            </a:r>
          </a:p>
          <a:p>
            <a:r>
              <a:rPr lang="en-US" dirty="0"/>
              <a:t>So, we can see that the conventional methods is “A. labor intensive” and “B. Expert-based” which means subjective.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To save human effort for the conventional method </a:t>
            </a:r>
          </a:p>
          <a:p>
            <a:r>
              <a:rPr lang="en-US" baseline="0" dirty="0"/>
              <a:t>and decide standard decision rule to define the events, </a:t>
            </a:r>
          </a:p>
          <a:p>
            <a:r>
              <a:rPr lang="en-US" baseline="0" dirty="0"/>
              <a:t>Here we propose the neural net based model to detect and track hurricane</a:t>
            </a:r>
          </a:p>
          <a:p>
            <a:r>
              <a:rPr lang="en-US" baseline="0" dirty="0"/>
              <a:t>which is based on data, not based on human expert.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519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698500"/>
            <a:ext cx="55848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To do this, we should understand unique challenges for extreme climate event detection problem. </a:t>
            </a:r>
          </a:p>
          <a:p>
            <a:r>
              <a:rPr lang="en-US" baseline="0" dirty="0"/>
              <a:t>There are two main challenges of extreme climate event detection problem. </a:t>
            </a:r>
          </a:p>
          <a:p>
            <a:endParaRPr lang="en-US" baseline="0" dirty="0"/>
          </a:p>
          <a:p>
            <a:r>
              <a:rPr lang="en-US" baseline="0" dirty="0"/>
              <a:t>Firstly, like multi-object tracking problem, the number of objects is not known previously, so it cannot be parameterized.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308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698500"/>
            <a:ext cx="55848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baseline="0" dirty="0"/>
              <a:t>Let’s discuss the first problem.</a:t>
            </a:r>
          </a:p>
          <a:p>
            <a:r>
              <a:rPr lang="en-US" baseline="0" dirty="0"/>
              <a:t>That means, if there are k-hurricanes in one climate images, the number k is not known previously.</a:t>
            </a:r>
          </a:p>
          <a:p>
            <a:r>
              <a:rPr lang="en-US" baseline="0" dirty="0"/>
              <a:t>So, number of hurricane can be three or four or zero. </a:t>
            </a:r>
          </a:p>
          <a:p>
            <a:r>
              <a:rPr lang="en-US" baseline="0" dirty="0"/>
              <a:t>So, when we try to learn location coordinate value from one image by regression, we don’t know how many coordinates to be sampled from.</a:t>
            </a:r>
          </a:p>
          <a:p>
            <a:r>
              <a:rPr lang="en-US" baseline="0" dirty="0"/>
              <a:t>Because, k, the number of object is not pre-defined. </a:t>
            </a:r>
          </a:p>
          <a:p>
            <a:r>
              <a:rPr lang="en-US" baseline="0" dirty="0"/>
              <a:t>Therefore, it is hard to design model to learn arbitrary numbers of coordinates.</a:t>
            </a:r>
          </a:p>
          <a:p>
            <a:endParaRPr lang="en-US" baseline="0" dirty="0"/>
          </a:p>
          <a:p>
            <a:r>
              <a:rPr lang="en-US" baseline="0" dirty="0"/>
              <a:t>Then, how can we deal with unknown number of objects?</a:t>
            </a:r>
          </a:p>
          <a:p>
            <a:r>
              <a:rPr lang="en-US" baseline="0" dirty="0"/>
              <a:t>To resolve this issue, here, </a:t>
            </a:r>
            <a:r>
              <a:rPr lang="en-US" b="1" baseline="0" dirty="0"/>
              <a:t>we formulated the problem as density-map prediction problem using ConvLSTM.</a:t>
            </a:r>
          </a:p>
          <a:p>
            <a:endParaRPr lang="en-US" baseline="0" dirty="0"/>
          </a:p>
          <a:p>
            <a:r>
              <a:rPr lang="en-US" baseline="0" dirty="0"/>
              <a:t>Basically, input (</a:t>
            </a:r>
            <a:r>
              <a:rPr lang="en-US" baseline="0" dirty="0" err="1"/>
              <a:t>X_i</a:t>
            </a:r>
            <a:r>
              <a:rPr lang="en-US" baseline="0" dirty="0"/>
              <a:t>) is climate image with multiple channels of climate variable at timestep i </a:t>
            </a:r>
          </a:p>
          <a:p>
            <a:r>
              <a:rPr lang="en-US" baseline="0" dirty="0"/>
              <a:t>,and output is hurricane heat map with same size of input image.</a:t>
            </a:r>
          </a:p>
          <a:p>
            <a:endParaRPr lang="en-US" baseline="0" dirty="0"/>
          </a:p>
          <a:p>
            <a:r>
              <a:rPr lang="en-US" baseline="0" dirty="0"/>
              <a:t>In this way, we designed the multi object tracking problem as pixel-wise regression problem from input of climates image to output of density map of extreme events.</a:t>
            </a:r>
          </a:p>
          <a:p>
            <a:r>
              <a:rPr lang="en-US" baseline="0" dirty="0"/>
              <a:t>In this way, model can estimate location density of k-hurricane even if we do not know what k is.</a:t>
            </a:r>
          </a:p>
          <a:p>
            <a:endParaRPr lang="en-US" baseline="0" dirty="0"/>
          </a:p>
          <a:p>
            <a:r>
              <a:rPr lang="en-US" baseline="0" dirty="0"/>
              <a:t>Here, because hurricane has circular shape, the gaussian distribution has been used to generate density map labels.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434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698500"/>
            <a:ext cx="55848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Okay. Now, let’s consider second challenge of extreme climate event detection.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Second challenge is, the target objects are defined by </a:t>
            </a:r>
            <a:r>
              <a:rPr lang="en-US" baseline="0" dirty="0" err="1"/>
              <a:t>spatio</a:t>
            </a:r>
            <a:r>
              <a:rPr lang="en-US" baseline="0" dirty="0"/>
              <a:t>-temporal dynamics and correlation of multiple climate variables. </a:t>
            </a:r>
          </a:p>
          <a:p>
            <a:endParaRPr lang="en-US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If extreme events are just visual objects, like cat or dog, we can apply general representation learning techniques at stilled image, and connect them by so-called “tracking-by-detection” techniques.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However, extreme event is dynamic movement rather than stilled visual object.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Therefore, we should consider not only spatial but also temporal dynamics between multiple climate variables to define events.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For example, hurricane looks spiral wind pattern at first glance, but there are specific temporal pattern for different climate variable.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Wind is slowly rising at starting of event and dropping at the end of event.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Pressure is keep dropping around hurricane center and rising again at the end of hurricane and so on.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So, it is difficult to define hurricane just from one shot, but should be defined by looking for the long time sequences.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423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698500"/>
            <a:ext cx="55848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Then, how can we deal with spatiotemporal data? </a:t>
            </a:r>
          </a:p>
          <a:p>
            <a:endParaRPr lang="en-US" dirty="0"/>
          </a:p>
          <a:p>
            <a:r>
              <a:rPr lang="en-US" dirty="0"/>
              <a:t>The most popular method to deal with temporal data set using neural net is </a:t>
            </a:r>
            <a:r>
              <a:rPr lang="en-US" dirty="0" err="1"/>
              <a:t>lstm</a:t>
            </a:r>
            <a:r>
              <a:rPr lang="en-US" dirty="0"/>
              <a:t>, which is so called long short term memory.</a:t>
            </a:r>
          </a:p>
          <a:p>
            <a:endParaRPr lang="en-US" dirty="0"/>
          </a:p>
          <a:p>
            <a:r>
              <a:rPr lang="en-US" dirty="0"/>
              <a:t>Primitive fully connected LSTM is good to represent simple time series data, such as natural language or value typed data. </a:t>
            </a:r>
          </a:p>
          <a:p>
            <a:r>
              <a:rPr lang="en-US" dirty="0"/>
              <a:t>But it is considered not enough to contain spatial correlation information.</a:t>
            </a:r>
          </a:p>
          <a:p>
            <a:r>
              <a:rPr lang="en-US" dirty="0"/>
              <a:t>This is because FC-LSTM compress image feature as 1-D vector to save it as small hidden representation. </a:t>
            </a:r>
          </a:p>
          <a:p>
            <a:r>
              <a:rPr lang="en-US" dirty="0"/>
              <a:t>So, abundant spatial information is lost in a process to change image to hidden state vector.</a:t>
            </a:r>
          </a:p>
          <a:p>
            <a:r>
              <a:rPr lang="en-US" dirty="0"/>
              <a:t>Therefore, </a:t>
            </a:r>
            <a:r>
              <a:rPr lang="en-US" dirty="0" err="1"/>
              <a:t>lstm</a:t>
            </a:r>
            <a:r>
              <a:rPr lang="en-US" dirty="0"/>
              <a:t> is working well to deal with temporal correlation, but not enough to deal with spatial correlation.</a:t>
            </a:r>
          </a:p>
          <a:p>
            <a:endParaRPr lang="en-US" dirty="0"/>
          </a:p>
          <a:p>
            <a:r>
              <a:rPr lang="en-US" dirty="0"/>
              <a:t>Then, how can we deal with spatiotemporal data and capture </a:t>
            </a:r>
            <a:r>
              <a:rPr lang="en-US" dirty="0" err="1"/>
              <a:t>spatio</a:t>
            </a:r>
            <a:r>
              <a:rPr lang="en-US" dirty="0"/>
              <a:t>-temporal dynamics in defining event?</a:t>
            </a:r>
          </a:p>
          <a:p>
            <a:r>
              <a:rPr lang="en-US" dirty="0"/>
              <a:t>Here, we propose to use convLSTM. </a:t>
            </a:r>
          </a:p>
          <a:p>
            <a:r>
              <a:rPr lang="en-US" dirty="0"/>
              <a:t>Briefly speaking, convLSTM is variant of fully connected LSTM which change dot product in LSTM operation as convolution operation.</a:t>
            </a:r>
          </a:p>
          <a:p>
            <a:endParaRPr lang="en-US" dirty="0"/>
          </a:p>
          <a:p>
            <a:r>
              <a:rPr lang="en-US" dirty="0"/>
              <a:t>In ConvLSTM, the input  and state at each time steps are 2-d spatial tensors, and it use convolution operation for input-to-state and state-to-state connection.</a:t>
            </a:r>
          </a:p>
          <a:p>
            <a:r>
              <a:rPr lang="en-US" dirty="0"/>
              <a:t>So, hidden state is generated and transferred to another time-sequence by considering spatial correlation.</a:t>
            </a:r>
          </a:p>
          <a:p>
            <a:r>
              <a:rPr lang="en-US" dirty="0"/>
              <a:t>We can think ConvLSTM as LSTM containing CNN inside. So, Conv part will deal with spatial dynamics and LSTM will capture temporal information.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648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536267" y="565126"/>
            <a:ext cx="9506525" cy="1447576"/>
          </a:xfrm>
        </p:spPr>
        <p:txBody>
          <a:bodyPr anchor="b" anchorCtr="0"/>
          <a:lstStyle>
            <a:lvl1pPr>
              <a:lnSpc>
                <a:spcPts val="3801"/>
              </a:lnSpc>
              <a:defRPr sz="3600" b="1" i="0">
                <a:solidFill>
                  <a:schemeClr val="accent1">
                    <a:lumMod val="75000"/>
                  </a:schemeClr>
                </a:solidFill>
                <a:effectLst/>
                <a:latin typeface="Franklin Gothic Medium" panose="020B0603020102020204" pitchFamily="34" charset="0"/>
                <a:cs typeface="Arial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36267" y="2024863"/>
            <a:ext cx="6386134" cy="369888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buNone/>
              <a:defRPr sz="2000" b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486403" y="3096715"/>
            <a:ext cx="4937759" cy="477838"/>
          </a:xfrm>
        </p:spPr>
        <p:txBody>
          <a:bodyPr rIns="182880" anchor="b" anchorCtr="0">
            <a:noAutofit/>
          </a:bodyPr>
          <a:lstStyle>
            <a:lvl1pPr marL="57151" indent="0" algn="r">
              <a:spcBef>
                <a:spcPts val="0"/>
              </a:spcBef>
              <a:buNone/>
              <a:defRPr sz="1600" b="0">
                <a:latin typeface="Franklin Gothic Medium" panose="020B0603020102020204" pitchFamily="34" charset="0"/>
              </a:defRPr>
            </a:lvl1pPr>
            <a:lvl2pPr marL="342903" indent="0" algn="r">
              <a:buNone/>
              <a:defRPr sz="1600" b="0"/>
            </a:lvl2pPr>
            <a:lvl3pPr marL="628657" indent="0" algn="r">
              <a:buNone/>
              <a:defRPr sz="1600" b="0"/>
            </a:lvl3pPr>
            <a:lvl4pPr marL="857259" indent="0" algn="r">
              <a:buNone/>
              <a:defRPr sz="1600" b="0"/>
            </a:lvl4pPr>
            <a:lvl5pPr marL="1085862" indent="0" algn="r">
              <a:buNone/>
              <a:defRPr sz="1600" b="0"/>
            </a:lvl5pPr>
          </a:lstStyle>
          <a:p>
            <a:pPr lvl="0"/>
            <a:r>
              <a:rPr lang="en-US" dirty="0"/>
              <a:t>Authors Name</a:t>
            </a:r>
          </a:p>
          <a:p>
            <a:pPr lvl="0"/>
            <a:r>
              <a:rPr lang="en-US" dirty="0"/>
              <a:t>Title</a:t>
            </a:r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4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side-text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end page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2C3377-2151-7047-B063-0E954A8E49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48617"/>
          <a:stretch/>
        </p:blipFill>
        <p:spPr>
          <a:xfrm>
            <a:off x="3833197" y="2457961"/>
            <a:ext cx="3291840" cy="187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89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03AD4-7BE0-2A4B-A456-423568D68AB6}" type="datetime1">
              <a:rPr lang="en-US" smtClean="0"/>
              <a:t>12/4/18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56674" y="5867136"/>
            <a:ext cx="496050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24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59AFAF-A821-B141-80A4-4CBD788658EF}"/>
              </a:ext>
            </a:extLst>
          </p:cNvPr>
          <p:cNvSpPr/>
          <p:nvPr userDrawn="1"/>
        </p:nvSpPr>
        <p:spPr bwMode="auto">
          <a:xfrm>
            <a:off x="0" y="97654"/>
            <a:ext cx="10972800" cy="6745111"/>
          </a:xfrm>
          <a:prstGeom prst="rect">
            <a:avLst/>
          </a:prstGeom>
          <a:gradFill>
            <a:gsLst>
              <a:gs pos="33000">
                <a:schemeClr val="tx2">
                  <a:lumMod val="81000"/>
                  <a:lumOff val="19000"/>
                </a:schemeClr>
              </a:gs>
              <a:gs pos="54000">
                <a:schemeClr val="tx2">
                  <a:lumMod val="79000"/>
                  <a:lumOff val="21000"/>
                </a:schemeClr>
              </a:gs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lin ang="5400000" scaled="1"/>
          </a:gradFill>
          <a:ln>
            <a:solidFill>
              <a:schemeClr val="accent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700196"/>
            <a:ext cx="9875520" cy="1005840"/>
          </a:xfrm>
        </p:spPr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01BA5B-D7B2-A040-A344-A3EFC28E5CE5}"/>
              </a:ext>
            </a:extLst>
          </p:cNvPr>
          <p:cNvSpPr/>
          <p:nvPr userDrawn="1"/>
        </p:nvSpPr>
        <p:spPr>
          <a:xfrm>
            <a:off x="0" y="0"/>
            <a:ext cx="10972800" cy="11288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801" dirty="0">
              <a:latin typeface="Franklin Gothic Medium" panose="020B06030201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E6279B5-BD3D-8D46-9654-CC83363B8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706037"/>
            <a:ext cx="9875520" cy="4906889"/>
          </a:xfrm>
        </p:spPr>
        <p:txBody>
          <a:bodyPr lIns="0" bIns="0"/>
          <a:lstStyle>
            <a:lvl1pPr eaLnBrk="1" latinLnBrk="0" hangingPunct="1">
              <a:spcBef>
                <a:spcPts val="1801"/>
              </a:spcBef>
              <a:spcAft>
                <a:spcPts val="0"/>
              </a:spcAft>
              <a:buClr>
                <a:schemeClr val="bg1"/>
              </a:buClr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5pPr>
          </a:lstStyle>
          <a:p>
            <a:pPr lvl="0" eaLnBrk="1" latinLnBrk="0" hangingPunct="1"/>
            <a:r>
              <a:rPr kumimoji="0" lang="en-US" dirty="0"/>
              <a:t>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4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59AFAF-A821-B141-80A4-4CBD788658EF}"/>
              </a:ext>
            </a:extLst>
          </p:cNvPr>
          <p:cNvSpPr/>
          <p:nvPr userDrawn="1"/>
        </p:nvSpPr>
        <p:spPr bwMode="auto">
          <a:xfrm>
            <a:off x="4304155" y="97654"/>
            <a:ext cx="6668646" cy="6745111"/>
          </a:xfrm>
          <a:prstGeom prst="rect">
            <a:avLst/>
          </a:prstGeom>
          <a:gradFill>
            <a:gsLst>
              <a:gs pos="33000">
                <a:schemeClr val="tx2">
                  <a:lumMod val="81000"/>
                  <a:lumOff val="19000"/>
                </a:schemeClr>
              </a:gs>
              <a:gs pos="54000">
                <a:schemeClr val="tx2">
                  <a:lumMod val="79000"/>
                  <a:lumOff val="21000"/>
                </a:schemeClr>
              </a:gs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lin ang="5400000" scaled="1"/>
          </a:gradFill>
          <a:ln>
            <a:solidFill>
              <a:schemeClr val="accent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01BA5B-D7B2-A040-A344-A3EFC28E5CE5}"/>
              </a:ext>
            </a:extLst>
          </p:cNvPr>
          <p:cNvSpPr/>
          <p:nvPr userDrawn="1"/>
        </p:nvSpPr>
        <p:spPr>
          <a:xfrm>
            <a:off x="0" y="0"/>
            <a:ext cx="10972800" cy="11288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801" dirty="0">
              <a:latin typeface="Franklin Gothic Medium" panose="020B06030201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EA9EC3-34D2-3F4F-B284-2C57717EA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6668" y="1706037"/>
            <a:ext cx="6055979" cy="4906889"/>
          </a:xfrm>
        </p:spPr>
        <p:txBody>
          <a:bodyPr lIns="0" bIns="0"/>
          <a:lstStyle>
            <a:lvl1pPr eaLnBrk="1" latinLnBrk="0" hangingPunct="1">
              <a:spcBef>
                <a:spcPts val="1801"/>
              </a:spcBef>
              <a:spcAft>
                <a:spcPts val="0"/>
              </a:spcAft>
              <a:buClr>
                <a:schemeClr val="bg1"/>
              </a:buClr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5pPr>
          </a:lstStyle>
          <a:p>
            <a:pPr lvl="0" eaLnBrk="1" latinLnBrk="0" hangingPunct="1"/>
            <a:r>
              <a:rPr kumimoji="0" lang="en-US" dirty="0"/>
              <a:t>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67A36E0-0920-9B43-AB29-9D7B6562EFA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48641" y="1712376"/>
            <a:ext cx="3237976" cy="4894211"/>
          </a:xfrm>
        </p:spPr>
        <p:txBody>
          <a:bodyPr/>
          <a:lstStyle>
            <a:lvl1pPr>
              <a:spcBef>
                <a:spcPts val="1200"/>
              </a:spcBef>
              <a:spcAft>
                <a:spcPts val="601"/>
              </a:spcAft>
              <a:defRPr>
                <a:latin typeface="Franklin Gothic Medium" panose="020B0603020102020204" pitchFamily="34" charset="0"/>
              </a:defRPr>
            </a:lvl1pPr>
            <a:lvl2pPr>
              <a:spcAft>
                <a:spcPts val="601"/>
              </a:spcAft>
              <a:defRPr>
                <a:latin typeface="Franklin Gothic Medium" panose="020B0603020102020204" pitchFamily="34" charset="0"/>
              </a:defRPr>
            </a:lvl2pPr>
            <a:lvl3pPr>
              <a:spcAft>
                <a:spcPts val="601"/>
              </a:spcAft>
              <a:defRPr>
                <a:latin typeface="Franklin Gothic Medium" panose="020B0603020102020204" pitchFamily="34" charset="0"/>
              </a:defRPr>
            </a:lvl3pPr>
            <a:lvl4pPr>
              <a:spcAft>
                <a:spcPts val="601"/>
              </a:spcAft>
              <a:defRPr>
                <a:latin typeface="Franklin Gothic Medium" panose="020B0603020102020204" pitchFamily="34" charset="0"/>
              </a:defRPr>
            </a:lvl4pPr>
            <a:lvl5pPr>
              <a:spcAft>
                <a:spcPts val="601"/>
              </a:spcAft>
              <a:defRPr>
                <a:latin typeface="Franklin Gothic Medium" panose="020B0603020102020204" pitchFamily="34" charset="0"/>
              </a:defRPr>
            </a:lvl5pPr>
          </a:lstStyle>
          <a:p>
            <a:pPr lvl="0" eaLnBrk="1" latinLnBrk="0" hangingPunct="1"/>
            <a:r>
              <a:rPr lang="en-US" dirty="0"/>
              <a:t>Click to edit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5901654-76AC-EE43-AF1A-92F833827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1" y="870433"/>
            <a:ext cx="3237976" cy="603204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style</a:t>
            </a:r>
          </a:p>
        </p:txBody>
      </p:sp>
    </p:spTree>
    <p:extLst>
      <p:ext uri="{BB962C8B-B14F-4D97-AF65-F5344CB8AC3E}">
        <p14:creationId xmlns:p14="http://schemas.microsoft.com/office/powerpoint/2010/main" val="20079408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4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59AFAF-A821-B141-80A4-4CBD788658EF}"/>
              </a:ext>
            </a:extLst>
          </p:cNvPr>
          <p:cNvSpPr/>
          <p:nvPr userDrawn="1"/>
        </p:nvSpPr>
        <p:spPr bwMode="auto">
          <a:xfrm>
            <a:off x="6634661" y="97654"/>
            <a:ext cx="4338140" cy="6745111"/>
          </a:xfrm>
          <a:prstGeom prst="rect">
            <a:avLst/>
          </a:prstGeom>
          <a:gradFill>
            <a:gsLst>
              <a:gs pos="33000">
                <a:schemeClr val="tx2">
                  <a:lumMod val="81000"/>
                  <a:lumOff val="19000"/>
                </a:schemeClr>
              </a:gs>
              <a:gs pos="54000">
                <a:schemeClr val="tx2">
                  <a:lumMod val="79000"/>
                  <a:lumOff val="21000"/>
                </a:schemeClr>
              </a:gs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lin ang="5400000" scaled="1"/>
          </a:gradFill>
          <a:ln>
            <a:solidFill>
              <a:schemeClr val="accent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01BA5B-D7B2-A040-A344-A3EFC28E5CE5}"/>
              </a:ext>
            </a:extLst>
          </p:cNvPr>
          <p:cNvSpPr/>
          <p:nvPr userDrawn="1"/>
        </p:nvSpPr>
        <p:spPr>
          <a:xfrm>
            <a:off x="0" y="0"/>
            <a:ext cx="10972800" cy="11288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801" dirty="0">
              <a:latin typeface="Franklin Gothic Medium" panose="020B06030201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EA9EC3-34D2-3F4F-B284-2C57717EA8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10003" y="1706037"/>
            <a:ext cx="3652643" cy="4906889"/>
          </a:xfrm>
        </p:spPr>
        <p:txBody>
          <a:bodyPr lIns="0" bIns="0"/>
          <a:lstStyle>
            <a:lvl1pPr eaLnBrk="1" latinLnBrk="0" hangingPunct="1">
              <a:spcBef>
                <a:spcPts val="1801"/>
              </a:spcBef>
              <a:spcAft>
                <a:spcPts val="0"/>
              </a:spcAft>
              <a:buClr>
                <a:schemeClr val="bg1"/>
              </a:buClr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5pPr>
          </a:lstStyle>
          <a:p>
            <a:pPr lvl="0" eaLnBrk="1" latinLnBrk="0" hangingPunct="1"/>
            <a:r>
              <a:rPr kumimoji="0" lang="en-US" dirty="0"/>
              <a:t>Click to edit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67A36E0-0920-9B43-AB29-9D7B6562EFA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48641" y="1718713"/>
            <a:ext cx="3237976" cy="4894211"/>
          </a:xfrm>
        </p:spPr>
        <p:txBody>
          <a:bodyPr/>
          <a:lstStyle>
            <a:lvl1pPr>
              <a:spcBef>
                <a:spcPts val="1200"/>
              </a:spcBef>
              <a:spcAft>
                <a:spcPts val="601"/>
              </a:spcAft>
              <a:defRPr>
                <a:latin typeface="Franklin Gothic Medium" panose="020B0603020102020204" pitchFamily="34" charset="0"/>
              </a:defRPr>
            </a:lvl1pPr>
            <a:lvl2pPr>
              <a:spcAft>
                <a:spcPts val="601"/>
              </a:spcAft>
              <a:defRPr>
                <a:latin typeface="Franklin Gothic Medium" panose="020B0603020102020204" pitchFamily="34" charset="0"/>
              </a:defRPr>
            </a:lvl2pPr>
            <a:lvl3pPr>
              <a:spcAft>
                <a:spcPts val="601"/>
              </a:spcAft>
              <a:defRPr>
                <a:latin typeface="Franklin Gothic Medium" panose="020B0603020102020204" pitchFamily="34" charset="0"/>
              </a:defRPr>
            </a:lvl3pPr>
            <a:lvl4pPr>
              <a:spcAft>
                <a:spcPts val="601"/>
              </a:spcAft>
              <a:defRPr>
                <a:latin typeface="Franklin Gothic Medium" panose="020B0603020102020204" pitchFamily="34" charset="0"/>
              </a:defRPr>
            </a:lvl4pPr>
            <a:lvl5pPr>
              <a:spcAft>
                <a:spcPts val="601"/>
              </a:spcAft>
              <a:defRPr>
                <a:latin typeface="Franklin Gothic Medium" panose="020B0603020102020204" pitchFamily="34" charset="0"/>
              </a:defRPr>
            </a:lvl5pPr>
          </a:lstStyle>
          <a:p>
            <a:pPr lvl="0" eaLnBrk="1" latinLnBrk="0" hangingPunct="1"/>
            <a:r>
              <a:rPr lang="en-US" dirty="0"/>
              <a:t>Click to edit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685C9B4C-F595-FA4D-BD45-B66F49F09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600" y="894709"/>
            <a:ext cx="5568485" cy="578928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66277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4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59AFAF-A821-B141-80A4-4CBD788658EF}"/>
              </a:ext>
            </a:extLst>
          </p:cNvPr>
          <p:cNvSpPr/>
          <p:nvPr userDrawn="1"/>
        </p:nvSpPr>
        <p:spPr bwMode="auto">
          <a:xfrm>
            <a:off x="2" y="97654"/>
            <a:ext cx="6668646" cy="6745111"/>
          </a:xfrm>
          <a:prstGeom prst="rect">
            <a:avLst/>
          </a:prstGeom>
          <a:gradFill>
            <a:gsLst>
              <a:gs pos="33000">
                <a:schemeClr val="tx2">
                  <a:lumMod val="81000"/>
                  <a:lumOff val="19000"/>
                </a:schemeClr>
              </a:gs>
              <a:gs pos="54000">
                <a:schemeClr val="tx2">
                  <a:lumMod val="79000"/>
                  <a:lumOff val="21000"/>
                </a:schemeClr>
              </a:gs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lin ang="5400000" scaled="1"/>
          </a:gradFill>
          <a:ln>
            <a:solidFill>
              <a:schemeClr val="accent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2" y="716385"/>
            <a:ext cx="5721880" cy="974855"/>
          </a:xfrm>
        </p:spPr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01BA5B-D7B2-A040-A344-A3EFC28E5CE5}"/>
              </a:ext>
            </a:extLst>
          </p:cNvPr>
          <p:cNvSpPr/>
          <p:nvPr userDrawn="1"/>
        </p:nvSpPr>
        <p:spPr>
          <a:xfrm>
            <a:off x="0" y="0"/>
            <a:ext cx="10972800" cy="11288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801" dirty="0">
              <a:latin typeface="Franklin Gothic Medium" panose="020B06030201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EA9EC3-34D2-3F4F-B284-2C57717EA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2" y="1722223"/>
            <a:ext cx="5721880" cy="4906889"/>
          </a:xfrm>
        </p:spPr>
        <p:txBody>
          <a:bodyPr lIns="0" bIns="0"/>
          <a:lstStyle>
            <a:lvl1pPr eaLnBrk="1" latinLnBrk="0" hangingPunct="1">
              <a:spcBef>
                <a:spcPts val="1801"/>
              </a:spcBef>
              <a:spcAft>
                <a:spcPts val="0"/>
              </a:spcAft>
              <a:buClr>
                <a:schemeClr val="bg1"/>
              </a:buClr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5pPr>
          </a:lstStyle>
          <a:p>
            <a:pPr lvl="0" eaLnBrk="1" latinLnBrk="0" hangingPunct="1"/>
            <a:r>
              <a:rPr kumimoji="0" lang="en-US" dirty="0"/>
              <a:t>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D00B1AA-F227-EE42-9999-042701BFDDE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071630" y="1734899"/>
            <a:ext cx="3908434" cy="4894211"/>
          </a:xfrm>
        </p:spPr>
        <p:txBody>
          <a:bodyPr/>
          <a:lstStyle>
            <a:lvl1pPr>
              <a:spcBef>
                <a:spcPts val="1200"/>
              </a:spcBef>
              <a:spcAft>
                <a:spcPts val="601"/>
              </a:spcAft>
              <a:defRPr>
                <a:latin typeface="Franklin Gothic Medium" panose="020B0603020102020204" pitchFamily="34" charset="0"/>
              </a:defRPr>
            </a:lvl1pPr>
            <a:lvl2pPr>
              <a:spcAft>
                <a:spcPts val="601"/>
              </a:spcAft>
              <a:defRPr>
                <a:latin typeface="Franklin Gothic Medium" panose="020B0603020102020204" pitchFamily="34" charset="0"/>
              </a:defRPr>
            </a:lvl2pPr>
            <a:lvl3pPr>
              <a:spcAft>
                <a:spcPts val="601"/>
              </a:spcAft>
              <a:defRPr>
                <a:latin typeface="Franklin Gothic Medium" panose="020B0603020102020204" pitchFamily="34" charset="0"/>
              </a:defRPr>
            </a:lvl3pPr>
            <a:lvl4pPr>
              <a:spcAft>
                <a:spcPts val="601"/>
              </a:spcAft>
              <a:defRPr>
                <a:latin typeface="Franklin Gothic Medium" panose="020B0603020102020204" pitchFamily="34" charset="0"/>
              </a:defRPr>
            </a:lvl4pPr>
            <a:lvl5pPr>
              <a:spcAft>
                <a:spcPts val="601"/>
              </a:spcAft>
              <a:defRPr>
                <a:latin typeface="Franklin Gothic Medium" panose="020B0603020102020204" pitchFamily="34" charset="0"/>
              </a:defRPr>
            </a:lvl5pPr>
          </a:lstStyle>
          <a:p>
            <a:pPr lvl="0" eaLnBrk="1" latinLnBrk="0" hangingPunct="1"/>
            <a:r>
              <a:rPr lang="en-US" dirty="0"/>
              <a:t>Click to edit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2298481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46" userDrawn="1">
          <p15:clr>
            <a:srgbClr val="FBAE40"/>
          </p15:clr>
        </p15:guide>
        <p15:guide id="3" pos="103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59AFAF-A821-B141-80A4-4CBD788658EF}"/>
              </a:ext>
            </a:extLst>
          </p:cNvPr>
          <p:cNvSpPr/>
          <p:nvPr userDrawn="1"/>
        </p:nvSpPr>
        <p:spPr bwMode="auto">
          <a:xfrm>
            <a:off x="2" y="97654"/>
            <a:ext cx="4151214" cy="6745111"/>
          </a:xfrm>
          <a:prstGeom prst="rect">
            <a:avLst/>
          </a:prstGeom>
          <a:gradFill>
            <a:gsLst>
              <a:gs pos="33000">
                <a:schemeClr val="tx2">
                  <a:lumMod val="81000"/>
                  <a:lumOff val="19000"/>
                </a:schemeClr>
              </a:gs>
              <a:gs pos="54000">
                <a:schemeClr val="tx2">
                  <a:lumMod val="79000"/>
                  <a:lumOff val="21000"/>
                </a:schemeClr>
              </a:gs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lin ang="5400000" scaled="1"/>
          </a:gradFill>
          <a:ln>
            <a:solidFill>
              <a:schemeClr val="accent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4352" y="716385"/>
            <a:ext cx="3160751" cy="974855"/>
          </a:xfrm>
        </p:spPr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kumimoji="0" lang="en-US" dirty="0"/>
              <a:t>Click to edit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01BA5B-D7B2-A040-A344-A3EFC28E5CE5}"/>
              </a:ext>
            </a:extLst>
          </p:cNvPr>
          <p:cNvSpPr/>
          <p:nvPr userDrawn="1"/>
        </p:nvSpPr>
        <p:spPr>
          <a:xfrm>
            <a:off x="0" y="0"/>
            <a:ext cx="10972800" cy="11288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801" dirty="0">
              <a:latin typeface="Franklin Gothic Medium" panose="020B06030201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EA9EC3-34D2-3F4F-B284-2C57717EA8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4352" y="1722223"/>
            <a:ext cx="3160752" cy="4906889"/>
          </a:xfrm>
        </p:spPr>
        <p:txBody>
          <a:bodyPr lIns="0" bIns="0"/>
          <a:lstStyle>
            <a:lvl1pPr eaLnBrk="1" latinLnBrk="0" hangingPunct="1">
              <a:spcBef>
                <a:spcPts val="1801"/>
              </a:spcBef>
              <a:spcAft>
                <a:spcPts val="0"/>
              </a:spcAft>
              <a:buClr>
                <a:schemeClr val="bg1"/>
              </a:buClr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2pPr>
            <a:lvl3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3pPr>
            <a:lvl4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4pPr>
            <a:lvl5pPr eaLnBrk="1" latinLnBrk="0" hangingPunct="1">
              <a:spcAft>
                <a:spcPts val="0"/>
              </a:spcAft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5pPr>
          </a:lstStyle>
          <a:p>
            <a:pPr lvl="0" eaLnBrk="1" latinLnBrk="0" hangingPunct="1"/>
            <a:r>
              <a:rPr kumimoji="0" lang="en-US" dirty="0"/>
              <a:t>Click to edit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D00B1AA-F227-EE42-9999-042701BFDDE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711993" y="1734899"/>
            <a:ext cx="6268072" cy="4894211"/>
          </a:xfrm>
        </p:spPr>
        <p:txBody>
          <a:bodyPr/>
          <a:lstStyle>
            <a:lvl1pPr>
              <a:spcBef>
                <a:spcPts val="1200"/>
              </a:spcBef>
              <a:spcAft>
                <a:spcPts val="601"/>
              </a:spcAft>
              <a:defRPr>
                <a:latin typeface="Franklin Gothic Medium" panose="020B0603020102020204" pitchFamily="34" charset="0"/>
              </a:defRPr>
            </a:lvl1pPr>
            <a:lvl2pPr>
              <a:spcAft>
                <a:spcPts val="601"/>
              </a:spcAft>
              <a:defRPr>
                <a:latin typeface="Franklin Gothic Medium" panose="020B0603020102020204" pitchFamily="34" charset="0"/>
              </a:defRPr>
            </a:lvl2pPr>
            <a:lvl3pPr>
              <a:spcAft>
                <a:spcPts val="601"/>
              </a:spcAft>
              <a:defRPr>
                <a:latin typeface="Franklin Gothic Medium" panose="020B0603020102020204" pitchFamily="34" charset="0"/>
              </a:defRPr>
            </a:lvl3pPr>
            <a:lvl4pPr>
              <a:spcAft>
                <a:spcPts val="601"/>
              </a:spcAft>
              <a:defRPr>
                <a:latin typeface="Franklin Gothic Medium" panose="020B0603020102020204" pitchFamily="34" charset="0"/>
              </a:defRPr>
            </a:lvl4pPr>
            <a:lvl5pPr>
              <a:spcAft>
                <a:spcPts val="601"/>
              </a:spcAft>
              <a:defRPr>
                <a:latin typeface="Franklin Gothic Medium" panose="020B0603020102020204" pitchFamily="34" charset="0"/>
              </a:defRPr>
            </a:lvl5pPr>
          </a:lstStyle>
          <a:p>
            <a:pPr lvl="0" eaLnBrk="1" latinLnBrk="0" hangingPunct="1"/>
            <a:r>
              <a:rPr lang="en-US" dirty="0"/>
              <a:t>Click to edit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657328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2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side-text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523" y="645140"/>
            <a:ext cx="9649048" cy="594604"/>
          </a:xfrm>
        </p:spPr>
        <p:txBody>
          <a:bodyPr/>
          <a:lstStyle>
            <a:lvl1pPr>
              <a:lnSpc>
                <a:spcPct val="90000"/>
              </a:lnSpc>
              <a:defRPr b="1">
                <a:effectLst/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671457" y="1436688"/>
            <a:ext cx="4762195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1"/>
              </a:spcAft>
              <a:defRPr>
                <a:latin typeface="Franklin Gothic Medium" panose="020B0603020102020204" pitchFamily="34" charset="0"/>
              </a:defRPr>
            </a:lvl1pPr>
            <a:lvl2pPr>
              <a:spcAft>
                <a:spcPts val="601"/>
              </a:spcAft>
              <a:defRPr>
                <a:latin typeface="Franklin Gothic Medium" panose="020B0603020102020204" pitchFamily="34" charset="0"/>
              </a:defRPr>
            </a:lvl2pPr>
            <a:lvl3pPr>
              <a:spcAft>
                <a:spcPts val="601"/>
              </a:spcAft>
              <a:defRPr>
                <a:latin typeface="Franklin Gothic Medium" panose="020B0603020102020204" pitchFamily="34" charset="0"/>
              </a:defRPr>
            </a:lvl3pPr>
            <a:lvl4pPr>
              <a:spcAft>
                <a:spcPts val="601"/>
              </a:spcAft>
              <a:defRPr>
                <a:latin typeface="Franklin Gothic Medium" panose="020B0603020102020204" pitchFamily="34" charset="0"/>
              </a:defRPr>
            </a:lvl4pPr>
            <a:lvl5pPr>
              <a:spcAft>
                <a:spcPts val="601"/>
              </a:spcAft>
              <a:defRPr>
                <a:latin typeface="Franklin Gothic Medium" panose="020B0603020102020204" pitchFamily="34" charset="0"/>
              </a:defRPr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E138DAE-5EE4-624A-BB5F-0B52F1494184}"/>
              </a:ext>
            </a:extLst>
          </p:cNvPr>
          <p:cNvCxnSpPr/>
          <p:nvPr userDrawn="1"/>
        </p:nvCxnSpPr>
        <p:spPr>
          <a:xfrm>
            <a:off x="-7268" y="1267155"/>
            <a:ext cx="10980071" cy="0"/>
          </a:xfrm>
          <a:prstGeom prst="line">
            <a:avLst/>
          </a:prstGeom>
          <a:ln w="3810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121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Main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">
            <a:extLst>
              <a:ext uri="{FF2B5EF4-FFF2-40B4-BE49-F238E27FC236}">
                <a16:creationId xmlns:a16="http://schemas.microsoft.com/office/drawing/2014/main" id="{76E7E354-B803-40B4-82AA-78F7B821083D}"/>
              </a:ext>
            </a:extLst>
          </p:cNvPr>
          <p:cNvSpPr/>
          <p:nvPr userDrawn="1"/>
        </p:nvSpPr>
        <p:spPr>
          <a:xfrm>
            <a:off x="4200526" y="4540250"/>
            <a:ext cx="0" cy="1176044"/>
          </a:xfrm>
          <a:prstGeom prst="line">
            <a:avLst/>
          </a:prstGeom>
          <a:ln w="25400">
            <a:solidFill>
              <a:srgbClr val="2C2E3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3A837348-CC61-408C-AE0B-32F4EB1A3570}"/>
              </a:ext>
            </a:extLst>
          </p:cNvPr>
          <p:cNvSpPr/>
          <p:nvPr userDrawn="1"/>
        </p:nvSpPr>
        <p:spPr>
          <a:xfrm>
            <a:off x="6589394" y="4540250"/>
            <a:ext cx="0" cy="1176044"/>
          </a:xfrm>
          <a:prstGeom prst="line">
            <a:avLst/>
          </a:prstGeom>
          <a:ln w="25400">
            <a:solidFill>
              <a:srgbClr val="2C2E3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BEE755FC-AED1-4E93-8A38-EB88296C0598}"/>
              </a:ext>
            </a:extLst>
          </p:cNvPr>
          <p:cNvSpPr/>
          <p:nvPr userDrawn="1"/>
        </p:nvSpPr>
        <p:spPr>
          <a:xfrm>
            <a:off x="8978266" y="4540250"/>
            <a:ext cx="0" cy="1176044"/>
          </a:xfrm>
          <a:prstGeom prst="line">
            <a:avLst/>
          </a:prstGeom>
          <a:ln w="25400">
            <a:solidFill>
              <a:srgbClr val="2C2E3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7765B55D-250E-4B13-A801-E39F40BD426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194810" y="2317750"/>
            <a:ext cx="2000251" cy="2222500"/>
          </a:xfrm>
          <a:custGeom>
            <a:avLst/>
            <a:gdLst>
              <a:gd name="connsiteX0" fmla="*/ 0 w 4445001"/>
              <a:gd name="connsiteY0" fmla="*/ 0 h 4445000"/>
              <a:gd name="connsiteX1" fmla="*/ 4445001 w 4445001"/>
              <a:gd name="connsiteY1" fmla="*/ 0 h 4445000"/>
              <a:gd name="connsiteX2" fmla="*/ 4445001 w 4445001"/>
              <a:gd name="connsiteY2" fmla="*/ 4445000 h 4445000"/>
              <a:gd name="connsiteX3" fmla="*/ 0 w 4445001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5001" h="4445000">
                <a:moveTo>
                  <a:pt x="0" y="0"/>
                </a:moveTo>
                <a:lnTo>
                  <a:pt x="4445001" y="0"/>
                </a:lnTo>
                <a:lnTo>
                  <a:pt x="4445001" y="4445000"/>
                </a:lnTo>
                <a:lnTo>
                  <a:pt x="0" y="4445000"/>
                </a:lnTo>
                <a:close/>
              </a:path>
            </a:pathLst>
          </a:custGeom>
          <a:solidFill>
            <a:srgbClr val="BABEC7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anchor="ctr">
            <a:noAutofit/>
          </a:bodyPr>
          <a:lstStyle>
            <a:lvl1pPr marL="0" indent="0" algn="ctr">
              <a:buNone/>
              <a:defRPr sz="1001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IMAGE REPLACE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6D8C11F4-42B5-45DB-BCA5-9DD211B74AA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583682" y="2317750"/>
            <a:ext cx="2000250" cy="2222500"/>
          </a:xfrm>
          <a:custGeom>
            <a:avLst/>
            <a:gdLst>
              <a:gd name="connsiteX0" fmla="*/ 0 w 4445000"/>
              <a:gd name="connsiteY0" fmla="*/ 0 h 4445000"/>
              <a:gd name="connsiteX1" fmla="*/ 4445000 w 4445000"/>
              <a:gd name="connsiteY1" fmla="*/ 0 h 4445000"/>
              <a:gd name="connsiteX2" fmla="*/ 4445000 w 4445000"/>
              <a:gd name="connsiteY2" fmla="*/ 4445000 h 4445000"/>
              <a:gd name="connsiteX3" fmla="*/ 0 w 4445000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5000" h="4445000">
                <a:moveTo>
                  <a:pt x="0" y="0"/>
                </a:moveTo>
                <a:lnTo>
                  <a:pt x="4445000" y="0"/>
                </a:lnTo>
                <a:lnTo>
                  <a:pt x="4445000" y="4445000"/>
                </a:lnTo>
                <a:lnTo>
                  <a:pt x="0" y="4445000"/>
                </a:lnTo>
                <a:close/>
              </a:path>
            </a:pathLst>
          </a:custGeom>
          <a:solidFill>
            <a:srgbClr val="BABEC7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anchor="ctr">
            <a:noAutofit/>
          </a:bodyPr>
          <a:lstStyle>
            <a:lvl1pPr marL="0" indent="0" algn="ctr">
              <a:buNone/>
              <a:defRPr sz="1001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IMAGE REPLACE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5017C27E-F9A3-4BFF-B5B0-28DADE1FA30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972552" y="2317750"/>
            <a:ext cx="2000250" cy="2222500"/>
          </a:xfrm>
          <a:custGeom>
            <a:avLst/>
            <a:gdLst>
              <a:gd name="connsiteX0" fmla="*/ 0 w 4445000"/>
              <a:gd name="connsiteY0" fmla="*/ 0 h 4445000"/>
              <a:gd name="connsiteX1" fmla="*/ 4445000 w 4445000"/>
              <a:gd name="connsiteY1" fmla="*/ 0 h 4445000"/>
              <a:gd name="connsiteX2" fmla="*/ 4445000 w 4445000"/>
              <a:gd name="connsiteY2" fmla="*/ 4445000 h 4445000"/>
              <a:gd name="connsiteX3" fmla="*/ 0 w 4445000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5000" h="4445000">
                <a:moveTo>
                  <a:pt x="0" y="0"/>
                </a:moveTo>
                <a:lnTo>
                  <a:pt x="4445000" y="0"/>
                </a:lnTo>
                <a:lnTo>
                  <a:pt x="4445000" y="4445000"/>
                </a:lnTo>
                <a:lnTo>
                  <a:pt x="0" y="4445000"/>
                </a:lnTo>
                <a:close/>
              </a:path>
            </a:pathLst>
          </a:custGeom>
          <a:solidFill>
            <a:srgbClr val="BABEC7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anchor="ctr">
            <a:noAutofit/>
          </a:bodyPr>
          <a:lstStyle>
            <a:lvl1pPr marL="0" indent="0" algn="ctr">
              <a:buNone/>
              <a:defRPr sz="1001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3667602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Main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">
            <a:extLst>
              <a:ext uri="{FF2B5EF4-FFF2-40B4-BE49-F238E27FC236}">
                <a16:creationId xmlns:a16="http://schemas.microsoft.com/office/drawing/2014/main" id="{76E7E354-B803-40B4-82AA-78F7B821083D}"/>
              </a:ext>
            </a:extLst>
          </p:cNvPr>
          <p:cNvSpPr/>
          <p:nvPr userDrawn="1"/>
        </p:nvSpPr>
        <p:spPr>
          <a:xfrm>
            <a:off x="4200526" y="4540250"/>
            <a:ext cx="0" cy="1176044"/>
          </a:xfrm>
          <a:prstGeom prst="line">
            <a:avLst/>
          </a:prstGeom>
          <a:ln w="25400">
            <a:solidFill>
              <a:srgbClr val="2C2E3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latin typeface="Franklin Gothic Medium" panose="020B0603020102020204" pitchFamily="34" charset="0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3A837348-CC61-408C-AE0B-32F4EB1A3570}"/>
              </a:ext>
            </a:extLst>
          </p:cNvPr>
          <p:cNvSpPr/>
          <p:nvPr userDrawn="1"/>
        </p:nvSpPr>
        <p:spPr>
          <a:xfrm>
            <a:off x="6589394" y="4540250"/>
            <a:ext cx="0" cy="1176044"/>
          </a:xfrm>
          <a:prstGeom prst="line">
            <a:avLst/>
          </a:prstGeom>
          <a:ln w="25400">
            <a:solidFill>
              <a:srgbClr val="2C2E3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latin typeface="Franklin Gothic Medium" panose="020B0603020102020204" pitchFamily="34" charset="0"/>
            </a:endParaRPr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BEE755FC-AED1-4E93-8A38-EB88296C0598}"/>
              </a:ext>
            </a:extLst>
          </p:cNvPr>
          <p:cNvSpPr/>
          <p:nvPr userDrawn="1"/>
        </p:nvSpPr>
        <p:spPr>
          <a:xfrm>
            <a:off x="8978266" y="4540250"/>
            <a:ext cx="0" cy="1176044"/>
          </a:xfrm>
          <a:prstGeom prst="line">
            <a:avLst/>
          </a:prstGeom>
          <a:ln w="25400">
            <a:solidFill>
              <a:srgbClr val="2C2E3C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latin typeface="Franklin Gothic Medium" panose="020B0603020102020204" pitchFamily="34" charset="0"/>
            </a:endParaRP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7765B55D-250E-4B13-A801-E39F40BD426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194810" y="2317750"/>
            <a:ext cx="2000251" cy="2222500"/>
          </a:xfrm>
          <a:custGeom>
            <a:avLst/>
            <a:gdLst>
              <a:gd name="connsiteX0" fmla="*/ 0 w 4445001"/>
              <a:gd name="connsiteY0" fmla="*/ 0 h 4445000"/>
              <a:gd name="connsiteX1" fmla="*/ 4445001 w 4445001"/>
              <a:gd name="connsiteY1" fmla="*/ 0 h 4445000"/>
              <a:gd name="connsiteX2" fmla="*/ 4445001 w 4445001"/>
              <a:gd name="connsiteY2" fmla="*/ 4445000 h 4445000"/>
              <a:gd name="connsiteX3" fmla="*/ 0 w 4445001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5001" h="4445000">
                <a:moveTo>
                  <a:pt x="0" y="0"/>
                </a:moveTo>
                <a:lnTo>
                  <a:pt x="4445001" y="0"/>
                </a:lnTo>
                <a:lnTo>
                  <a:pt x="4445001" y="4445000"/>
                </a:lnTo>
                <a:lnTo>
                  <a:pt x="0" y="4445000"/>
                </a:lnTo>
                <a:close/>
              </a:path>
            </a:pathLst>
          </a:custGeom>
          <a:solidFill>
            <a:srgbClr val="BABEC7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anchor="ctr">
            <a:noAutofit/>
          </a:bodyPr>
          <a:lstStyle>
            <a:lvl1pPr marL="0" indent="0" algn="ctr">
              <a:buNone/>
              <a:defRPr sz="1001" b="1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IMAGE REPLACE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6D8C11F4-42B5-45DB-BCA5-9DD211B74AA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583682" y="2317750"/>
            <a:ext cx="2000250" cy="2222500"/>
          </a:xfrm>
          <a:custGeom>
            <a:avLst/>
            <a:gdLst>
              <a:gd name="connsiteX0" fmla="*/ 0 w 4445000"/>
              <a:gd name="connsiteY0" fmla="*/ 0 h 4445000"/>
              <a:gd name="connsiteX1" fmla="*/ 4445000 w 4445000"/>
              <a:gd name="connsiteY1" fmla="*/ 0 h 4445000"/>
              <a:gd name="connsiteX2" fmla="*/ 4445000 w 4445000"/>
              <a:gd name="connsiteY2" fmla="*/ 4445000 h 4445000"/>
              <a:gd name="connsiteX3" fmla="*/ 0 w 4445000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5000" h="4445000">
                <a:moveTo>
                  <a:pt x="0" y="0"/>
                </a:moveTo>
                <a:lnTo>
                  <a:pt x="4445000" y="0"/>
                </a:lnTo>
                <a:lnTo>
                  <a:pt x="4445000" y="4445000"/>
                </a:lnTo>
                <a:lnTo>
                  <a:pt x="0" y="4445000"/>
                </a:lnTo>
                <a:close/>
              </a:path>
            </a:pathLst>
          </a:custGeom>
          <a:solidFill>
            <a:srgbClr val="BABEC7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anchor="ctr">
            <a:noAutofit/>
          </a:bodyPr>
          <a:lstStyle>
            <a:lvl1pPr marL="0" indent="0" algn="ctr">
              <a:buNone/>
              <a:defRPr sz="1001" b="1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IMAGE REPLACE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5017C27E-F9A3-4BFF-B5B0-28DADE1FA30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972552" y="2317750"/>
            <a:ext cx="2000250" cy="2222500"/>
          </a:xfrm>
          <a:custGeom>
            <a:avLst/>
            <a:gdLst>
              <a:gd name="connsiteX0" fmla="*/ 0 w 4445000"/>
              <a:gd name="connsiteY0" fmla="*/ 0 h 4445000"/>
              <a:gd name="connsiteX1" fmla="*/ 4445000 w 4445000"/>
              <a:gd name="connsiteY1" fmla="*/ 0 h 4445000"/>
              <a:gd name="connsiteX2" fmla="*/ 4445000 w 4445000"/>
              <a:gd name="connsiteY2" fmla="*/ 4445000 h 4445000"/>
              <a:gd name="connsiteX3" fmla="*/ 0 w 4445000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5000" h="4445000">
                <a:moveTo>
                  <a:pt x="0" y="0"/>
                </a:moveTo>
                <a:lnTo>
                  <a:pt x="4445000" y="0"/>
                </a:lnTo>
                <a:lnTo>
                  <a:pt x="4445000" y="4445000"/>
                </a:lnTo>
                <a:lnTo>
                  <a:pt x="0" y="4445000"/>
                </a:lnTo>
                <a:close/>
              </a:path>
            </a:pathLst>
          </a:custGeom>
          <a:solidFill>
            <a:srgbClr val="BABEC7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anchor="ctr">
            <a:noAutofit/>
          </a:bodyPr>
          <a:lstStyle>
            <a:lvl1pPr marL="0" indent="0" algn="ctr">
              <a:buNone/>
              <a:defRPr sz="1001" b="1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IMAGE REPLACE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ACF39C7-6CA5-4432-9B18-F20D6CA57D6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53524" y="2317750"/>
            <a:ext cx="3386269" cy="27051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12755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400" b="0" i="0" u="none" strike="noStrike" cap="none" spc="0" normalizeH="0" baseline="0">
                <a:ln>
                  <a:noFill/>
                </a:ln>
                <a:solidFill>
                  <a:srgbClr val="2C2E3C"/>
                </a:solidFill>
                <a:effectLst/>
                <a:uFillTx/>
                <a:latin typeface="Franklin Gothic Medium" panose="020B0603020102020204" pitchFamily="34" charset="0"/>
                <a:ea typeface="Roboto Light"/>
                <a:cs typeface="Franklin Gothic Medium" panose="020B0603020102020204" pitchFamily="34" charset="0"/>
                <a:sym typeface="Helvetica Neue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100A3B99-D7B1-426A-94EC-EBEB30F6B0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51574" y="5483916"/>
            <a:ext cx="1873808" cy="587344"/>
          </a:xfrm>
          <a:prstGeom prst="rect">
            <a:avLst/>
          </a:prstGeom>
        </p:spPr>
        <p:txBody>
          <a:bodyPr/>
          <a:lstStyle>
            <a:lvl1pPr marL="0" marR="0" indent="0" algn="l" defTabSz="412755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00" b="0" i="0" u="none" strike="noStrike" cap="none" spc="0" normalizeH="0" baseline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Franklin Gothic Medium" panose="020B0603020102020204" pitchFamily="34" charset="0"/>
                <a:ea typeface="Roboto Light"/>
                <a:cs typeface="Franklin Gothic Medium" panose="020B0603020102020204" pitchFamily="34" charset="0"/>
                <a:sym typeface="Helvetica Neue"/>
              </a:defRPr>
            </a:lvl1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405B5075-B796-41E0-BA18-538D6D748C7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345858" y="5199460"/>
            <a:ext cx="1555424" cy="391077"/>
          </a:xfrm>
          <a:prstGeom prst="rect">
            <a:avLst/>
          </a:prstGeom>
        </p:spPr>
        <p:txBody>
          <a:bodyPr/>
          <a:lstStyle>
            <a:lvl1pPr marL="0" marR="0" indent="0" algn="l" defTabSz="412755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51" b="0" i="0" u="none" strike="noStrike" cap="none" spc="0" normalizeH="0" baseline="0">
                <a:ln>
                  <a:noFill/>
                </a:ln>
                <a:solidFill>
                  <a:srgbClr val="2C2E3C"/>
                </a:solidFill>
                <a:effectLst/>
                <a:uFillTx/>
                <a:latin typeface="Franklin Gothic Medium" panose="020B0603020102020204" pitchFamily="34" charset="0"/>
                <a:ea typeface="Roboto Bold"/>
                <a:cs typeface="Franklin Gothic Medium" panose="020B0603020102020204" pitchFamily="34" charset="0"/>
                <a:sym typeface="Helvetica Neue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D49E7D32-AFB2-4692-A370-8198D23630E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47121" y="5488728"/>
            <a:ext cx="1873808" cy="587344"/>
          </a:xfrm>
          <a:prstGeom prst="rect">
            <a:avLst/>
          </a:prstGeom>
        </p:spPr>
        <p:txBody>
          <a:bodyPr/>
          <a:lstStyle>
            <a:lvl1pPr marL="0" marR="0" indent="0" algn="l" defTabSz="412755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00" b="0" i="0" u="none" strike="noStrike" cap="none" spc="0" normalizeH="0" baseline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Franklin Gothic Medium" panose="020B0603020102020204" pitchFamily="34" charset="0"/>
                <a:ea typeface="Roboto Light"/>
                <a:cs typeface="Franklin Gothic Medium" panose="020B0603020102020204" pitchFamily="34" charset="0"/>
                <a:sym typeface="Helvetica Neue"/>
              </a:defRPr>
            </a:lvl1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6B1699F-587C-4487-85FB-8E16DAC348D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741406" y="5204272"/>
            <a:ext cx="1555424" cy="391077"/>
          </a:xfrm>
          <a:prstGeom prst="rect">
            <a:avLst/>
          </a:prstGeom>
        </p:spPr>
        <p:txBody>
          <a:bodyPr/>
          <a:lstStyle>
            <a:lvl1pPr marL="0" marR="0" indent="0" algn="l" defTabSz="412755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51" b="0" i="0" u="none" strike="noStrike" cap="none" spc="0" normalizeH="0" baseline="0">
                <a:ln>
                  <a:noFill/>
                </a:ln>
                <a:solidFill>
                  <a:srgbClr val="2C2E3C"/>
                </a:solidFill>
                <a:effectLst/>
                <a:uFillTx/>
                <a:latin typeface="Franklin Gothic Medium" panose="020B0603020102020204" pitchFamily="34" charset="0"/>
                <a:ea typeface="Roboto Bold"/>
                <a:cs typeface="Franklin Gothic Medium" panose="020B0603020102020204" pitchFamily="34" charset="0"/>
                <a:sym typeface="Helvetica Neue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205C5620-2CF0-444F-A8E8-A8060E2CCD9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38337" y="5483916"/>
            <a:ext cx="1704061" cy="587344"/>
          </a:xfrm>
          <a:prstGeom prst="rect">
            <a:avLst/>
          </a:prstGeom>
        </p:spPr>
        <p:txBody>
          <a:bodyPr/>
          <a:lstStyle>
            <a:lvl1pPr marL="0" marR="0" indent="0" algn="l" defTabSz="412755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00" b="0" i="0" u="none" strike="noStrike" cap="none" spc="0" normalizeH="0" baseline="0">
                <a:ln>
                  <a:noFill/>
                </a:ln>
                <a:solidFill>
                  <a:srgbClr val="6A6E77"/>
                </a:solidFill>
                <a:effectLst/>
                <a:uFillTx/>
                <a:latin typeface="Franklin Gothic Medium" panose="020B0603020102020204" pitchFamily="34" charset="0"/>
                <a:ea typeface="Roboto Light"/>
                <a:cs typeface="Franklin Gothic Medium" panose="020B0603020102020204" pitchFamily="34" charset="0"/>
                <a:sym typeface="Helvetica Neue"/>
              </a:defRPr>
            </a:lvl1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5EDF5A3D-BBED-4053-BB12-D222FEF5B7B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32624" y="5199460"/>
            <a:ext cx="1555424" cy="391077"/>
          </a:xfrm>
          <a:prstGeom prst="rect">
            <a:avLst/>
          </a:prstGeom>
        </p:spPr>
        <p:txBody>
          <a:bodyPr/>
          <a:lstStyle>
            <a:lvl1pPr marL="0" marR="0" indent="0" algn="l" defTabSz="412755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51" b="0" i="0" u="none" strike="noStrike" cap="none" spc="0" normalizeH="0" baseline="0">
                <a:ln>
                  <a:noFill/>
                </a:ln>
                <a:solidFill>
                  <a:srgbClr val="2C2E3C"/>
                </a:solidFill>
                <a:effectLst/>
                <a:uFillTx/>
                <a:latin typeface="Franklin Gothic Medium" panose="020B0603020102020204" pitchFamily="34" charset="0"/>
                <a:ea typeface="Roboto Bold"/>
                <a:cs typeface="Franklin Gothic Medium" panose="020B0603020102020204" pitchFamily="34" charset="0"/>
                <a:sym typeface="Helvetica Neue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943A6AA-625B-EC49-AA49-5F4590070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523" y="645140"/>
            <a:ext cx="9649048" cy="594604"/>
          </a:xfrm>
        </p:spPr>
        <p:txBody>
          <a:bodyPr/>
          <a:lstStyle>
            <a:lvl1pPr>
              <a:lnSpc>
                <a:spcPct val="90000"/>
              </a:lnSpc>
              <a:defRPr b="1">
                <a:effectLst/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2AAE83A-AAE9-FD4F-ACFB-8E80C124C48E}"/>
              </a:ext>
            </a:extLst>
          </p:cNvPr>
          <p:cNvCxnSpPr/>
          <p:nvPr userDrawn="1"/>
        </p:nvCxnSpPr>
        <p:spPr>
          <a:xfrm>
            <a:off x="-7268" y="1267155"/>
            <a:ext cx="10980071" cy="0"/>
          </a:xfrm>
          <a:prstGeom prst="line">
            <a:avLst/>
          </a:prstGeom>
          <a:ln w="3810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7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441524"/>
            <a:ext cx="9875520" cy="49068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eaLnBrk="1" latinLnBrk="0" hangingPunct="1"/>
            <a:r>
              <a:rPr kumimoji="0" lang="en-US"/>
              <a:t>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19" name="Slide Number Placeholder 7"/>
          <p:cNvSpPr txBox="1">
            <a:spLocks/>
          </p:cNvSpPr>
          <p:nvPr/>
        </p:nvSpPr>
        <p:spPr>
          <a:xfrm>
            <a:off x="10591351" y="6403264"/>
            <a:ext cx="381452" cy="454747"/>
          </a:xfrm>
          <a:prstGeom prst="rect">
            <a:avLst/>
          </a:prstGeom>
        </p:spPr>
        <p:txBody>
          <a:bodyPr rIns="45721" anchor="ctr" anchorCtr="0"/>
          <a:lstStyle/>
          <a:p>
            <a:pPr marL="0" marR="0" lvl="0" indent="0" algn="r" defTabSz="457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1001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4572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1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220136"/>
            <a:ext cx="9875520" cy="1005840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24" r:id="rId3"/>
    <p:sldLayoutId id="2147483726" r:id="rId4"/>
    <p:sldLayoutId id="2147483725" r:id="rId5"/>
    <p:sldLayoutId id="2147483727" r:id="rId6"/>
    <p:sldLayoutId id="2147483722" r:id="rId7"/>
    <p:sldLayoutId id="2147483728" r:id="rId8"/>
    <p:sldLayoutId id="2147483729" r:id="rId9"/>
    <p:sldLayoutId id="2147483715" r:id="rId10"/>
    <p:sldLayoutId id="2147483723" r:id="rId11"/>
    <p:sldLayoutId id="2147483730" r:id="rId12"/>
  </p:sldLayoutIdLst>
  <p:hf hdr="0" ftr="0" dt="0"/>
  <p:txStyles>
    <p:titleStyle>
      <a:lvl1pPr algn="l" rtl="0" eaLnBrk="1" latinLnBrk="0" hangingPunct="1">
        <a:lnSpc>
          <a:spcPct val="90000"/>
        </a:lnSpc>
        <a:spcBef>
          <a:spcPct val="0"/>
        </a:spcBef>
        <a:buNone/>
        <a:defRPr kumimoji="0" sz="3200" b="1" kern="1200">
          <a:solidFill>
            <a:schemeClr val="accent1">
              <a:lumMod val="75000"/>
            </a:schemeClr>
          </a:solidFill>
          <a:effectLst/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85754" indent="-228602" algn="l" rtl="0" eaLnBrk="1" latinLnBrk="0" hangingPunct="1">
        <a:spcBef>
          <a:spcPts val="1801"/>
        </a:spcBef>
        <a:spcAft>
          <a:spcPts val="0"/>
        </a:spcAft>
        <a:buClr>
          <a:schemeClr val="accent1">
            <a:lumMod val="75000"/>
          </a:schemeClr>
        </a:buClr>
        <a:buSzPct val="90000"/>
        <a:buFont typeface="Wingdings" charset="2"/>
        <a:buChar char="§"/>
        <a:tabLst/>
        <a:defRPr kumimoji="0" sz="2400" b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28657" indent="-285754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Calibri" panose="020F0502020204030204" pitchFamily="34" charset="0"/>
        <a:buChar char="—"/>
        <a:defRPr kumimoji="0"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0108" indent="-171452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defRPr kumimoji="0" sz="1801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28710" indent="-171452" algn="l" rtl="0" eaLnBrk="1" latinLnBrk="0" hangingPunct="1">
        <a:spcBef>
          <a:spcPts val="0"/>
        </a:spcBef>
        <a:spcAft>
          <a:spcPts val="0"/>
        </a:spcAft>
        <a:buClrTx/>
        <a:buSzPct val="100000"/>
        <a:buFont typeface="Lucida Grande"/>
        <a:buChar char="–"/>
        <a:defRPr kumimoji="0"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257313" indent="-171452" algn="l" rtl="0" eaLnBrk="1" latinLnBrk="0" hangingPunct="1">
        <a:spcBef>
          <a:spcPts val="0"/>
        </a:spcBef>
        <a:spcAft>
          <a:spcPts val="0"/>
        </a:spcAft>
        <a:buClrTx/>
        <a:buFont typeface="Arial"/>
        <a:buChar char="•"/>
        <a:tabLst>
          <a:tab pos="1200163" algn="l"/>
        </a:tabLst>
        <a:defRPr kumimoji="0" lang="en-US" sz="1600" kern="120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627648" indent="-182882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18" indent="-182882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2029988" indent="-182882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2231159" indent="-182882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1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2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3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pewclimate.org/hurricanes.cfm#freq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FF7FBA00-3059-744E-AFA0-6B1D8809B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8075" y="1"/>
            <a:ext cx="12188952" cy="6858000"/>
          </a:xfrm>
          <a:prstGeom prst="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1236C9A-7CF6-0745-BB87-6EDC4E2CAC82}"/>
              </a:ext>
            </a:extLst>
          </p:cNvPr>
          <p:cNvSpPr txBox="1">
            <a:spLocks/>
          </p:cNvSpPr>
          <p:nvPr/>
        </p:nvSpPr>
        <p:spPr>
          <a:xfrm>
            <a:off x="3" y="2791439"/>
            <a:ext cx="10972799" cy="397500"/>
          </a:xfrm>
          <a:prstGeom prst="rect">
            <a:avLst/>
          </a:prstGeom>
        </p:spPr>
        <p:txBody>
          <a:bodyPr vert="horz" lIns="0" tIns="91440" rIns="0" rtlCol="0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en-US" sz="24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Sookyung Kim</a:t>
            </a:r>
          </a:p>
          <a:p>
            <a:pPr lvl="0">
              <a:lnSpc>
                <a:spcPct val="80000"/>
              </a:lnSpc>
            </a:pPr>
            <a:r>
              <a:rPr lang="en-US" sz="16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Post-doc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146F39-E92F-8E47-9C75-7C468F169581}"/>
              </a:ext>
            </a:extLst>
          </p:cNvPr>
          <p:cNvSpPr txBox="1"/>
          <p:nvPr/>
        </p:nvSpPr>
        <p:spPr>
          <a:xfrm>
            <a:off x="4" y="6367451"/>
            <a:ext cx="4441063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457205">
              <a:lnSpc>
                <a:spcPct val="90000"/>
              </a:lnSpc>
              <a:spcAft>
                <a:spcPts val="300"/>
              </a:spcAft>
            </a:pPr>
            <a:r>
              <a:rPr lang="en-US" sz="800" dirty="0">
                <a:solidFill>
                  <a:schemeClr val="bg1"/>
                </a:solidFill>
                <a:latin typeface="Franklin Gothic Medium" panose="020B0603020102020204" pitchFamily="34" charset="0"/>
                <a:cs typeface="Arial"/>
              </a:rPr>
              <a:t>LLNL-PRES-812582</a:t>
            </a:r>
          </a:p>
          <a:p>
            <a:pPr defTabSz="457205">
              <a:lnSpc>
                <a:spcPct val="90000"/>
              </a:lnSpc>
              <a:spcAft>
                <a:spcPts val="601"/>
              </a:spcAft>
            </a:pPr>
            <a:r>
              <a:rPr lang="en-US" sz="700" dirty="0">
                <a:solidFill>
                  <a:schemeClr val="bg1"/>
                </a:solidFill>
                <a:latin typeface="Franklin Gothic Medium" panose="020B0603020102020204" pitchFamily="34" charset="0"/>
                <a:cs typeface="Arial"/>
              </a:rPr>
              <a:t>This work was performed under the auspices of the U.S. Department of Energy by Lawrence Livermore National Laboratory under contract DE-AC52-07NA27344. Lawrence Livermore National Security, LLC</a:t>
            </a:r>
          </a:p>
        </p:txBody>
      </p:sp>
      <p:pic>
        <p:nvPicPr>
          <p:cNvPr id="15" name="Picture 14" descr="LLNL_Logo_WHT-LRG.png">
            <a:extLst>
              <a:ext uri="{FF2B5EF4-FFF2-40B4-BE49-F238E27FC236}">
                <a16:creationId xmlns:a16="http://schemas.microsoft.com/office/drawing/2014/main" id="{6732572C-D2DB-3D4C-8C31-AB8BA1DC223A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1600" y="6446833"/>
            <a:ext cx="1865376" cy="314676"/>
          </a:xfrm>
          <a:prstGeom prst="rect">
            <a:avLst/>
          </a:prstGeom>
        </p:spPr>
      </p:pic>
      <p:sp>
        <p:nvSpPr>
          <p:cNvPr id="18" name="Title 7">
            <a:extLst>
              <a:ext uri="{FF2B5EF4-FFF2-40B4-BE49-F238E27FC236}">
                <a16:creationId xmlns:a16="http://schemas.microsoft.com/office/drawing/2014/main" id="{3E1822A4-1DF2-0644-918B-92B333F8C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45842"/>
            <a:ext cx="10972800" cy="1063958"/>
          </a:xfrm>
        </p:spPr>
        <p:txBody>
          <a:bodyPr anchor="t"/>
          <a:lstStyle/>
          <a:p>
            <a:r>
              <a:rPr lang="en-US" dirty="0">
                <a:solidFill>
                  <a:schemeClr val="bg1"/>
                </a:solidFill>
                <a:ea typeface="Calibri" charset="0"/>
                <a:cs typeface="Calibri" charset="0"/>
              </a:rPr>
              <a:t>Deep-Hurricane-Tracker:</a:t>
            </a:r>
            <a:br>
              <a:rPr lang="en-US" dirty="0">
                <a:solidFill>
                  <a:schemeClr val="bg1"/>
                </a:solidFill>
                <a:ea typeface="Calibri" charset="0"/>
                <a:cs typeface="Calibri" charset="0"/>
              </a:rPr>
            </a:br>
            <a:r>
              <a:rPr lang="en-US" b="0" i="1" dirty="0">
                <a:solidFill>
                  <a:schemeClr val="bg1"/>
                </a:solidFill>
              </a:rPr>
              <a:t>Tracking and Predicting Extreme Climate Events </a:t>
            </a:r>
            <a:br>
              <a:rPr lang="en-US" b="0" i="1" dirty="0">
                <a:solidFill>
                  <a:schemeClr val="bg1"/>
                </a:solidFill>
              </a:rPr>
            </a:br>
            <a:r>
              <a:rPr lang="en-US" b="0" i="1" dirty="0">
                <a:solidFill>
                  <a:schemeClr val="bg1"/>
                </a:solidFill>
              </a:rPr>
              <a:t>using ConvLSTM</a:t>
            </a:r>
            <a:endParaRPr lang="en-US" dirty="0">
              <a:solidFill>
                <a:schemeClr val="bg1"/>
              </a:solidFill>
              <a:ea typeface="Calibri" charset="0"/>
              <a:cs typeface="Calibri" charset="0"/>
            </a:endParaRP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675304DE-5947-9746-9D3F-BCEC64D1D653}"/>
              </a:ext>
            </a:extLst>
          </p:cNvPr>
          <p:cNvSpPr txBox="1">
            <a:spLocks/>
          </p:cNvSpPr>
          <p:nvPr/>
        </p:nvSpPr>
        <p:spPr>
          <a:xfrm>
            <a:off x="1" y="5257800"/>
            <a:ext cx="3278508" cy="397500"/>
          </a:xfrm>
          <a:prstGeom prst="rect">
            <a:avLst/>
          </a:prstGeom>
        </p:spPr>
        <p:txBody>
          <a:bodyPr vert="horz" lIns="0" tIns="91440" rIns="0" rtlCol="0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en-US" sz="16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12/4, 2019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CC7A4A8-7694-4447-BCBE-BB5971E3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905" y="391379"/>
            <a:ext cx="9182192" cy="716974"/>
          </a:xfrm>
          <a:effectLst/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376092"/>
                </a:solidFill>
              </a:rPr>
              <a:t>Proposed Tracking Model using Conv-LSTM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024985-1C60-DC41-8E83-109C49D279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05" t="27075" r="11399" b="59545"/>
          <a:stretch/>
        </p:blipFill>
        <p:spPr>
          <a:xfrm>
            <a:off x="609600" y="1582852"/>
            <a:ext cx="9673171" cy="20747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D72E8D-9A52-454E-B2DC-75B147481EAB}"/>
                  </a:ext>
                </a:extLst>
              </p:cNvPr>
              <p:cNvSpPr txBox="1"/>
              <p:nvPr/>
            </p:nvSpPr>
            <p:spPr>
              <a:xfrm>
                <a:off x="5231836" y="3974404"/>
                <a:ext cx="4429482" cy="8082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</a:t>
                </a:r>
                <a:br>
                  <a:rPr lang="en-US" sz="2000" dirty="0"/>
                </a:br>
                <a:r>
                  <a:rPr lang="en-US" sz="2000" dirty="0"/>
                  <a:t>          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argmax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…</m:t>
                            </m:r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endChr m:val="|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2000" dirty="0"/>
                          <m:t>)</m:t>
                        </m:r>
                      </m:e>
                    </m:func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D72E8D-9A52-454E-B2DC-75B147481E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1836" y="3974404"/>
                <a:ext cx="4429482" cy="808235"/>
              </a:xfrm>
              <a:prstGeom prst="rect">
                <a:avLst/>
              </a:prstGeom>
              <a:blipFill>
                <a:blip r:embed="rId4"/>
                <a:stretch>
                  <a:fillRect l="-1714" t="-9231" r="-1429" b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53C02AB-2CC4-E54E-BAAB-0B4AF5196927}"/>
              </a:ext>
            </a:extLst>
          </p:cNvPr>
          <p:cNvSpPr txBox="1"/>
          <p:nvPr/>
        </p:nvSpPr>
        <p:spPr>
          <a:xfrm>
            <a:off x="1093820" y="3890729"/>
            <a:ext cx="4153728" cy="221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60" indent="-28576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f: Multi-layered Conv-LSTM</a:t>
            </a:r>
          </a:p>
          <a:p>
            <a:pPr marL="742976" lvl="1" indent="-285760">
              <a:buFont typeface="Arial" panose="020B0604020202020204" pitchFamily="34" charset="0"/>
              <a:buChar char="•"/>
            </a:pPr>
            <a:r>
              <a:rPr lang="en-US" sz="2000" dirty="0"/>
              <a:t>3-layered and 4-layered</a:t>
            </a:r>
          </a:p>
          <a:p>
            <a:pPr marL="742976" lvl="1" indent="-285760">
              <a:buFont typeface="Arial" panose="020B0604020202020204" pitchFamily="34" charset="0"/>
              <a:buChar char="•"/>
            </a:pPr>
            <a:r>
              <a:rPr lang="en-US" sz="2000" dirty="0"/>
              <a:t> Input-to-state, state-to-state kernel: 5x5</a:t>
            </a:r>
          </a:p>
          <a:p>
            <a:pPr lvl="1"/>
            <a:endParaRPr lang="en-US" sz="1801" dirty="0"/>
          </a:p>
          <a:p>
            <a:pPr marL="285760" indent="-28576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Loss: pixel-wise MSE </a:t>
            </a:r>
            <a:r>
              <a:rPr lang="en-US" sz="2000" dirty="0"/>
              <a:t>btw </a:t>
            </a:r>
            <a:br>
              <a:rPr lang="en-US" sz="2000" dirty="0"/>
            </a:br>
            <a:r>
              <a:rPr lang="en-US" sz="2000" dirty="0"/>
              <a:t>           output and GT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2795BD-B3D4-C741-B08B-55FBCE5AE8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5391" y="5326067"/>
            <a:ext cx="3981179" cy="72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903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DAAB6-FD7F-D045-9747-106C3673C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905" y="490769"/>
            <a:ext cx="9182192" cy="716974"/>
          </a:xfrm>
          <a:effectLst/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376092"/>
                </a:solidFill>
              </a:rPr>
              <a:t>Baseline Tracking Model 1 :</a:t>
            </a:r>
            <a:br>
              <a:rPr lang="en-US" sz="2800" dirty="0">
                <a:solidFill>
                  <a:srgbClr val="376092"/>
                </a:solidFill>
              </a:rPr>
            </a:br>
            <a:r>
              <a:rPr lang="en-US" sz="2800" dirty="0">
                <a:solidFill>
                  <a:srgbClr val="376092"/>
                </a:solidFill>
              </a:rPr>
              <a:t> Extreme weather detection using CNN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D0A226-0E8F-8E46-A509-A77A140CD761}"/>
              </a:ext>
            </a:extLst>
          </p:cNvPr>
          <p:cNvSpPr txBox="1"/>
          <p:nvPr/>
        </p:nvSpPr>
        <p:spPr>
          <a:xfrm>
            <a:off x="827905" y="6015007"/>
            <a:ext cx="916116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/>
              <a:t>Liu, </a:t>
            </a:r>
            <a:r>
              <a:rPr lang="en-US" sz="1050" dirty="0" err="1"/>
              <a:t>Yunjie</a:t>
            </a:r>
            <a:r>
              <a:rPr lang="en-US" sz="1050" dirty="0"/>
              <a:t>, et al. "Application of deep convolutional neural networks for detecting extreme weather in climate datasets." </a:t>
            </a:r>
            <a:br>
              <a:rPr lang="en-US" sz="1050" dirty="0"/>
            </a:br>
            <a:r>
              <a:rPr lang="en-US" sz="1050" dirty="0" err="1"/>
              <a:t>arXiv</a:t>
            </a:r>
            <a:r>
              <a:rPr lang="en-US" sz="1050" dirty="0"/>
              <a:t> preprint arXiv:1605.01156 (2016).</a:t>
            </a:r>
            <a:endParaRPr lang="en-US" sz="825" i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A5360F-6B04-F142-895B-652C98154CAF}"/>
              </a:ext>
            </a:extLst>
          </p:cNvPr>
          <p:cNvSpPr/>
          <p:nvPr/>
        </p:nvSpPr>
        <p:spPr>
          <a:xfrm>
            <a:off x="5209932" y="1929543"/>
            <a:ext cx="498130" cy="50711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9B231C-8CA6-614A-B233-73CB1CE461D1}"/>
              </a:ext>
            </a:extLst>
          </p:cNvPr>
          <p:cNvSpPr/>
          <p:nvPr/>
        </p:nvSpPr>
        <p:spPr>
          <a:xfrm>
            <a:off x="5273149" y="2031055"/>
            <a:ext cx="498130" cy="50711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894E4D-834C-C446-BBE3-CD03CF936905}"/>
              </a:ext>
            </a:extLst>
          </p:cNvPr>
          <p:cNvSpPr/>
          <p:nvPr/>
        </p:nvSpPr>
        <p:spPr>
          <a:xfrm>
            <a:off x="5344585" y="2145355"/>
            <a:ext cx="498130" cy="50711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85D9E8-EA88-7E43-B31B-56689BD5E088}"/>
              </a:ext>
            </a:extLst>
          </p:cNvPr>
          <p:cNvSpPr/>
          <p:nvPr/>
        </p:nvSpPr>
        <p:spPr>
          <a:xfrm>
            <a:off x="5587075" y="2262183"/>
            <a:ext cx="169917" cy="173081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F27278-E862-7A4A-8F5F-BBFB1E28CCBC}"/>
              </a:ext>
            </a:extLst>
          </p:cNvPr>
          <p:cNvSpPr/>
          <p:nvPr/>
        </p:nvSpPr>
        <p:spPr>
          <a:xfrm>
            <a:off x="5947360" y="2087616"/>
            <a:ext cx="272081" cy="25062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004798-3CA6-AA4A-AB77-C82AC50402E0}"/>
              </a:ext>
            </a:extLst>
          </p:cNvPr>
          <p:cNvSpPr/>
          <p:nvPr/>
        </p:nvSpPr>
        <p:spPr>
          <a:xfrm>
            <a:off x="5986658" y="2191791"/>
            <a:ext cx="272081" cy="25062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5778F9-832C-0446-8D23-71C8FBB53BAF}"/>
              </a:ext>
            </a:extLst>
          </p:cNvPr>
          <p:cNvSpPr/>
          <p:nvPr/>
        </p:nvSpPr>
        <p:spPr>
          <a:xfrm>
            <a:off x="6029512" y="2276927"/>
            <a:ext cx="272081" cy="25062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EB7BD8-B455-BB49-B2FB-7334E5B91EA0}"/>
              </a:ext>
            </a:extLst>
          </p:cNvPr>
          <p:cNvSpPr/>
          <p:nvPr/>
        </p:nvSpPr>
        <p:spPr>
          <a:xfrm>
            <a:off x="6183580" y="2344335"/>
            <a:ext cx="69790" cy="58780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07C3691-1F1B-F143-98D8-835C01885387}"/>
              </a:ext>
            </a:extLst>
          </p:cNvPr>
          <p:cNvCxnSpPr/>
          <p:nvPr/>
        </p:nvCxnSpPr>
        <p:spPr>
          <a:xfrm>
            <a:off x="5756990" y="2262182"/>
            <a:ext cx="461486" cy="82152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295F7E-FAA4-2B44-B584-508F951E3D03}"/>
              </a:ext>
            </a:extLst>
          </p:cNvPr>
          <p:cNvCxnSpPr/>
          <p:nvPr/>
        </p:nvCxnSpPr>
        <p:spPr>
          <a:xfrm flipV="1">
            <a:off x="5755913" y="2413800"/>
            <a:ext cx="462562" cy="27502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822C111-C302-5243-9FA9-FE5B39FCCB1A}"/>
              </a:ext>
            </a:extLst>
          </p:cNvPr>
          <p:cNvSpPr/>
          <p:nvPr/>
        </p:nvSpPr>
        <p:spPr>
          <a:xfrm>
            <a:off x="6298292" y="2253791"/>
            <a:ext cx="28084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s-IS" sz="1050" b="1"/>
              <a:t>…</a:t>
            </a:r>
            <a:endParaRPr lang="en-US" sz="105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B02384-831E-BB4A-ABB1-8DCDD4C9EBE4}"/>
              </a:ext>
            </a:extLst>
          </p:cNvPr>
          <p:cNvSpPr/>
          <p:nvPr/>
        </p:nvSpPr>
        <p:spPr>
          <a:xfrm>
            <a:off x="6393840" y="1987599"/>
            <a:ext cx="116300" cy="13560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63938F9-B16B-A04D-BCF0-B150E83E6CB9}"/>
              </a:ext>
            </a:extLst>
          </p:cNvPr>
          <p:cNvSpPr/>
          <p:nvPr/>
        </p:nvSpPr>
        <p:spPr>
          <a:xfrm>
            <a:off x="6433139" y="2091774"/>
            <a:ext cx="116300" cy="13560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FE8A847-B413-BC4A-AC03-6ECAF00CB11A}"/>
              </a:ext>
            </a:extLst>
          </p:cNvPr>
          <p:cNvSpPr/>
          <p:nvPr/>
        </p:nvSpPr>
        <p:spPr>
          <a:xfrm>
            <a:off x="6475992" y="2176911"/>
            <a:ext cx="116300" cy="13560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F05FF7-10BC-7148-9462-0D215D413442}"/>
              </a:ext>
            </a:extLst>
          </p:cNvPr>
          <p:cNvSpPr/>
          <p:nvPr/>
        </p:nvSpPr>
        <p:spPr>
          <a:xfrm>
            <a:off x="6508140" y="2241204"/>
            <a:ext cx="116300" cy="13560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1432408-DE08-CF48-BF86-52627A9D08CF}"/>
              </a:ext>
            </a:extLst>
          </p:cNvPr>
          <p:cNvSpPr/>
          <p:nvPr/>
        </p:nvSpPr>
        <p:spPr>
          <a:xfrm>
            <a:off x="6547439" y="2345379"/>
            <a:ext cx="116300" cy="13560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ADFAF5-3EA2-AE47-8723-FFA9C8657AEB}"/>
              </a:ext>
            </a:extLst>
          </p:cNvPr>
          <p:cNvSpPr/>
          <p:nvPr/>
        </p:nvSpPr>
        <p:spPr>
          <a:xfrm>
            <a:off x="6590292" y="2430517"/>
            <a:ext cx="116300" cy="13560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A763BA6-F0F9-6A4C-AFE5-9034E4396271}"/>
              </a:ext>
            </a:extLst>
          </p:cNvPr>
          <p:cNvCxnSpPr/>
          <p:nvPr/>
        </p:nvCxnSpPr>
        <p:spPr>
          <a:xfrm>
            <a:off x="6497967" y="1985901"/>
            <a:ext cx="300508" cy="14516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2C1A247-ADE1-6640-8FE4-145E8922117A}"/>
              </a:ext>
            </a:extLst>
          </p:cNvPr>
          <p:cNvCxnSpPr/>
          <p:nvPr/>
        </p:nvCxnSpPr>
        <p:spPr>
          <a:xfrm flipV="1">
            <a:off x="6648442" y="2316678"/>
            <a:ext cx="178604" cy="24944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61206744-48A4-5B42-8D80-416258B7BC84}"/>
              </a:ext>
            </a:extLst>
          </p:cNvPr>
          <p:cNvSpPr/>
          <p:nvPr/>
        </p:nvSpPr>
        <p:spPr>
          <a:xfrm>
            <a:off x="6740323" y="2131065"/>
            <a:ext cx="116300" cy="13560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C24303E-8A78-164D-B5C7-D4A193E04188}"/>
              </a:ext>
            </a:extLst>
          </p:cNvPr>
          <p:cNvSpPr/>
          <p:nvPr/>
        </p:nvSpPr>
        <p:spPr>
          <a:xfrm>
            <a:off x="6768895" y="2181070"/>
            <a:ext cx="116300" cy="13560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86D822B-C7C9-9643-A84F-46BE848DE41A}"/>
              </a:ext>
            </a:extLst>
          </p:cNvPr>
          <p:cNvSpPr/>
          <p:nvPr/>
        </p:nvSpPr>
        <p:spPr>
          <a:xfrm>
            <a:off x="6895966" y="1947051"/>
            <a:ext cx="425180" cy="3079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1" b="1" dirty="0">
                <a:solidFill>
                  <a:srgbClr val="FF0000"/>
                </a:solidFill>
              </a:rPr>
              <a:t>Yes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59A6371-1291-D149-A72B-5E204B5F04AF}"/>
              </a:ext>
            </a:extLst>
          </p:cNvPr>
          <p:cNvSpPr/>
          <p:nvPr/>
        </p:nvSpPr>
        <p:spPr>
          <a:xfrm>
            <a:off x="6919795" y="2185700"/>
            <a:ext cx="399468" cy="3079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1" b="1" dirty="0">
                <a:solidFill>
                  <a:srgbClr val="0070C0"/>
                </a:solidFill>
              </a:rPr>
              <a:t>No</a:t>
            </a: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E879DC68-1966-C043-BA6C-2ED9D33D6197}"/>
              </a:ext>
            </a:extLst>
          </p:cNvPr>
          <p:cNvSpPr/>
          <p:nvPr/>
        </p:nvSpPr>
        <p:spPr bwMode="auto">
          <a:xfrm>
            <a:off x="3836505" y="2097398"/>
            <a:ext cx="1194522" cy="430155"/>
          </a:xfrm>
          <a:prstGeom prst="rightArrow">
            <a:avLst/>
          </a:prstGeom>
          <a:solidFill>
            <a:srgbClr val="00B0F0"/>
          </a:soli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29DD8C0-39B7-C344-9A0B-02B54AB9AF72}"/>
              </a:ext>
            </a:extLst>
          </p:cNvPr>
          <p:cNvSpPr/>
          <p:nvPr/>
        </p:nvSpPr>
        <p:spPr>
          <a:xfrm>
            <a:off x="4981116" y="1299507"/>
            <a:ext cx="209679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700" b="1" i="1" dirty="0"/>
              <a:t>Is it hurricane?</a:t>
            </a:r>
            <a:br>
              <a:rPr lang="en-US" sz="1700" b="1" i="1" dirty="0"/>
            </a:br>
            <a:r>
              <a:rPr lang="en-US" sz="1700" i="1" dirty="0"/>
              <a:t>(Binary Classification</a:t>
            </a:r>
            <a:r>
              <a:rPr lang="en-US" sz="1700" b="1" i="1" dirty="0"/>
              <a:t>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74C6EC3-F99C-2A4D-8911-376A16417227}"/>
              </a:ext>
            </a:extLst>
          </p:cNvPr>
          <p:cNvSpPr/>
          <p:nvPr/>
        </p:nvSpPr>
        <p:spPr>
          <a:xfrm>
            <a:off x="2000009" y="1637167"/>
            <a:ext cx="1609094" cy="1415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700" b="1" i="1" dirty="0"/>
              <a:t>Labeled </a:t>
            </a:r>
            <a:br>
              <a:rPr lang="en-US" sz="1700" b="1" i="1" dirty="0"/>
            </a:br>
            <a:r>
              <a:rPr lang="en-US" sz="1700" b="1" i="1" dirty="0"/>
              <a:t>2-d patches </a:t>
            </a:r>
            <a:br>
              <a:rPr lang="en-US" sz="1700" b="1" i="1" dirty="0"/>
            </a:br>
            <a:r>
              <a:rPr lang="en-US" sz="1700" i="1" dirty="0"/>
              <a:t>(Reanalysis and </a:t>
            </a:r>
            <a:br>
              <a:rPr lang="en-US" sz="1700" i="1" dirty="0"/>
            </a:br>
            <a:r>
              <a:rPr lang="en-US" sz="1700" i="1" dirty="0"/>
              <a:t>Simulation)</a:t>
            </a:r>
          </a:p>
          <a:p>
            <a:pPr algn="ctr"/>
            <a:endParaRPr lang="en-US" sz="1801" b="1" i="1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09832B2-0621-0B48-8A39-B50D39C5D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0092" b="36972"/>
          <a:stretch/>
        </p:blipFill>
        <p:spPr>
          <a:xfrm>
            <a:off x="3323428" y="3658866"/>
            <a:ext cx="4188516" cy="121304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313BFEA-E0CA-5D4B-AC3D-2A6393E761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757" r="9018" b="79637"/>
          <a:stretch/>
        </p:blipFill>
        <p:spPr>
          <a:xfrm>
            <a:off x="2588009" y="2602878"/>
            <a:ext cx="4520549" cy="99654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9330BE3-1DF7-F847-8D8F-37E99AF2C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8516" b="-1"/>
          <a:stretch/>
        </p:blipFill>
        <p:spPr>
          <a:xfrm>
            <a:off x="3343306" y="4835533"/>
            <a:ext cx="4188516" cy="115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447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D8F28-CCFC-2A4A-9AF7-02E04AB60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905" y="391379"/>
            <a:ext cx="9182192" cy="716974"/>
          </a:xfrm>
          <a:effectLst/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376092"/>
                </a:solidFill>
              </a:rPr>
              <a:t>Baseline Tracking Model 1  : </a:t>
            </a:r>
            <a:br>
              <a:rPr lang="en-US" sz="2800" dirty="0">
                <a:solidFill>
                  <a:srgbClr val="376092"/>
                </a:solidFill>
              </a:rPr>
            </a:br>
            <a:r>
              <a:rPr lang="en-US" sz="2800" dirty="0">
                <a:solidFill>
                  <a:srgbClr val="376092"/>
                </a:solidFill>
              </a:rPr>
              <a:t>Tracking-by-detection using CNN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AA0FE3-817A-DD47-AF22-3D185ACD6AB3}"/>
              </a:ext>
            </a:extLst>
          </p:cNvPr>
          <p:cNvSpPr txBox="1"/>
          <p:nvPr/>
        </p:nvSpPr>
        <p:spPr>
          <a:xfrm>
            <a:off x="5566884" y="1928400"/>
            <a:ext cx="415372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60" indent="-28576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Previous works:</a:t>
            </a:r>
          </a:p>
          <a:p>
            <a:pPr lvl="1"/>
            <a:r>
              <a:rPr lang="en-US" sz="2000" dirty="0"/>
              <a:t>Detection of hurricane with </a:t>
            </a:r>
            <a:br>
              <a:rPr lang="en-US" sz="2000" dirty="0"/>
            </a:br>
            <a:r>
              <a:rPr lang="en-US" sz="2000" dirty="0"/>
              <a:t>2-layered CNN ~ 100%</a:t>
            </a:r>
          </a:p>
          <a:p>
            <a:pPr marL="285760" indent="-28576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Pre-train detection CNN </a:t>
            </a:r>
            <a:br>
              <a:rPr lang="en-US" sz="2000" dirty="0"/>
            </a:br>
            <a:r>
              <a:rPr lang="en-US" sz="2000" dirty="0"/>
              <a:t>for binary classification of hurricane </a:t>
            </a:r>
          </a:p>
          <a:p>
            <a:pPr marL="285760" indent="-285760">
              <a:buFont typeface="Arial" panose="020B0604020202020204" pitchFamily="34" charset="0"/>
              <a:buChar char="•"/>
            </a:pPr>
            <a:r>
              <a:rPr lang="en-US" sz="2000" dirty="0"/>
              <a:t>Overlapping image patches to pretrained detection CNN</a:t>
            </a:r>
            <a:br>
              <a:rPr lang="en-US" sz="2000" dirty="0"/>
            </a:br>
            <a:r>
              <a:rPr lang="en-US" sz="2000" dirty="0"/>
              <a:t> (</a:t>
            </a:r>
            <a:r>
              <a:rPr lang="en-US" sz="2000" dirty="0">
                <a:solidFill>
                  <a:srgbClr val="FF0000"/>
                </a:solidFill>
              </a:rPr>
              <a:t>Scan through image</a:t>
            </a:r>
            <a:r>
              <a:rPr lang="en-US" sz="2000" dirty="0"/>
              <a:t>)</a:t>
            </a:r>
          </a:p>
          <a:p>
            <a:pPr marL="285760" indent="-285760">
              <a:buFont typeface="Arial" panose="020B0604020202020204" pitchFamily="34" charset="0"/>
              <a:buChar char="•"/>
            </a:pPr>
            <a:r>
              <a:rPr lang="en-US" sz="2000" dirty="0"/>
              <a:t>Generate density-map by integrating outputs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C93DFA-229F-6C44-BC1E-F2ADC574C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46" y="1431237"/>
            <a:ext cx="4000232" cy="475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837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2C3FB-127B-8547-9B0B-DBCFA4530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38368"/>
            <a:ext cx="10668000" cy="757334"/>
          </a:xfrm>
          <a:effectLst/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376092"/>
                </a:solidFill>
              </a:rPr>
              <a:t>Baseline Tracking Model 2:</a:t>
            </a:r>
            <a:br>
              <a:rPr lang="en-US" sz="2800" dirty="0">
                <a:solidFill>
                  <a:srgbClr val="376092"/>
                </a:solidFill>
              </a:rPr>
            </a:br>
            <a:r>
              <a:rPr lang="en-US" sz="2800" dirty="0">
                <a:solidFill>
                  <a:srgbClr val="376092"/>
                </a:solidFill>
              </a:rPr>
              <a:t> S</a:t>
            </a:r>
            <a:r>
              <a:rPr lang="en-US" sz="2800" dirty="0"/>
              <a:t>emi-supervised detection, localization of extreme weather events</a:t>
            </a:r>
            <a:endParaRPr lang="en-US" sz="2800" dirty="0">
              <a:solidFill>
                <a:srgbClr val="37609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FE78ED-7651-874F-9B5D-9E253812552A}"/>
              </a:ext>
            </a:extLst>
          </p:cNvPr>
          <p:cNvSpPr txBox="1"/>
          <p:nvPr/>
        </p:nvSpPr>
        <p:spPr>
          <a:xfrm>
            <a:off x="675864" y="6034885"/>
            <a:ext cx="9313209" cy="400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1" dirty="0" err="1"/>
              <a:t>Racah</a:t>
            </a:r>
            <a:r>
              <a:rPr lang="en-US" sz="1001" dirty="0"/>
              <a:t>, Evan, et al. "</a:t>
            </a:r>
            <a:r>
              <a:rPr lang="en-US" sz="1001" dirty="0" err="1"/>
              <a:t>ExtremeWeather</a:t>
            </a:r>
            <a:r>
              <a:rPr lang="en-US" sz="1001" dirty="0"/>
              <a:t>: A large-scale climate dataset for semi-supervised detection, localization, and understanding of extreme weather events." Advances in Neural Information Processing Systems. 2017.</a:t>
            </a:r>
            <a:endParaRPr lang="en-US" sz="1001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15B56D-5B80-C441-9EEB-E2BB9618602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06491" y="1248102"/>
            <a:ext cx="6380921" cy="19617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DE4A3C-2A9B-4E4D-A67F-FF6C0C55121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02836" y="3165537"/>
            <a:ext cx="4593535" cy="286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16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C434C-D717-074C-B962-64DADFF67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905" y="391379"/>
            <a:ext cx="9182192" cy="716974"/>
          </a:xfrm>
          <a:effectLst/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376092"/>
                </a:solidFill>
              </a:rPr>
              <a:t>Experimental Settings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3AE5D5-4547-6A42-BE14-F8E3FBC37329}"/>
              </a:ext>
            </a:extLst>
          </p:cNvPr>
          <p:cNvSpPr txBox="1"/>
          <p:nvPr/>
        </p:nvSpPr>
        <p:spPr>
          <a:xfrm>
            <a:off x="914400" y="1351725"/>
            <a:ext cx="9144000" cy="2062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60" indent="-285760">
              <a:buFont typeface="Arial" panose="020B0604020202020204" pitchFamily="34" charset="0"/>
              <a:buChar char="•"/>
            </a:pPr>
            <a:r>
              <a:rPr lang="en-US" sz="2000" dirty="0"/>
              <a:t>Dataset</a:t>
            </a:r>
          </a:p>
          <a:p>
            <a:pPr marL="742976" lvl="1" indent="-285760">
              <a:buFont typeface="Arial" panose="020B0604020202020204" pitchFamily="34" charset="0"/>
              <a:buChar char="•"/>
            </a:pPr>
            <a:r>
              <a:rPr lang="en-US" sz="1801" dirty="0"/>
              <a:t>Input: 20-year run (1996 to 2015) 3 hourly climate simulation data</a:t>
            </a:r>
            <a:br>
              <a:rPr lang="en-US" sz="1801" dirty="0"/>
            </a:br>
            <a:r>
              <a:rPr lang="en-US" sz="1801" dirty="0"/>
              <a:t>: </a:t>
            </a:r>
            <a:r>
              <a:rPr lang="en-US" sz="1801" dirty="0">
                <a:solidFill>
                  <a:srgbClr val="FF0000"/>
                </a:solidFill>
              </a:rPr>
              <a:t>CAM5 (Community atmospheric model v5)</a:t>
            </a:r>
          </a:p>
          <a:p>
            <a:pPr marL="742976" lvl="1" indent="-285760">
              <a:buFont typeface="Arial" panose="020B0604020202020204" pitchFamily="34" charset="0"/>
              <a:buChar char="•"/>
            </a:pPr>
            <a:r>
              <a:rPr lang="en-US" sz="1801" dirty="0">
                <a:solidFill>
                  <a:srgbClr val="FF0000"/>
                </a:solidFill>
              </a:rPr>
              <a:t>Climate variables: zonal wind (U850), Meridional wind (V850), Precipitation (PRECT) </a:t>
            </a:r>
          </a:p>
          <a:p>
            <a:pPr marL="742976" lvl="1" indent="-285760">
              <a:buFont typeface="Arial" panose="020B0604020202020204" pitchFamily="34" charset="0"/>
              <a:buChar char="•"/>
            </a:pPr>
            <a:r>
              <a:rPr lang="en-US" sz="1801" dirty="0"/>
              <a:t>Output label: Ground-truth trajectories obtained from </a:t>
            </a:r>
            <a:r>
              <a:rPr lang="en-US" sz="1801" dirty="0">
                <a:solidFill>
                  <a:srgbClr val="FF0000"/>
                </a:solidFill>
              </a:rPr>
              <a:t>TECA (Toolkit got Extreme Climate Analysis)</a:t>
            </a:r>
          </a:p>
          <a:p>
            <a:pPr marL="742976" lvl="1" indent="-285760">
              <a:buFont typeface="Arial" panose="020B0604020202020204" pitchFamily="34" charset="0"/>
              <a:buChar char="•"/>
            </a:pPr>
            <a:r>
              <a:rPr lang="en-US" sz="1801" dirty="0">
                <a:solidFill>
                  <a:srgbClr val="FF0000"/>
                </a:solidFill>
              </a:rPr>
              <a:t>Time-steps: 10 </a:t>
            </a:r>
            <a:r>
              <a:rPr lang="en-US" sz="1801" dirty="0"/>
              <a:t>(30 hours)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02A838-0315-9740-9335-E628D173246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2595" y="3630990"/>
            <a:ext cx="5287617" cy="296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32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14BC7-E0EB-9746-9BB1-74E05DEAD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905" y="391379"/>
            <a:ext cx="9182192" cy="716974"/>
          </a:xfrm>
          <a:effectLst/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376092"/>
                </a:solidFill>
              </a:rPr>
              <a:t>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B28DF4-86AE-BE46-869C-483065C606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605"/>
          <a:stretch/>
        </p:blipFill>
        <p:spPr>
          <a:xfrm>
            <a:off x="827906" y="1775501"/>
            <a:ext cx="9031837" cy="23984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C1FF8A9-E8CC-6C42-B54A-247E8B0D56F3}"/>
              </a:ext>
            </a:extLst>
          </p:cNvPr>
          <p:cNvSpPr/>
          <p:nvPr/>
        </p:nvSpPr>
        <p:spPr>
          <a:xfrm>
            <a:off x="1379332" y="1406168"/>
            <a:ext cx="3319820" cy="369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1" b="1" dirty="0">
                <a:solidFill>
                  <a:schemeClr val="tx2"/>
                </a:solidFill>
              </a:rPr>
              <a:t>conv-LSTM based tracking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E69353-DF39-324C-976B-B17A5E83AD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0314" y="4507341"/>
            <a:ext cx="3680889" cy="18049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5DF5C5-2CF4-5E46-A144-2FE235C02708}"/>
              </a:ext>
            </a:extLst>
          </p:cNvPr>
          <p:cNvSpPr/>
          <p:nvPr/>
        </p:nvSpPr>
        <p:spPr>
          <a:xfrm>
            <a:off x="5673039" y="4184178"/>
            <a:ext cx="4572000" cy="6465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1" b="1" dirty="0">
                <a:solidFill>
                  <a:schemeClr val="tx2"/>
                </a:solidFill>
              </a:rPr>
              <a:t>Detection CNN: </a:t>
            </a:r>
            <a:br>
              <a:rPr lang="en-US" sz="1801" dirty="0"/>
            </a:br>
            <a:endParaRPr lang="en-US" sz="180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8B65E1-397D-5F48-8AFE-7C858280C9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395" t="39686"/>
          <a:stretch/>
        </p:blipFill>
        <p:spPr>
          <a:xfrm>
            <a:off x="1578111" y="4522194"/>
            <a:ext cx="3565006" cy="17330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29B4F3D-F639-5C43-8AC9-187DE3A53439}"/>
              </a:ext>
            </a:extLst>
          </p:cNvPr>
          <p:cNvSpPr/>
          <p:nvPr/>
        </p:nvSpPr>
        <p:spPr>
          <a:xfrm>
            <a:off x="4020201" y="4704538"/>
            <a:ext cx="8297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Ground</a:t>
            </a:r>
            <a:br>
              <a:rPr lang="en-US" sz="1600" b="1" dirty="0"/>
            </a:br>
            <a:r>
              <a:rPr lang="en-US" sz="1600" b="1" dirty="0"/>
              <a:t>Truth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276A75-CCC5-634A-BEE9-273AECEE308D}"/>
              </a:ext>
            </a:extLst>
          </p:cNvPr>
          <p:cNvSpPr/>
          <p:nvPr/>
        </p:nvSpPr>
        <p:spPr>
          <a:xfrm>
            <a:off x="1866721" y="5632187"/>
            <a:ext cx="7970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4201088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2CF03-0395-8C48-B11C-6FFBFEDD7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905" y="391379"/>
            <a:ext cx="9182192" cy="716974"/>
          </a:xfrm>
          <a:effectLst/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376092"/>
                </a:solidFill>
              </a:rPr>
              <a:t>Results – Average Precision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8F9C46-6E1F-F148-B0FE-7A4393C2AF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59" b="67100"/>
          <a:stretch/>
        </p:blipFill>
        <p:spPr>
          <a:xfrm>
            <a:off x="1412327" y="2082801"/>
            <a:ext cx="8013342" cy="276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66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CA65B-9C51-A040-94A1-71BD92147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905" y="391379"/>
            <a:ext cx="9182192" cy="716974"/>
          </a:xfrm>
          <a:effectLst/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376092"/>
                </a:solidFill>
              </a:rPr>
              <a:t>Take-home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22518-9E23-8042-A7BB-AA82A9464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895" y="1597619"/>
            <a:ext cx="8593968" cy="4306224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Proposed ConvLSTM tracking model</a:t>
            </a:r>
          </a:p>
          <a:p>
            <a:pPr lvl="1"/>
            <a:r>
              <a:rPr lang="en-US" sz="2800" dirty="0">
                <a:solidFill>
                  <a:srgbClr val="0070C0"/>
                </a:solidFill>
                <a:sym typeface="Wingdings"/>
              </a:rPr>
              <a:t>Enable to capture pixel-level </a:t>
            </a:r>
            <a:r>
              <a:rPr lang="en-US" sz="2800" dirty="0" err="1">
                <a:solidFill>
                  <a:srgbClr val="0070C0"/>
                </a:solidFill>
                <a:sym typeface="Wingdings"/>
              </a:rPr>
              <a:t>spatio</a:t>
            </a:r>
            <a:r>
              <a:rPr lang="en-US" sz="2800" dirty="0">
                <a:solidFill>
                  <a:srgbClr val="0070C0"/>
                </a:solidFill>
                <a:sym typeface="Wingdings"/>
              </a:rPr>
              <a:t>-temporal pattern of hurricane</a:t>
            </a:r>
          </a:p>
          <a:p>
            <a:pPr lvl="1"/>
            <a:r>
              <a:rPr lang="en-US" sz="2800" dirty="0">
                <a:solidFill>
                  <a:srgbClr val="0070C0"/>
                </a:solidFill>
                <a:sym typeface="Wingdings"/>
              </a:rPr>
              <a:t>Succeed for heat-map prediction and forecasting </a:t>
            </a:r>
          </a:p>
          <a:p>
            <a:pPr lvl="1"/>
            <a:r>
              <a:rPr lang="en-US" sz="2800" dirty="0">
                <a:solidFill>
                  <a:srgbClr val="0070C0"/>
                </a:solidFill>
                <a:sym typeface="Wingdings" pitchFamily="2" charset="2"/>
              </a:rPr>
              <a:t>Learn dynamical correlation between multiple climate variables. </a:t>
            </a:r>
            <a:endParaRPr lang="en-US" sz="2800" dirty="0">
              <a:solidFill>
                <a:srgbClr val="0070C0"/>
              </a:solidFill>
            </a:endParaRPr>
          </a:p>
          <a:p>
            <a:r>
              <a:rPr lang="en-US" sz="2800" dirty="0"/>
              <a:t>Proposed ConvLSTM based hurricane tracking method outperforms baseline tracking-by-detection method</a:t>
            </a:r>
          </a:p>
          <a:p>
            <a:r>
              <a:rPr lang="en-US" sz="2800" dirty="0"/>
              <a:t>Proposed ConvLSTM based hurricane tracking method can be implemented and integrated with ESGF framework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396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412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4EA840-2AED-6447-AE2D-927BE35439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576" r="2"/>
          <a:stretch/>
        </p:blipFill>
        <p:spPr>
          <a:xfrm>
            <a:off x="-380999" y="1"/>
            <a:ext cx="11734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9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729"/>
    </mc:Choice>
    <mc:Fallback xmlns="">
      <p:transition spd="slow" advTm="13672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589B86-171F-0941-8816-96B72EF08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600" y="1"/>
            <a:ext cx="1322024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B623E59-86F3-AE4D-A8B4-0D3BE552FE54}"/>
              </a:ext>
            </a:extLst>
          </p:cNvPr>
          <p:cNvSpPr/>
          <p:nvPr/>
        </p:nvSpPr>
        <p:spPr>
          <a:xfrm>
            <a:off x="914402" y="5930386"/>
            <a:ext cx="2145459" cy="3079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1" i="1" dirty="0"/>
              <a:t>http://</a:t>
            </a:r>
            <a:r>
              <a:rPr lang="en-US" sz="1401" i="1" dirty="0" err="1"/>
              <a:t>extremeweather.co</a:t>
            </a:r>
            <a:r>
              <a:rPr lang="en-US" sz="1401" i="1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9127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729"/>
    </mc:Choice>
    <mc:Fallback xmlns="">
      <p:transition spd="slow" advTm="13672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54E371-98A4-1B41-92E4-63387AE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1944EF-90D7-1646-BDD9-134F75418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1" y="274705"/>
            <a:ext cx="8116137" cy="58111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D2DB2C-B7AF-1D4B-8856-929B070637D1}"/>
              </a:ext>
            </a:extLst>
          </p:cNvPr>
          <p:cNvSpPr txBox="1"/>
          <p:nvPr/>
        </p:nvSpPr>
        <p:spPr>
          <a:xfrm>
            <a:off x="1066800" y="6268613"/>
            <a:ext cx="7957178" cy="3079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1" i="1" dirty="0"/>
              <a:t> </a:t>
            </a:r>
            <a:r>
              <a:rPr lang="en-US" sz="1401" i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Pew Centre</a:t>
            </a:r>
            <a:r>
              <a:rPr lang="en-US" sz="1401" i="1" dirty="0"/>
              <a:t>, “Globally, there is an average of about 90 tropical storms a year”. The IPCC AR4 report (2007) </a:t>
            </a:r>
          </a:p>
        </p:txBody>
      </p:sp>
    </p:spTree>
    <p:extLst>
      <p:ext uri="{BB962C8B-B14F-4D97-AF65-F5344CB8AC3E}">
        <p14:creationId xmlns:p14="http://schemas.microsoft.com/office/powerpoint/2010/main" val="278022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743A43F-29B3-B14E-A7D1-22B655EF0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6" y="152400"/>
            <a:ext cx="10721164" cy="1087344"/>
          </a:xfrm>
          <a:effectLst/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376092"/>
                </a:solidFill>
              </a:rPr>
              <a:t>Conventional Methods for </a:t>
            </a:r>
            <a:br>
              <a:rPr lang="en-US" sz="2800" dirty="0">
                <a:solidFill>
                  <a:srgbClr val="376092"/>
                </a:solidFill>
              </a:rPr>
            </a:br>
            <a:r>
              <a:rPr lang="en-US" sz="2800" dirty="0">
                <a:solidFill>
                  <a:srgbClr val="376092"/>
                </a:solidFill>
              </a:rPr>
              <a:t>tracking extreme climate events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D338E2-9DEE-5046-9A52-A6E5FC59C5E8}"/>
              </a:ext>
            </a:extLst>
          </p:cNvPr>
          <p:cNvSpPr/>
          <p:nvPr/>
        </p:nvSpPr>
        <p:spPr>
          <a:xfrm>
            <a:off x="1283339" y="5484765"/>
            <a:ext cx="8377496" cy="738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801" b="1" dirty="0">
              <a:solidFill>
                <a:srgbClr val="0070C0"/>
              </a:solidFill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Data-Driven method?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8E63B1D-942A-7F44-9865-16FEE512575A}"/>
              </a:ext>
            </a:extLst>
          </p:cNvPr>
          <p:cNvGrpSpPr/>
          <p:nvPr/>
        </p:nvGrpSpPr>
        <p:grpSpPr>
          <a:xfrm>
            <a:off x="3930260" y="1588455"/>
            <a:ext cx="2602586" cy="4056972"/>
            <a:chOff x="8235617" y="1128864"/>
            <a:chExt cx="3465629" cy="540230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5CECF99-F9CB-1847-9EBA-27EDEE84F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35617" y="1128864"/>
              <a:ext cx="3465629" cy="540230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63001B2-C60C-6043-8A17-C8C921448A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037" t="8977" r="16491" b="53919"/>
            <a:stretch/>
          </p:blipFill>
          <p:spPr>
            <a:xfrm>
              <a:off x="8941739" y="1430052"/>
              <a:ext cx="2114088" cy="2093770"/>
            </a:xfrm>
            <a:prstGeom prst="ellipse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A4F8CE9-E95A-B945-ACFB-96BFFE1152F6}"/>
              </a:ext>
            </a:extLst>
          </p:cNvPr>
          <p:cNvSpPr/>
          <p:nvPr/>
        </p:nvSpPr>
        <p:spPr>
          <a:xfrm>
            <a:off x="3101695" y="4020386"/>
            <a:ext cx="4305300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 A. Labor intensive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</a:rPr>
              <a:t>B. Expert-based (subjective)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132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90D4863-E967-CE48-93CC-0FA3D4DCC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905" y="391379"/>
            <a:ext cx="9182192" cy="716974"/>
          </a:xfrm>
          <a:effectLst/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376092"/>
                </a:solidFill>
              </a:rPr>
              <a:t>Challenges of </a:t>
            </a:r>
            <a:br>
              <a:rPr lang="en-US" sz="2800" dirty="0">
                <a:solidFill>
                  <a:srgbClr val="376092"/>
                </a:solidFill>
              </a:rPr>
            </a:br>
            <a:r>
              <a:rPr lang="en-US" sz="2800" dirty="0">
                <a:solidFill>
                  <a:srgbClr val="376092"/>
                </a:solidFill>
              </a:rPr>
              <a:t>extreme climate event detection and tracking problem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954E1C-AA74-8A4E-9B4F-CFEF0787C9CC}"/>
              </a:ext>
            </a:extLst>
          </p:cNvPr>
          <p:cNvSpPr/>
          <p:nvPr/>
        </p:nvSpPr>
        <p:spPr>
          <a:xfrm>
            <a:off x="6480316" y="2270952"/>
            <a:ext cx="326003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16" indent="-457216">
              <a:buFont typeface="+mj-lt"/>
              <a:buAutoNum type="arabicPeriod"/>
            </a:pPr>
            <a:r>
              <a:rPr lang="en-US" sz="2000" dirty="0">
                <a:solidFill>
                  <a:srgbClr val="FF0000"/>
                </a:solidFill>
              </a:rPr>
              <a:t>The number of objects is not known previously. </a:t>
            </a:r>
            <a:br>
              <a:rPr lang="en-US" sz="2000" dirty="0"/>
            </a:br>
            <a:endParaRPr lang="en-US" sz="2000" dirty="0"/>
          </a:p>
          <a:p>
            <a:pPr marL="457216" indent="-457216">
              <a:buFont typeface="+mj-lt"/>
              <a:buAutoNum type="arabicPeriod"/>
            </a:pPr>
            <a:r>
              <a:rPr lang="en-US" sz="2000" dirty="0"/>
              <a:t>Target object is defined   by </a:t>
            </a:r>
            <a:r>
              <a:rPr lang="en-US" sz="2000" dirty="0" err="1"/>
              <a:t>spatio</a:t>
            </a:r>
            <a:r>
              <a:rPr lang="en-US" sz="2000" dirty="0"/>
              <a:t>-temporal dynamics and correlation of multiple climate variables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EF32B3-9C19-2142-8E8D-2DC66EAE0615}"/>
              </a:ext>
            </a:extLst>
          </p:cNvPr>
          <p:cNvSpPr/>
          <p:nvPr/>
        </p:nvSpPr>
        <p:spPr>
          <a:xfrm>
            <a:off x="914400" y="6060278"/>
            <a:ext cx="36032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/>
              <a:t>Copyright of figure: https://</a:t>
            </a:r>
            <a:r>
              <a:rPr lang="en-US" sz="1200" i="1" dirty="0" err="1"/>
              <a:t>github.com</a:t>
            </a:r>
            <a:r>
              <a:rPr lang="en-US" sz="1200" i="1" dirty="0"/>
              <a:t>/LBL-EESA/TECA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5134BF-A2BE-1E47-B443-7597D534A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501" y="1749842"/>
            <a:ext cx="4654718" cy="375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09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0E8A8F-35EC-DE46-B487-128576631D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46" t="71972" r="59164" b="14436"/>
          <a:stretch/>
        </p:blipFill>
        <p:spPr>
          <a:xfrm>
            <a:off x="1665819" y="2804025"/>
            <a:ext cx="1931881" cy="121568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CEF4D74-AC8A-6C41-BB57-D048186D2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796" y="313777"/>
            <a:ext cx="9182192" cy="716974"/>
          </a:xfrm>
          <a:effectLst/>
        </p:spPr>
        <p:txBody>
          <a:bodyPr>
            <a:noAutofit/>
          </a:bodyPr>
          <a:lstStyle/>
          <a:p>
            <a:r>
              <a:rPr lang="en-US" dirty="0">
                <a:solidFill>
                  <a:srgbClr val="376092"/>
                </a:solidFill>
              </a:rPr>
              <a:t>Problem 1. </a:t>
            </a:r>
            <a:br>
              <a:rPr lang="en-US" dirty="0">
                <a:solidFill>
                  <a:srgbClr val="376092"/>
                </a:solidFill>
              </a:rPr>
            </a:br>
            <a:r>
              <a:rPr lang="en-US" dirty="0">
                <a:solidFill>
                  <a:srgbClr val="376092"/>
                </a:solidFill>
              </a:rPr>
              <a:t>How to deal with unknown number of objects?</a:t>
            </a:r>
            <a:br>
              <a:rPr lang="en-US" dirty="0">
                <a:solidFill>
                  <a:srgbClr val="376092"/>
                </a:solidFill>
              </a:rPr>
            </a:br>
            <a:r>
              <a:rPr lang="en-US" dirty="0">
                <a:solidFill>
                  <a:srgbClr val="376092"/>
                </a:solidFill>
              </a:rPr>
              <a:t>: Density map</a:t>
            </a:r>
            <a:endParaRPr lang="en-US" b="1" dirty="0">
              <a:solidFill>
                <a:srgbClr val="37609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5A8BC36-6284-7A49-A8BA-B10F448CBFB2}"/>
                  </a:ext>
                </a:extLst>
              </p:cNvPr>
              <p:cNvSpPr/>
              <p:nvPr/>
            </p:nvSpPr>
            <p:spPr>
              <a:xfrm>
                <a:off x="1933983" y="2298679"/>
                <a:ext cx="1393202" cy="3694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1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1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US" sz="1801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sz="1801" b="1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1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1801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1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US" sz="1801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𝒎𝒙𝒏𝒙𝒄</m:t>
                        </m:r>
                      </m:sup>
                    </m:sSup>
                  </m:oMath>
                </a14:m>
                <a:endParaRPr lang="en-US" sz="1801" b="1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5A8BC36-6284-7A49-A8BA-B10F448CBF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983" y="2298679"/>
                <a:ext cx="1393202" cy="36946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946C928-CF23-0F40-81B1-3DFAB6864ABA}"/>
                  </a:ext>
                </a:extLst>
              </p:cNvPr>
              <p:cNvSpPr/>
              <p:nvPr/>
            </p:nvSpPr>
            <p:spPr>
              <a:xfrm>
                <a:off x="4150152" y="3025465"/>
                <a:ext cx="1812501" cy="12750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1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1" b="1" i="1">
                              <a:latin typeface="Cambria Math" panose="02040503050406030204" pitchFamily="18" charset="0"/>
                            </a:rPr>
                            <m:t>𝒀</m:t>
                          </m:r>
                        </m:e>
                        <m:sub>
                          <m:r>
                            <a:rPr lang="en-US" sz="1801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1801" b="1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801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801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1" b="1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1801" b="1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  <m:sup>
                              <m:r>
                                <a:rPr lang="en-US" sz="1801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</m:e>
                      </m:d>
                    </m:oMath>
                    <m:oMath xmlns:m="http://schemas.openxmlformats.org/officeDocument/2006/math">
                      <m:r>
                        <a:rPr lang="en-US" sz="1801" b="1" i="1">
                          <a:latin typeface="Cambria Math" panose="02040503050406030204" pitchFamily="18" charset="0"/>
                        </a:rPr>
                        <m:t>={</m:t>
                      </m:r>
                      <m:d>
                        <m:dPr>
                          <m:ctrlPr>
                            <a:rPr lang="en-US" sz="1801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801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1" b="1" i="1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en-US" sz="1801" b="1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  <m:sup>
                              <m:r>
                                <a:rPr lang="en-US" sz="1801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en-US" sz="1801" b="1" i="1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1801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1" b="1" i="1"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b>
                              <m:r>
                                <a:rPr lang="en-US" sz="1801" b="1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  <m:sup>
                              <m:r>
                                <a:rPr lang="en-US" sz="1801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</m:e>
                      </m:d>
                      <m:r>
                        <a:rPr lang="en-US" sz="1801" b="1" i="1">
                          <a:latin typeface="Cambria Math" panose="02040503050406030204" pitchFamily="18" charset="0"/>
                        </a:rPr>
                        <m:t>,</m:t>
                      </m:r>
                      <m:d>
                        <m:dPr>
                          <m:ctrlPr>
                            <a:rPr lang="en-US" sz="1801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801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1" b="1" i="1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en-US" sz="1801" b="1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  <m:sup>
                              <m:r>
                                <a:rPr lang="en-US" sz="1801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bSup>
                          <m:r>
                            <a:rPr lang="en-US" sz="1801" b="1" i="1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1801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1" b="1" i="1"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b>
                              <m:r>
                                <a:rPr lang="en-US" sz="1801" b="1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  <m:sup>
                              <m:r>
                                <a:rPr lang="en-US" sz="1801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bSup>
                        </m:e>
                      </m:d>
                      <m:r>
                        <a:rPr lang="en-US" sz="1801" b="1" i="1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1801" b="1" i="1" dirty="0">
                  <a:latin typeface="Cambria Math" panose="02040503050406030204" pitchFamily="18" charset="0"/>
                </a:endParaRPr>
              </a:p>
              <a:p>
                <a:br>
                  <a:rPr lang="en-US" sz="1801" b="1" i="1" dirty="0">
                    <a:latin typeface="Cambria Math" panose="02040503050406030204" pitchFamily="18" charset="0"/>
                  </a:rPr>
                </a:br>
                <a:r>
                  <a:rPr lang="en-US" sz="1801" b="1" i="1" dirty="0">
                    <a:latin typeface="Cambria Math" panose="02040503050406030204" pitchFamily="18" charset="0"/>
                  </a:rPr>
                  <a:t>    </a:t>
                </a:r>
                <a:endParaRPr lang="en-US" sz="1801" b="1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946C928-CF23-0F40-81B1-3DFAB6864A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0152" y="3025465"/>
                <a:ext cx="1812501" cy="1275029"/>
              </a:xfrm>
              <a:prstGeom prst="rect">
                <a:avLst/>
              </a:prstGeom>
              <a:blipFill>
                <a:blip r:embed="rId5"/>
                <a:stretch>
                  <a:fillRect r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D13BCA5-8AC3-2142-A467-F8103180CA30}"/>
                  </a:ext>
                </a:extLst>
              </p:cNvPr>
              <p:cNvSpPr/>
              <p:nvPr/>
            </p:nvSpPr>
            <p:spPr>
              <a:xfrm>
                <a:off x="2402994" y="3167468"/>
                <a:ext cx="485966" cy="3906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1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1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1801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sz="1801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</m:oMath>
                  </m:oMathPara>
                </a14:m>
                <a:endParaRPr lang="en-US" sz="1801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D13BCA5-8AC3-2142-A467-F8103180CA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2994" y="3167468"/>
                <a:ext cx="485966" cy="390684"/>
              </a:xfrm>
              <a:prstGeom prst="rect">
                <a:avLst/>
              </a:prstGeom>
              <a:blipFill>
                <a:blip r:embed="rId6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7969EE82-DA04-A14D-915E-AFECF2B92D4D}"/>
              </a:ext>
            </a:extLst>
          </p:cNvPr>
          <p:cNvSpPr txBox="1"/>
          <p:nvPr/>
        </p:nvSpPr>
        <p:spPr>
          <a:xfrm>
            <a:off x="1044647" y="1578435"/>
            <a:ext cx="9099890" cy="738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60" indent="-285760">
              <a:buFont typeface="Arial" panose="020B0604020202020204" pitchFamily="34" charset="0"/>
              <a:buChar char="•"/>
            </a:pPr>
            <a:r>
              <a:rPr lang="en-US" sz="2400" dirty="0"/>
              <a:t>Design output Y</a:t>
            </a:r>
            <a:r>
              <a:rPr lang="en-US" sz="2400" baseline="-25000" dirty="0"/>
              <a:t>i </a:t>
            </a:r>
            <a:r>
              <a:rPr lang="en-US" sz="2400" dirty="0"/>
              <a:t>as density-map with same size of input X</a:t>
            </a:r>
            <a:r>
              <a:rPr lang="en-US" sz="2400" baseline="-25000" dirty="0"/>
              <a:t>i </a:t>
            </a:r>
            <a:endParaRPr lang="en-US" sz="2000" dirty="0"/>
          </a:p>
          <a:p>
            <a:pPr marL="285760" indent="-285760">
              <a:buFont typeface="Arial" panose="020B0604020202020204" pitchFamily="34" charset="0"/>
              <a:buChar char="•"/>
            </a:pPr>
            <a:endParaRPr lang="en-US" sz="180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7AA923-F7FD-8E48-9DB5-8E486E1E4064}"/>
              </a:ext>
            </a:extLst>
          </p:cNvPr>
          <p:cNvSpPr/>
          <p:nvPr/>
        </p:nvSpPr>
        <p:spPr>
          <a:xfrm>
            <a:off x="974040" y="5622670"/>
            <a:ext cx="93938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60" indent="-285760">
              <a:buFont typeface="Arial" panose="020B0604020202020204" pitchFamily="34" charset="0"/>
              <a:buChar char="•"/>
            </a:pPr>
            <a:r>
              <a:rPr lang="en-US" sz="2400" dirty="0"/>
              <a:t>Design problem as </a:t>
            </a:r>
            <a:r>
              <a:rPr lang="en-US" sz="2400" b="1" dirty="0">
                <a:solidFill>
                  <a:srgbClr val="FF0000"/>
                </a:solidFill>
              </a:rPr>
              <a:t>pixel-wise regression problem 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dirty="0"/>
              <a:t>from climate image to density-map of events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BCB9E9-12CD-414C-BC4F-61887791FC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86" t="9574" r="59156" b="76153"/>
          <a:stretch/>
        </p:blipFill>
        <p:spPr>
          <a:xfrm>
            <a:off x="7326404" y="2921398"/>
            <a:ext cx="1929384" cy="10945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B6308A-74A1-2A43-8DA9-D841F04364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621" t="72313" r="4778" b="13127"/>
          <a:stretch/>
        </p:blipFill>
        <p:spPr>
          <a:xfrm>
            <a:off x="1447804" y="4128069"/>
            <a:ext cx="2456815" cy="12372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A2528F2-17A7-7445-977B-2886935B56A8}"/>
                  </a:ext>
                </a:extLst>
              </p:cNvPr>
              <p:cNvSpPr/>
              <p:nvPr/>
            </p:nvSpPr>
            <p:spPr>
              <a:xfrm>
                <a:off x="2879244" y="3091267"/>
                <a:ext cx="485966" cy="3894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1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1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1801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sz="1801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bSup>
                    </m:oMath>
                  </m:oMathPara>
                </a14:m>
                <a:endParaRPr lang="en-US" sz="1801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A2528F2-17A7-7445-977B-2886935B56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244" y="3091267"/>
                <a:ext cx="485966" cy="389402"/>
              </a:xfrm>
              <a:prstGeom prst="rect">
                <a:avLst/>
              </a:prstGeom>
              <a:blipFill>
                <a:blip r:embed="rId7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DF738DD-AE7A-B748-BDB4-E37852966024}"/>
                  </a:ext>
                </a:extLst>
              </p:cNvPr>
              <p:cNvSpPr/>
              <p:nvPr/>
            </p:nvSpPr>
            <p:spPr>
              <a:xfrm>
                <a:off x="2555394" y="4215218"/>
                <a:ext cx="485966" cy="3906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1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1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1801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sz="1801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</m:oMath>
                  </m:oMathPara>
                </a14:m>
                <a:endParaRPr lang="en-US" sz="1801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DF738DD-AE7A-B748-BDB4-E378529660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394" y="4215218"/>
                <a:ext cx="485966" cy="390684"/>
              </a:xfrm>
              <a:prstGeom prst="rect">
                <a:avLst/>
              </a:prstGeom>
              <a:blipFill>
                <a:blip r:embed="rId8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3D3B8EF-1A8E-684A-9642-60EE3CA0C8C1}"/>
                  </a:ext>
                </a:extLst>
              </p:cNvPr>
              <p:cNvSpPr/>
              <p:nvPr/>
            </p:nvSpPr>
            <p:spPr>
              <a:xfrm>
                <a:off x="3145944" y="4424768"/>
                <a:ext cx="485966" cy="3894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1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1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1801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sz="1801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bSup>
                    </m:oMath>
                  </m:oMathPara>
                </a14:m>
                <a:endParaRPr lang="en-US" sz="1801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3D3B8EF-1A8E-684A-9642-60EE3CA0C8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5944" y="4424768"/>
                <a:ext cx="485966" cy="389402"/>
              </a:xfrm>
              <a:prstGeom prst="rect">
                <a:avLst/>
              </a:prstGeom>
              <a:blipFill>
                <a:blip r:embed="rId9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648CF93-F916-9248-9158-E3EC73324CF4}"/>
                  </a:ext>
                </a:extLst>
              </p:cNvPr>
              <p:cNvSpPr/>
              <p:nvPr/>
            </p:nvSpPr>
            <p:spPr>
              <a:xfrm>
                <a:off x="3107844" y="4939117"/>
                <a:ext cx="485966" cy="3894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1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1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1801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sz="1801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lang="en-US" sz="1801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648CF93-F916-9248-9158-E3EC73324C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7844" y="4939117"/>
                <a:ext cx="485966" cy="389402"/>
              </a:xfrm>
              <a:prstGeom prst="rect">
                <a:avLst/>
              </a:prstGeom>
              <a:blipFill>
                <a:blip r:embed="rId10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87FF626-D420-ED45-BA7A-999CB56C32B7}"/>
                  </a:ext>
                </a:extLst>
              </p:cNvPr>
              <p:cNvSpPr/>
              <p:nvPr/>
            </p:nvSpPr>
            <p:spPr>
              <a:xfrm>
                <a:off x="4150152" y="4578450"/>
                <a:ext cx="1812501" cy="12750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1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1" b="1" i="1">
                              <a:latin typeface="Cambria Math" panose="02040503050406030204" pitchFamily="18" charset="0"/>
                            </a:rPr>
                            <m:t>𝒀</m:t>
                          </m:r>
                        </m:e>
                        <m:sub>
                          <m:r>
                            <a:rPr lang="en-US" sz="1801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1801" b="1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801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801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1" b="1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1801" b="1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  <m:sup>
                              <m:r>
                                <a:rPr lang="en-US" sz="1801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en-US" sz="1801" b="1" i="1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1801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1" b="1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1801" b="1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  <m:sup>
                              <m:r>
                                <a:rPr lang="en-US" sz="1801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bSup>
                          <m:r>
                            <a:rPr lang="en-US" sz="1801" b="1" i="1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1801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1" b="1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1801" b="1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  <m:sup>
                              <m:r>
                                <a:rPr lang="en-US" sz="1801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e>
                      </m:d>
                      <m:r>
                        <a:rPr lang="en-US" sz="1801" b="1" i="1">
                          <a:latin typeface="Cambria Math" panose="02040503050406030204" pitchFamily="18" charset="0"/>
                        </a:rPr>
                        <m:t>={</m:t>
                      </m:r>
                      <m:d>
                        <m:dPr>
                          <m:ctrlPr>
                            <a:rPr lang="en-US" sz="1801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801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1" b="1" i="1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en-US" sz="1801" b="1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  <m:sup>
                              <m:r>
                                <a:rPr lang="en-US" sz="1801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en-US" sz="1801" b="1" i="1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1801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1" b="1" i="1"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b>
                              <m:r>
                                <a:rPr lang="en-US" sz="1801" b="1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  <m:sup>
                              <m:r>
                                <a:rPr lang="en-US" sz="1801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</m:e>
                      </m:d>
                      <m:r>
                        <a:rPr lang="en-US" sz="1801" b="1" i="1">
                          <a:latin typeface="Cambria Math" panose="02040503050406030204" pitchFamily="18" charset="0"/>
                        </a:rPr>
                        <m:t>,</m:t>
                      </m:r>
                      <m:d>
                        <m:dPr>
                          <m:ctrlPr>
                            <a:rPr lang="en-US" sz="1801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801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1" b="1" i="1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en-US" sz="1801" b="1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  <m:sup>
                              <m:r>
                                <a:rPr lang="en-US" sz="1801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bSup>
                          <m:r>
                            <a:rPr lang="en-US" sz="1801" b="1" i="1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1801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1" b="1" i="1"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b>
                              <m:r>
                                <a:rPr lang="en-US" sz="1801" b="1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  <m:sup>
                              <m:r>
                                <a:rPr lang="en-US" sz="1801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bSup>
                        </m:e>
                      </m:d>
                      <m:r>
                        <a:rPr lang="en-US" sz="1801" b="1" i="1">
                          <a:latin typeface="Cambria Math" panose="02040503050406030204" pitchFamily="18" charset="0"/>
                        </a:rPr>
                        <m:t>,(</m:t>
                      </m:r>
                      <m:sSubSup>
                        <m:sSubSupPr>
                          <m:ctrlPr>
                            <a:rPr lang="en-US" sz="1801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1" b="1" i="1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en-US" sz="1801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sz="1801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en-US" sz="1801" b="1" i="1"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sz="1801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1" b="1" i="1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n-US" sz="1801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sz="1801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en-US" sz="1801" b="1" i="1">
                          <a:latin typeface="Cambria Math" panose="02040503050406030204" pitchFamily="18" charset="0"/>
                        </a:rPr>
                        <m:t>)}</m:t>
                      </m:r>
                    </m:oMath>
                  </m:oMathPara>
                </a14:m>
                <a:endParaRPr lang="en-US" sz="1801" b="1" i="1" dirty="0">
                  <a:latin typeface="Cambria Math" panose="02040503050406030204" pitchFamily="18" charset="0"/>
                </a:endParaRPr>
              </a:p>
              <a:p>
                <a:br>
                  <a:rPr lang="en-US" sz="1801" b="1" i="1" dirty="0">
                    <a:latin typeface="Cambria Math" panose="02040503050406030204" pitchFamily="18" charset="0"/>
                  </a:rPr>
                </a:br>
                <a:r>
                  <a:rPr lang="en-US" sz="1801" b="1" i="1" dirty="0">
                    <a:latin typeface="Cambria Math" panose="02040503050406030204" pitchFamily="18" charset="0"/>
                  </a:rPr>
                  <a:t>    </a:t>
                </a:r>
                <a:endParaRPr lang="en-US" sz="1801" b="1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87FF626-D420-ED45-BA7A-999CB56C32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0152" y="4578450"/>
                <a:ext cx="1812501" cy="1275029"/>
              </a:xfrm>
              <a:prstGeom prst="rect">
                <a:avLst/>
              </a:prstGeom>
              <a:blipFill>
                <a:blip r:embed="rId11"/>
                <a:stretch>
                  <a:fillRect r="-7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ED518F90-420B-DD41-A731-651812124C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436" t="9651" r="9656" b="76330"/>
          <a:stretch/>
        </p:blipFill>
        <p:spPr>
          <a:xfrm>
            <a:off x="7404576" y="4158067"/>
            <a:ext cx="1798774" cy="10972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DBDB19C-35EC-F548-BDE0-155063817EED}"/>
                  </a:ext>
                </a:extLst>
              </p:cNvPr>
              <p:cNvSpPr/>
              <p:nvPr/>
            </p:nvSpPr>
            <p:spPr>
              <a:xfrm>
                <a:off x="7615235" y="2370523"/>
                <a:ext cx="1260152" cy="3694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1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1" b="1" i="1">
                              <a:latin typeface="Cambria Math" panose="02040503050406030204" pitchFamily="18" charset="0"/>
                            </a:rPr>
                            <m:t>𝒀</m:t>
                          </m:r>
                        </m:e>
                        <m:sub>
                          <m:r>
                            <a:rPr lang="en-US" sz="1801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1801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1801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1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en-US" sz="1801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𝒎𝒙𝒏</m:t>
                          </m:r>
                        </m:sup>
                      </m:sSup>
                    </m:oMath>
                  </m:oMathPara>
                </a14:m>
                <a:endParaRPr lang="en-US" sz="1801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DBDB19C-35EC-F548-BDE0-155063817E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5235" y="2370523"/>
                <a:ext cx="1260152" cy="36946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ight Arrow 21">
            <a:extLst>
              <a:ext uri="{FF2B5EF4-FFF2-40B4-BE49-F238E27FC236}">
                <a16:creationId xmlns:a16="http://schemas.microsoft.com/office/drawing/2014/main" id="{23CB333E-8776-E54A-BE77-E4650AC794D5}"/>
              </a:ext>
            </a:extLst>
          </p:cNvPr>
          <p:cNvSpPr/>
          <p:nvPr/>
        </p:nvSpPr>
        <p:spPr bwMode="auto">
          <a:xfrm>
            <a:off x="6686550" y="3367590"/>
            <a:ext cx="419100" cy="254403"/>
          </a:xfrm>
          <a:prstGeom prst="rightArrow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022E1251-C222-A64D-B37F-EAA115E7B3AB}"/>
              </a:ext>
            </a:extLst>
          </p:cNvPr>
          <p:cNvSpPr/>
          <p:nvPr/>
        </p:nvSpPr>
        <p:spPr bwMode="auto">
          <a:xfrm>
            <a:off x="6705600" y="4434390"/>
            <a:ext cx="419100" cy="254403"/>
          </a:xfrm>
          <a:prstGeom prst="rightArrow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C152E22-D58F-C040-9557-A55B853AABD7}"/>
                  </a:ext>
                </a:extLst>
              </p:cNvPr>
              <p:cNvSpPr/>
              <p:nvPr/>
            </p:nvSpPr>
            <p:spPr>
              <a:xfrm>
                <a:off x="8194194" y="3072218"/>
                <a:ext cx="485966" cy="3906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1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1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1801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sz="1801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</m:oMath>
                  </m:oMathPara>
                </a14:m>
                <a:endParaRPr lang="en-US" sz="1801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C152E22-D58F-C040-9557-A55B853AAB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4194" y="3072218"/>
                <a:ext cx="485966" cy="390684"/>
              </a:xfrm>
              <a:prstGeom prst="rect">
                <a:avLst/>
              </a:prstGeom>
              <a:blipFill>
                <a:blip r:embed="rId8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0D5E1AF-BA0D-3B4E-B80F-EAE8CAD20D6F}"/>
                  </a:ext>
                </a:extLst>
              </p:cNvPr>
              <p:cNvSpPr/>
              <p:nvPr/>
            </p:nvSpPr>
            <p:spPr>
              <a:xfrm>
                <a:off x="8670444" y="2996017"/>
                <a:ext cx="485966" cy="3894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1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1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1801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sz="1801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bSup>
                    </m:oMath>
                  </m:oMathPara>
                </a14:m>
                <a:endParaRPr lang="en-US" sz="1801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0D5E1AF-BA0D-3B4E-B80F-EAE8CAD20D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0444" y="2996017"/>
                <a:ext cx="485966" cy="389402"/>
              </a:xfrm>
              <a:prstGeom prst="rect">
                <a:avLst/>
              </a:prstGeom>
              <a:blipFill>
                <a:blip r:embed="rId13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F074711-14AF-7249-AD6B-DD63A084EAE8}"/>
                  </a:ext>
                </a:extLst>
              </p:cNvPr>
              <p:cNvSpPr/>
              <p:nvPr/>
            </p:nvSpPr>
            <p:spPr>
              <a:xfrm>
                <a:off x="7870344" y="4177117"/>
                <a:ext cx="485966" cy="3906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1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1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1801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sz="1801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</m:oMath>
                  </m:oMathPara>
                </a14:m>
                <a:endParaRPr lang="en-US" sz="1801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F074711-14AF-7249-AD6B-DD63A084EA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0344" y="4177117"/>
                <a:ext cx="485966" cy="390684"/>
              </a:xfrm>
              <a:prstGeom prst="rect">
                <a:avLst/>
              </a:prstGeom>
              <a:blipFill>
                <a:blip r:embed="rId14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6FB9F92-F4A1-0B49-8AF5-DE951DF936B1}"/>
                  </a:ext>
                </a:extLst>
              </p:cNvPr>
              <p:cNvSpPr/>
              <p:nvPr/>
            </p:nvSpPr>
            <p:spPr>
              <a:xfrm>
                <a:off x="8822844" y="4234268"/>
                <a:ext cx="485966" cy="3894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1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1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1801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sz="1801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bSup>
                    </m:oMath>
                  </m:oMathPara>
                </a14:m>
                <a:endParaRPr lang="en-US" sz="1801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6FB9F92-F4A1-0B49-8AF5-DE951DF936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2844" y="4234268"/>
                <a:ext cx="485966" cy="389402"/>
              </a:xfrm>
              <a:prstGeom prst="rect">
                <a:avLst/>
              </a:prstGeom>
              <a:blipFill>
                <a:blip r:embed="rId7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DE4926C-8355-A741-B2FC-C963A32D4873}"/>
                  </a:ext>
                </a:extLst>
              </p:cNvPr>
              <p:cNvSpPr/>
              <p:nvPr/>
            </p:nvSpPr>
            <p:spPr>
              <a:xfrm>
                <a:off x="8727593" y="4748618"/>
                <a:ext cx="485966" cy="3894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1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1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1801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sz="1801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lang="en-US" sz="1801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DE4926C-8355-A741-B2FC-C963A32D48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7593" y="4748618"/>
                <a:ext cx="485966" cy="389402"/>
              </a:xfrm>
              <a:prstGeom prst="rect">
                <a:avLst/>
              </a:prstGeom>
              <a:blipFill>
                <a:blip r:embed="rId15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0348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064D8-924C-374E-BA0F-519CEBD5F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905" y="391379"/>
            <a:ext cx="9182192" cy="716974"/>
          </a:xfrm>
          <a:effectLst/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376092"/>
                </a:solidFill>
              </a:rPr>
              <a:t>Challenges of </a:t>
            </a:r>
            <a:br>
              <a:rPr lang="en-US" sz="2800" dirty="0">
                <a:solidFill>
                  <a:srgbClr val="376092"/>
                </a:solidFill>
              </a:rPr>
            </a:br>
            <a:r>
              <a:rPr lang="en-US" sz="2800" dirty="0">
                <a:solidFill>
                  <a:srgbClr val="376092"/>
                </a:solidFill>
              </a:rPr>
              <a:t>extreme climate event detection and tracking problem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9EC0CD-2068-6F49-8340-A1B834FC0AA2}"/>
              </a:ext>
            </a:extLst>
          </p:cNvPr>
          <p:cNvSpPr/>
          <p:nvPr/>
        </p:nvSpPr>
        <p:spPr>
          <a:xfrm>
            <a:off x="6480316" y="2270952"/>
            <a:ext cx="326003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16" indent="-457216">
              <a:buFont typeface="+mj-lt"/>
              <a:buAutoNum type="arabicPeriod"/>
            </a:pPr>
            <a:r>
              <a:rPr lang="en-US" sz="2000" dirty="0"/>
              <a:t>The number of objects is not known previously. </a:t>
            </a:r>
            <a:br>
              <a:rPr lang="en-US" sz="2000" dirty="0"/>
            </a:br>
            <a:endParaRPr lang="en-US" sz="2000" dirty="0"/>
          </a:p>
          <a:p>
            <a:pPr marL="457216" indent="-457216">
              <a:buFont typeface="+mj-lt"/>
              <a:buAutoNum type="arabicPeriod"/>
            </a:pPr>
            <a:r>
              <a:rPr lang="en-US" sz="2000" dirty="0">
                <a:solidFill>
                  <a:srgbClr val="FF0000"/>
                </a:solidFill>
              </a:rPr>
              <a:t>Target object is defined   by </a:t>
            </a:r>
            <a:r>
              <a:rPr lang="en-US" sz="2000" dirty="0" err="1">
                <a:solidFill>
                  <a:srgbClr val="FF0000"/>
                </a:solidFill>
              </a:rPr>
              <a:t>spatio</a:t>
            </a:r>
            <a:r>
              <a:rPr lang="en-US" sz="2000" dirty="0">
                <a:solidFill>
                  <a:srgbClr val="FF0000"/>
                </a:solidFill>
              </a:rPr>
              <a:t>-temporal dynamics and correlation of multiple climate variables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564467-46F1-0247-B08C-2DBEB0624ABA}"/>
              </a:ext>
            </a:extLst>
          </p:cNvPr>
          <p:cNvSpPr/>
          <p:nvPr/>
        </p:nvSpPr>
        <p:spPr>
          <a:xfrm>
            <a:off x="914400" y="6060278"/>
            <a:ext cx="36032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/>
              <a:t>Copyright of figure: https://</a:t>
            </a:r>
            <a:r>
              <a:rPr lang="en-US" sz="1200" i="1" dirty="0" err="1"/>
              <a:t>github.com</a:t>
            </a:r>
            <a:r>
              <a:rPr lang="en-US" sz="1200" i="1" dirty="0"/>
              <a:t>/LBL-EESA/TECA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F017B0-4260-A94A-80FE-A38D4174B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501" y="1749842"/>
            <a:ext cx="4654718" cy="375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55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4822A-10EB-B34E-8A05-A11720E61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0136"/>
            <a:ext cx="10972800" cy="1005840"/>
          </a:xfrm>
        </p:spPr>
        <p:txBody>
          <a:bodyPr/>
          <a:lstStyle/>
          <a:p>
            <a:pPr algn="ctr"/>
            <a:r>
              <a:rPr lang="en-US" dirty="0"/>
              <a:t>How can we deal with spatiotemporal data?</a:t>
            </a:r>
            <a:br>
              <a:rPr lang="en-US" dirty="0"/>
            </a:br>
            <a:r>
              <a:rPr lang="en-US" dirty="0"/>
              <a:t>: LSTM vs ConvLSTM</a:t>
            </a:r>
            <a:endParaRPr lang="en-US" sz="2800" b="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E646DD-D8C1-724A-80C6-64162ECB21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855"/>
          <a:stretch/>
        </p:blipFill>
        <p:spPr>
          <a:xfrm>
            <a:off x="382969" y="2740890"/>
            <a:ext cx="4564545" cy="18311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9C5308-72EB-7346-A09F-6972E8EE4DE1}"/>
              </a:ext>
            </a:extLst>
          </p:cNvPr>
          <p:cNvSpPr/>
          <p:nvPr/>
        </p:nvSpPr>
        <p:spPr bwMode="auto">
          <a:xfrm>
            <a:off x="3397008" y="2504662"/>
            <a:ext cx="278296" cy="318052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6B5003-A005-744B-B3A6-8F9E3E58BA0D}"/>
              </a:ext>
            </a:extLst>
          </p:cNvPr>
          <p:cNvSpPr/>
          <p:nvPr/>
        </p:nvSpPr>
        <p:spPr bwMode="auto">
          <a:xfrm>
            <a:off x="1939268" y="2398642"/>
            <a:ext cx="278296" cy="318052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38B121-2B72-174D-997B-DD5745D48985}"/>
              </a:ext>
            </a:extLst>
          </p:cNvPr>
          <p:cNvSpPr/>
          <p:nvPr/>
        </p:nvSpPr>
        <p:spPr bwMode="auto">
          <a:xfrm>
            <a:off x="3483147" y="2451653"/>
            <a:ext cx="278296" cy="318052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CBA811-8208-624C-AAB0-DC2A94ADADCE}"/>
              </a:ext>
            </a:extLst>
          </p:cNvPr>
          <p:cNvSpPr/>
          <p:nvPr/>
        </p:nvSpPr>
        <p:spPr bwMode="auto">
          <a:xfrm>
            <a:off x="295997" y="2425148"/>
            <a:ext cx="278296" cy="318052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CC781B-800E-3540-B25A-2EA0BACC29ED}"/>
              </a:ext>
            </a:extLst>
          </p:cNvPr>
          <p:cNvSpPr/>
          <p:nvPr/>
        </p:nvSpPr>
        <p:spPr>
          <a:xfrm>
            <a:off x="415270" y="1550076"/>
            <a:ext cx="14438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FC-LSTM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4E139F-A793-EB4C-8132-F459495393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4513" r="23044" b="17817"/>
          <a:stretch/>
        </p:blipFill>
        <p:spPr>
          <a:xfrm>
            <a:off x="5226809" y="2514600"/>
            <a:ext cx="5745991" cy="22655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FACD791-09C8-1746-AECB-1F78AFE1F6FA}"/>
              </a:ext>
            </a:extLst>
          </p:cNvPr>
          <p:cNvSpPr txBox="1"/>
          <p:nvPr/>
        </p:nvSpPr>
        <p:spPr>
          <a:xfrm>
            <a:off x="5623348" y="5232737"/>
            <a:ext cx="54256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60" indent="-285760">
              <a:buFont typeface="Arial" panose="020B0604020202020204" pitchFamily="34" charset="0"/>
              <a:buChar char="•"/>
            </a:pPr>
            <a:r>
              <a:rPr lang="en-US" sz="2000" dirty="0"/>
              <a:t>Inputs and states at a timestep </a:t>
            </a:r>
            <a:r>
              <a:rPr lang="en-US" sz="2000" dirty="0">
                <a:solidFill>
                  <a:srgbClr val="FF0000"/>
                </a:solidFill>
              </a:rPr>
              <a:t>are 2-d tensors. </a:t>
            </a:r>
          </a:p>
          <a:p>
            <a:pPr marL="285760" indent="-28576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Convolution for </a:t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/>
              <a:t>input-to-state and state-to-state transition.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21E60C-1E36-5B44-A84C-6CC36FAC0E57}"/>
              </a:ext>
            </a:extLst>
          </p:cNvPr>
          <p:cNvSpPr/>
          <p:nvPr/>
        </p:nvSpPr>
        <p:spPr>
          <a:xfrm>
            <a:off x="5611580" y="1547376"/>
            <a:ext cx="30775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Convolutional LSTM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2850DA-EA14-CA4A-8939-C0D7E5B6485D}"/>
              </a:ext>
            </a:extLst>
          </p:cNvPr>
          <p:cNvSpPr/>
          <p:nvPr/>
        </p:nvSpPr>
        <p:spPr bwMode="auto">
          <a:xfrm>
            <a:off x="9220200" y="2070596"/>
            <a:ext cx="1828800" cy="11298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</a:pPr>
            <a:endParaRPr lang="en-US" sz="16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D71464-4259-F441-B4A1-F5C4DAD76ADE}"/>
              </a:ext>
            </a:extLst>
          </p:cNvPr>
          <p:cNvSpPr txBox="1"/>
          <p:nvPr/>
        </p:nvSpPr>
        <p:spPr>
          <a:xfrm>
            <a:off x="129410" y="5172286"/>
            <a:ext cx="49388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60" indent="-285760">
              <a:buFont typeface="Arial" panose="020B0604020202020204" pitchFamily="34" charset="0"/>
              <a:buChar char="•"/>
            </a:pPr>
            <a:r>
              <a:rPr lang="en-US" sz="2000" dirty="0"/>
              <a:t>Hidden state at a timestep </a:t>
            </a:r>
            <a:r>
              <a:rPr lang="en-US" sz="2000" dirty="0">
                <a:solidFill>
                  <a:srgbClr val="FF0000"/>
                </a:solidFill>
              </a:rPr>
              <a:t>is 1-d tensors. </a:t>
            </a:r>
          </a:p>
          <a:p>
            <a:pPr marL="285760" indent="-28576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Dot-product for </a:t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/>
              <a:t>input-to-state and state-to-state transition</a:t>
            </a:r>
            <a:r>
              <a:rPr lang="en-US" sz="180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63345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015_PPT_UNC_V7.06 (1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gradFill flip="none" rotWithShape="1">
          <a:gsLst>
            <a:gs pos="0">
              <a:schemeClr val="bg1">
                <a:lumMod val="65000"/>
                <a:tint val="66000"/>
                <a:satMod val="160000"/>
              </a:schemeClr>
            </a:gs>
            <a:gs pos="50000">
              <a:schemeClr val="bg1">
                <a:lumMod val="65000"/>
                <a:tint val="44500"/>
                <a:satMod val="160000"/>
              </a:schemeClr>
            </a:gs>
            <a:gs pos="100000">
              <a:schemeClr val="bg1">
                <a:lumMod val="65000"/>
                <a:tint val="23500"/>
                <a:satMod val="160000"/>
              </a:schemeClr>
            </a:gs>
          </a:gsLst>
          <a:lin ang="16200000" scaled="1"/>
          <a:tileRect/>
        </a:gradFill>
        <a:ln>
          <a:solidFill>
            <a:schemeClr val="accent1">
              <a:lumMod val="75000"/>
            </a:schemeClr>
          </a:solidFill>
          <a:headEnd/>
          <a:tailEnd/>
        </a:ln>
      </a:spPr>
      <a:bodyPr rtlCol="0"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 w="28575" cmpd="sng">
          <a:solidFill>
            <a:schemeClr val="accent1">
              <a:lumMod val="7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S ERC Presentation Template 2018 OUO_AH" id="{CB57044B-58AD-3246-9DAE-B560B7D58EC6}" vid="{077D3638-5695-6A46-86C3-72E72A7913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26459</TotalTime>
  <Words>2027</Words>
  <Application>Microsoft Macintosh PowerPoint</Application>
  <PresentationFormat>Custom</PresentationFormat>
  <Paragraphs>226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Roboto Bold</vt:lpstr>
      <vt:lpstr>Roboto Light</vt:lpstr>
      <vt:lpstr>Arial</vt:lpstr>
      <vt:lpstr>Calibri</vt:lpstr>
      <vt:lpstr>Cambria Math</vt:lpstr>
      <vt:lpstr>Franklin Gothic Medium</vt:lpstr>
      <vt:lpstr>Helvetica Neue</vt:lpstr>
      <vt:lpstr>Helvetica Neue Medium</vt:lpstr>
      <vt:lpstr>Lucida Grande</vt:lpstr>
      <vt:lpstr>Wingdings</vt:lpstr>
      <vt:lpstr>Wingdings 2</vt:lpstr>
      <vt:lpstr>2015_PPT_UNC_V7.06 (1)</vt:lpstr>
      <vt:lpstr>Deep-Hurricane-Tracker: Tracking and Predicting Extreme Climate Events  using ConvLSTM</vt:lpstr>
      <vt:lpstr>PowerPoint Presentation</vt:lpstr>
      <vt:lpstr>PowerPoint Presentation</vt:lpstr>
      <vt:lpstr>PowerPoint Presentation</vt:lpstr>
      <vt:lpstr>Conventional Methods for  tracking extreme climate events</vt:lpstr>
      <vt:lpstr>Challenges of  extreme climate event detection and tracking problem</vt:lpstr>
      <vt:lpstr>Problem 1.  How to deal with unknown number of objects? : Density map</vt:lpstr>
      <vt:lpstr>Challenges of  extreme climate event detection and tracking problem</vt:lpstr>
      <vt:lpstr>How can we deal with spatiotemporal data? : LSTM vs ConvLSTM</vt:lpstr>
      <vt:lpstr>Proposed Tracking Model using Conv-LSTM</vt:lpstr>
      <vt:lpstr>Baseline Tracking Model 1 :  Extreme weather detection using CNN</vt:lpstr>
      <vt:lpstr>Baseline Tracking Model 1  :  Tracking-by-detection using CNN</vt:lpstr>
      <vt:lpstr>Baseline Tracking Model 2:  Semi-supervised detection, localization of extreme weather events</vt:lpstr>
      <vt:lpstr>Experimental Settings</vt:lpstr>
      <vt:lpstr>Results</vt:lpstr>
      <vt:lpstr>Results – Average Precision</vt:lpstr>
      <vt:lpstr>Take-home message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Security Principal Directorate External Review Committee Meeting</dc:title>
  <dc:creator>Reason, Thomas A.</dc:creator>
  <cp:lastModifiedBy>Kim, Sookyung</cp:lastModifiedBy>
  <cp:revision>46</cp:revision>
  <cp:lastPrinted>2018-11-08T00:30:23Z</cp:lastPrinted>
  <dcterms:created xsi:type="dcterms:W3CDTF">2018-06-27T21:36:50Z</dcterms:created>
  <dcterms:modified xsi:type="dcterms:W3CDTF">2018-12-04T20:27:56Z</dcterms:modified>
</cp:coreProperties>
</file>