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5"/>
  </p:notesMasterIdLst>
  <p:handoutMasterIdLst>
    <p:handoutMasterId r:id="rId16"/>
  </p:handoutMasterIdLst>
  <p:sldIdLst>
    <p:sldId id="493" r:id="rId2"/>
    <p:sldId id="590" r:id="rId3"/>
    <p:sldId id="582" r:id="rId4"/>
    <p:sldId id="586" r:id="rId5"/>
    <p:sldId id="591" r:id="rId6"/>
    <p:sldId id="589" r:id="rId7"/>
    <p:sldId id="587" r:id="rId8"/>
    <p:sldId id="588" r:id="rId9"/>
    <p:sldId id="592" r:id="rId10"/>
    <p:sldId id="593" r:id="rId11"/>
    <p:sldId id="594" r:id="rId12"/>
    <p:sldId id="580" r:id="rId13"/>
    <p:sldId id="581" r:id="rId1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1CFDD"/>
    <a:srgbClr val="10D6A2"/>
    <a:srgbClr val="AEF8E5"/>
    <a:srgbClr val="2DEFBC"/>
    <a:srgbClr val="C7D9F0"/>
    <a:srgbClr val="0F4F97"/>
    <a:srgbClr val="F6CE86"/>
    <a:srgbClr val="0A8464"/>
    <a:srgbClr val="0DB78A"/>
    <a:srgbClr val="D68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6" autoAdjust="0"/>
    <p:restoredTop sz="86448" autoAdjust="0"/>
  </p:normalViewPr>
  <p:slideViewPr>
    <p:cSldViewPr>
      <p:cViewPr varScale="1">
        <p:scale>
          <a:sx n="128" d="100"/>
          <a:sy n="128" d="100"/>
        </p:scale>
        <p:origin x="176" y="240"/>
      </p:cViewPr>
      <p:guideLst>
        <p:guide orient="horz" pos="905"/>
        <p:guide orient="horz" pos="4002"/>
        <p:guide pos="3840"/>
      </p:guideLst>
    </p:cSldViewPr>
  </p:slideViewPr>
  <p:outlineViewPr>
    <p:cViewPr>
      <p:scale>
        <a:sx n="33" d="100"/>
        <a:sy n="33" d="100"/>
      </p:scale>
      <p:origin x="0" y="-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12/5/18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95851" y="565126"/>
            <a:ext cx="10562804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95851" y="2024863"/>
            <a:ext cx="709570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096715"/>
            <a:ext cx="5486399" cy="477838"/>
          </a:xfrm>
        </p:spPr>
        <p:txBody>
          <a:bodyPr rIns="182880" anchor="b" anchorCtr="0">
            <a:noAutofit/>
          </a:bodyPr>
          <a:lstStyle>
            <a:lvl1pPr marL="57149" indent="0" algn="r">
              <a:spcBef>
                <a:spcPts val="0"/>
              </a:spcBef>
              <a:buNone/>
              <a:defRPr sz="1600" b="0">
                <a:latin typeface="Franklin Gothic Medium" panose="020B0603020102020204" pitchFamily="34" charset="0"/>
              </a:defRPr>
            </a:lvl1pPr>
            <a:lvl2pPr marL="342891" indent="0" algn="r">
              <a:buNone/>
              <a:defRPr sz="1600" b="0"/>
            </a:lvl2pPr>
            <a:lvl3pPr marL="628635" indent="0" algn="r">
              <a:buNone/>
              <a:defRPr sz="1600" b="0"/>
            </a:lvl3pPr>
            <a:lvl4pPr marL="857229" indent="0" algn="r">
              <a:buNone/>
              <a:defRPr sz="1600" b="0"/>
            </a:lvl4pPr>
            <a:lvl5pPr marL="1085824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C3377-2151-7047-B063-0E954A8E4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617"/>
          <a:stretch/>
        </p:blipFill>
        <p:spPr>
          <a:xfrm>
            <a:off x="4259108" y="2457958"/>
            <a:ext cx="3657600" cy="18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0" y="97651"/>
            <a:ext cx="1219200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0196"/>
            <a:ext cx="1097280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6037"/>
            <a:ext cx="10972800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782394" y="97651"/>
            <a:ext cx="7409607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741" y="1706037"/>
            <a:ext cx="6728867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1" y="1712376"/>
            <a:ext cx="3597751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870433"/>
            <a:ext cx="3597751" cy="603204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20079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7371844" y="97651"/>
            <a:ext cx="4820155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11115" y="1706037"/>
            <a:ext cx="4058492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1" y="1718713"/>
            <a:ext cx="3597751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894709"/>
            <a:ext cx="6187205" cy="57892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627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1"/>
            <a:ext cx="7409607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16382"/>
            <a:ext cx="6357644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22222"/>
            <a:ext cx="6357644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57367" y="1734899"/>
            <a:ext cx="434270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29848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1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1"/>
            <a:ext cx="461246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1" y="716382"/>
            <a:ext cx="3511945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5547" y="1734899"/>
            <a:ext cx="696452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5732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25" y="645140"/>
            <a:ext cx="10721164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138DAE-5EE4-624A-BB5F-0B52F1494184}"/>
              </a:ext>
            </a:extLst>
          </p:cNvPr>
          <p:cNvCxnSpPr/>
          <p:nvPr userDrawn="1"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6672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7321549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99758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60900" y="2317750"/>
            <a:ext cx="222250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152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9695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6760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6672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7321549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99758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60900" y="2317750"/>
            <a:ext cx="222250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152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9695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ACF39C7-6CA5-4432-9B18-F20D6CA57D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025" y="2317750"/>
            <a:ext cx="3762521" cy="2705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1274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00A3B99-D7B1-426A-94EC-EBEB30F6B0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081" y="5483916"/>
            <a:ext cx="2082009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05B5075-B796-41E0-BA18-538D6D748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28730" y="5199457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49E7D32-AFB2-4692-A370-8198D23630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96800" y="5488728"/>
            <a:ext cx="2082009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6B1699F-587C-4487-85FB-8E16DAC348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90450" y="5204269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05C5620-2CF0-444F-A8E8-A8060E2CCD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53707" y="5483916"/>
            <a:ext cx="1893400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DF5A3D-BBED-4053-BB12-D222FEF5B7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47358" y="5199457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43A6AA-625B-EC49-AA49-5F459007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5" y="645140"/>
            <a:ext cx="10721164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AAE83A-AAE9-FD4F-ACFB-8E80C124C48E}"/>
              </a:ext>
            </a:extLst>
          </p:cNvPr>
          <p:cNvCxnSpPr/>
          <p:nvPr userDrawn="1"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7" y="6403261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24" r:id="rId3"/>
    <p:sldLayoutId id="2147483726" r:id="rId4"/>
    <p:sldLayoutId id="2147483725" r:id="rId5"/>
    <p:sldLayoutId id="2147483727" r:id="rId6"/>
    <p:sldLayoutId id="2147483722" r:id="rId7"/>
    <p:sldLayoutId id="2147483728" r:id="rId8"/>
    <p:sldLayoutId id="2147483729" r:id="rId9"/>
    <p:sldLayoutId id="2147483715" r:id="rId10"/>
    <p:sldLayoutId id="2147483723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44" indent="-228594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35" indent="-285744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080" indent="-171446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674" indent="-171446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269" indent="-171446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21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591" indent="-182875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17" indent="-182875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080" indent="-182875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goo.gl/r8up31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F7FBA00-3059-744E-AFA0-6B1D8809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1236C9A-7CF6-0745-BB87-6EDC4E2CAC82}"/>
              </a:ext>
            </a:extLst>
          </p:cNvPr>
          <p:cNvSpPr txBox="1">
            <a:spLocks/>
          </p:cNvSpPr>
          <p:nvPr/>
        </p:nvSpPr>
        <p:spPr>
          <a:xfrm>
            <a:off x="609601" y="2791438"/>
            <a:ext cx="10972799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ts val="23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Paul J. </a:t>
            </a:r>
            <a:r>
              <a:rPr lang="en-US" sz="2400" b="1" dirty="0" err="1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Durack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, Karl E. Taylor, Sasha K. Ames, </a:t>
            </a:r>
            <a:r>
              <a:rPr lang="en-US" sz="2400" dirty="0" err="1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Jiwoo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Lee, Charles </a:t>
            </a:r>
            <a:r>
              <a:rPr lang="en-US" sz="2400" dirty="0" err="1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Doutriaux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,</a:t>
            </a:r>
          </a:p>
          <a:p>
            <a:pPr lvl="0">
              <a:lnSpc>
                <a:spcPts val="23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Denis Nadeau, Chris </a:t>
            </a:r>
            <a:r>
              <a:rPr lang="en-US" sz="2400" dirty="0" err="1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Mauzey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and Tony Hoang</a:t>
            </a:r>
          </a:p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Lawrence Livermore National Laboratory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46F39-E92F-8E47-9C75-7C468F169581}"/>
              </a:ext>
            </a:extLst>
          </p:cNvPr>
          <p:cNvSpPr txBox="1"/>
          <p:nvPr/>
        </p:nvSpPr>
        <p:spPr>
          <a:xfrm>
            <a:off x="609601" y="6367450"/>
            <a:ext cx="4441063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189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+mn-ea"/>
                <a:cs typeface="Arial"/>
              </a:rPr>
              <a:t>LLNL-PRES-953604</a:t>
            </a:r>
            <a:endParaRPr lang="en-US" sz="800" kern="1200" dirty="0">
              <a:solidFill>
                <a:schemeClr val="bg1"/>
              </a:solidFill>
              <a:effectLst/>
              <a:latin typeface="Franklin Gothic Medium" panose="020B0603020102020204" pitchFamily="34" charset="0"/>
              <a:ea typeface="+mn-ea"/>
              <a:cs typeface="Arial"/>
            </a:endParaRPr>
          </a:p>
          <a:p>
            <a:pPr marL="0" algn="l" defTabSz="457189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5" name="Picture 14" descr="LLNL_Logo_WHT-LRG.png">
            <a:extLst>
              <a:ext uri="{FF2B5EF4-FFF2-40B4-BE49-F238E27FC236}">
                <a16:creationId xmlns:a16="http://schemas.microsoft.com/office/drawing/2014/main" id="{6732572C-D2DB-3D4C-8C31-AB8BA1DC223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6446832"/>
            <a:ext cx="1865376" cy="314676"/>
          </a:xfrm>
          <a:prstGeom prst="rect">
            <a:avLst/>
          </a:prstGeom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3E1822A4-1DF2-0644-918B-92B333F8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563267"/>
            <a:ext cx="10972800" cy="1063958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  <a:ea typeface="Calibri" charset="0"/>
                <a:cs typeface="Calibri" charset="0"/>
              </a:rPr>
              <a:t>input4MIPs: ESGF experiences from a 2-year old project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75304DE-5947-9746-9D3F-BCEC64D1D653}"/>
              </a:ext>
            </a:extLst>
          </p:cNvPr>
          <p:cNvSpPr txBox="1">
            <a:spLocks/>
          </p:cNvSpPr>
          <p:nvPr/>
        </p:nvSpPr>
        <p:spPr>
          <a:xfrm>
            <a:off x="609601" y="5257800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5</a:t>
            </a:r>
            <a:r>
              <a:rPr lang="en-US" sz="1600" baseline="30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December,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Future plans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436688"/>
            <a:ext cx="8001000" cy="5268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 CMIP moves towards the DECK “continuous release” paradigm updated forcing datasets are required</a:t>
            </a:r>
          </a:p>
          <a:p>
            <a:r>
              <a:rPr lang="en-US" dirty="0"/>
              <a:t>This will be challenging for current infrastructure configured for discrete </a:t>
            </a:r>
            <a:r>
              <a:rPr lang="en-US" dirty="0" err="1"/>
              <a:t>mip_era</a:t>
            </a:r>
            <a:r>
              <a:rPr lang="en-US"/>
              <a:t> entries </a:t>
            </a:r>
            <a:r>
              <a:rPr lang="en-US" sz="1800" dirty="0"/>
              <a:t>(e.g. CMIP5, CMIP6, ..)</a:t>
            </a:r>
          </a:p>
          <a:p>
            <a:r>
              <a:rPr lang="en-US" dirty="0"/>
              <a:t>Require data contributors to align with CF standard names/variables</a:t>
            </a:r>
            <a:r>
              <a:rPr lang="en-US" sz="1900" dirty="0"/>
              <a:t> (facilitating data evaluation)</a:t>
            </a:r>
          </a:p>
          <a:p>
            <a:r>
              <a:rPr lang="en-US" dirty="0"/>
              <a:t>New input4MIPs post-CMIP6 datasets are beginning to land</a:t>
            </a:r>
          </a:p>
          <a:p>
            <a:pPr lvl="1"/>
            <a:r>
              <a:rPr lang="en-US" dirty="0"/>
              <a:t>Increment </a:t>
            </a:r>
            <a:r>
              <a:rPr lang="en-US" dirty="0" err="1"/>
              <a:t>mip_era</a:t>
            </a:r>
            <a:r>
              <a:rPr lang="en-US" dirty="0"/>
              <a:t> CMIP6 -&gt; CMIP6-plus to allow identification of ”non-endorsed” datasets </a:t>
            </a:r>
            <a:r>
              <a:rPr lang="en-US" sz="1600" dirty="0"/>
              <a:t>(SAOD/Volcano v4.0 dataset)</a:t>
            </a:r>
          </a:p>
          <a:p>
            <a:pPr lvl="1"/>
            <a:r>
              <a:rPr lang="en-US" dirty="0"/>
              <a:t>Use input4MIPs as a “clearing house” to provide beta forcing dataset releases for use by modeling groups creating a feedback loop </a:t>
            </a:r>
            <a:r>
              <a:rPr lang="en-US" sz="1600" dirty="0"/>
              <a:t>(CMIP6+ “continuous” DECK simulations)</a:t>
            </a:r>
          </a:p>
          <a:p>
            <a:pPr lvl="1"/>
            <a:r>
              <a:rPr lang="en-US" dirty="0"/>
              <a:t>Provide quicker feedback on datasets so that when next </a:t>
            </a:r>
            <a:r>
              <a:rPr lang="en-US" dirty="0" err="1"/>
              <a:t>mip_era</a:t>
            </a:r>
            <a:r>
              <a:rPr lang="en-US" dirty="0"/>
              <a:t>/CMIP7 lands many of the issues encountered in CMIP6 don’t recur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5D143-D92C-154D-AFE2-03CA6B479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0"/>
            <a:ext cx="3424398" cy="24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0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ESGF wish list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36688"/>
            <a:ext cx="7162800" cy="4881532"/>
          </a:xfrm>
        </p:spPr>
        <p:txBody>
          <a:bodyPr>
            <a:normAutofit/>
          </a:bodyPr>
          <a:lstStyle/>
          <a:p>
            <a:r>
              <a:rPr lang="en-US" dirty="0"/>
              <a:t>Project communication is a key required improvement</a:t>
            </a:r>
          </a:p>
          <a:p>
            <a:r>
              <a:rPr lang="en-US" dirty="0"/>
              <a:t>User notification of new/updated/retracted datasets</a:t>
            </a:r>
          </a:p>
          <a:p>
            <a:r>
              <a:rPr lang="en-US" dirty="0"/>
              <a:t>Documentation of input4MIPs data issues</a:t>
            </a:r>
          </a:p>
          <a:p>
            <a:r>
              <a:rPr lang="en-US" dirty="0"/>
              <a:t>Descriptive documentation of data issues in deprecated earlier data </a:t>
            </a:r>
            <a:r>
              <a:rPr lang="en-US" sz="1800" dirty="0"/>
              <a:t>(preservation of past data information)</a:t>
            </a:r>
            <a:endParaRPr lang="en-US" dirty="0"/>
          </a:p>
          <a:p>
            <a:r>
              <a:rPr lang="en-US" dirty="0"/>
              <a:t>Ability to monitor/report dataset downloads</a:t>
            </a:r>
          </a:p>
          <a:p>
            <a:r>
              <a:rPr lang="en-US" dirty="0"/>
              <a:t>Targeted communication of data errors to users who have downloaded specific dataset versions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A2252-9500-3948-B183-69A190DF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747" y="1676400"/>
            <a:ext cx="4348636" cy="39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9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1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A72095-7806-EC46-9103-11E93A654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876765-EAE2-E644-89B3-53ABE7852D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718713"/>
            <a:ext cx="6553199" cy="48942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History/backstory</a:t>
            </a:r>
          </a:p>
          <a:p>
            <a:pPr lvl="1"/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Dec 2016</a:t>
            </a:r>
          </a:p>
          <a:p>
            <a:r>
              <a:rPr lang="en-US" dirty="0"/>
              <a:t>Dealing with what we got</a:t>
            </a:r>
          </a:p>
          <a:p>
            <a:r>
              <a:rPr lang="en-US" dirty="0"/>
              <a:t>Issues (republication)</a:t>
            </a:r>
          </a:p>
          <a:p>
            <a:pPr lvl="1"/>
            <a:r>
              <a:rPr lang="en-US" dirty="0"/>
              <a:t>Complete republication of the input4MIPs archive to cleanup evolving metadata standards (22</a:t>
            </a:r>
            <a:r>
              <a:rPr lang="en-US" baseline="30000" dirty="0"/>
              <a:t>nd</a:t>
            </a:r>
            <a:r>
              <a:rPr lang="en-US" dirty="0"/>
              <a:t> Jan 2018)</a:t>
            </a:r>
          </a:p>
          <a:p>
            <a:r>
              <a:rPr lang="en-US" dirty="0"/>
              <a:t>Engagement with citation and ES-DOCs services</a:t>
            </a:r>
          </a:p>
          <a:p>
            <a:r>
              <a:rPr lang="en-US" dirty="0"/>
              <a:t>Future plans</a:t>
            </a:r>
          </a:p>
          <a:p>
            <a:pPr lvl="1"/>
            <a:r>
              <a:rPr lang="en-US" dirty="0"/>
              <a:t>Continuous release (how to keep this consistent with </a:t>
            </a:r>
            <a:r>
              <a:rPr lang="en-US" dirty="0" err="1"/>
              <a:t>CMIPx</a:t>
            </a:r>
            <a:r>
              <a:rPr lang="en-US" dirty="0"/>
              <a:t>?)</a:t>
            </a:r>
          </a:p>
          <a:p>
            <a:r>
              <a:rPr lang="en-US" dirty="0"/>
              <a:t>Wishlist</a:t>
            </a:r>
          </a:p>
          <a:p>
            <a:pPr lvl="1"/>
            <a:r>
              <a:rPr lang="en-US" dirty="0"/>
              <a:t>Notification</a:t>
            </a:r>
          </a:p>
          <a:p>
            <a:pPr lvl="1"/>
            <a:r>
              <a:rPr lang="en-US" dirty="0"/>
              <a:t>Communication of data issues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</p:spTree>
    <p:extLst>
      <p:ext uri="{BB962C8B-B14F-4D97-AF65-F5344CB8AC3E}">
        <p14:creationId xmlns:p14="http://schemas.microsoft.com/office/powerpoint/2010/main" val="122038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B0099B-D09D-2545-BFD0-6B494E0FF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7800" y="1320800"/>
            <a:ext cx="1676400" cy="1574800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876765-EAE2-E644-89B3-53ABE7852D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718713"/>
            <a:ext cx="6553199" cy="48942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LLNL contributions are supported by the DOE Office of Science</a:t>
            </a:r>
          </a:p>
          <a:p>
            <a:pPr lvl="1"/>
            <a:r>
              <a:rPr lang="en-US" dirty="0"/>
              <a:t>PCMDI</a:t>
            </a:r>
          </a:p>
          <a:p>
            <a:pPr lvl="1"/>
            <a:r>
              <a:rPr lang="en-US" dirty="0"/>
              <a:t>ESGF</a:t>
            </a:r>
          </a:p>
          <a:p>
            <a:r>
              <a:rPr lang="en-US" dirty="0"/>
              <a:t>DKRZ provides citation service</a:t>
            </a:r>
          </a:p>
          <a:p>
            <a:r>
              <a:rPr lang="en-US" dirty="0"/>
              <a:t>18 contributing institutions and their associated funding agencies</a:t>
            </a:r>
          </a:p>
          <a:p>
            <a:r>
              <a:rPr lang="en-US" dirty="0"/>
              <a:t>10 contributing countries</a:t>
            </a:r>
          </a:p>
          <a:p>
            <a:r>
              <a:rPr lang="en-US" dirty="0"/>
              <a:t>Supporting CMIP6</a:t>
            </a:r>
          </a:p>
          <a:p>
            <a:pPr lvl="1"/>
            <a:r>
              <a:rPr lang="en-US" dirty="0"/>
              <a:t>44 contributing institutions</a:t>
            </a:r>
          </a:p>
          <a:p>
            <a:pPr lvl="1"/>
            <a:r>
              <a:rPr lang="en-US" dirty="0"/>
              <a:t>101 contributing models </a:t>
            </a:r>
            <a:r>
              <a:rPr lang="en-US" sz="1600" dirty="0"/>
              <a:t>(Sebastien, plus 1!)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61621-2DAA-DB48-9ACE-170AEEB0D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4419600"/>
            <a:ext cx="3124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1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B45789-9C0A-004A-A38B-F98AFE9B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65600"/>
            <a:ext cx="3733800" cy="264275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motivation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0" y="1436688"/>
            <a:ext cx="7376547" cy="4881532"/>
          </a:xfrm>
        </p:spPr>
        <p:txBody>
          <a:bodyPr/>
          <a:lstStyle/>
          <a:p>
            <a:r>
              <a:rPr lang="en-US" dirty="0"/>
              <a:t>After CMIP5 simulations became available issues were found with the forcing datasets used</a:t>
            </a:r>
          </a:p>
          <a:p>
            <a:r>
              <a:rPr lang="en-US" dirty="0"/>
              <a:t>Numerous assessments noted discrepancies e.g. with the volcanic forcing data used with a number of forcing-relevant volcanoes omitted from the post-2000 time history </a:t>
            </a:r>
            <a:r>
              <a:rPr lang="en-US" sz="1800" dirty="0"/>
              <a:t>(</a:t>
            </a:r>
            <a:r>
              <a:rPr lang="en-US" sz="1800" dirty="0" err="1"/>
              <a:t>e.g</a:t>
            </a:r>
            <a:r>
              <a:rPr lang="en-US" sz="1800" dirty="0"/>
              <a:t> </a:t>
            </a:r>
            <a:r>
              <a:rPr lang="en-US" sz="1800" dirty="0" err="1"/>
              <a:t>Santer</a:t>
            </a:r>
            <a:r>
              <a:rPr lang="en-US" sz="1800" dirty="0"/>
              <a:t> </a:t>
            </a:r>
            <a:r>
              <a:rPr lang="en-US" sz="1800" i="1" dirty="0"/>
              <a:t>et al</a:t>
            </a:r>
            <a:r>
              <a:rPr lang="en-US" sz="1800" dirty="0"/>
              <a:t>., 2014 </a:t>
            </a:r>
            <a:r>
              <a:rPr lang="en-US" sz="1800" dirty="0" err="1"/>
              <a:t>NATGeo</a:t>
            </a:r>
            <a:r>
              <a:rPr lang="en-US" sz="1800" dirty="0"/>
              <a:t>; Schmidt </a:t>
            </a:r>
            <a:r>
              <a:rPr lang="en-US" sz="1800" i="1" dirty="0"/>
              <a:t>et al</a:t>
            </a:r>
            <a:r>
              <a:rPr lang="en-US" sz="1800" dirty="0"/>
              <a:t>., 2014 </a:t>
            </a:r>
            <a:r>
              <a:rPr lang="en-US" sz="1800" dirty="0" err="1"/>
              <a:t>NATGeo</a:t>
            </a:r>
            <a:r>
              <a:rPr lang="en-US" sz="1800" dirty="0"/>
              <a:t>)</a:t>
            </a:r>
          </a:p>
          <a:p>
            <a:r>
              <a:rPr lang="en-US" dirty="0"/>
              <a:t>input4MIPs improves this situation for CMIP6 – better describing, documenting and collating the datasets used for simulations, in particular the </a:t>
            </a:r>
            <a:r>
              <a:rPr lang="en-US" i="1" dirty="0"/>
              <a:t>historical</a:t>
            </a:r>
            <a:r>
              <a:rPr lang="en-US" dirty="0"/>
              <a:t> 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E111E-C125-5D45-A97B-EB88213C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4" y="1295400"/>
            <a:ext cx="2852075" cy="29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1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brief history (part 1)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6688"/>
            <a:ext cx="7376547" cy="48815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initiated to better curate forcing datasets used in CMIP6</a:t>
            </a:r>
          </a:p>
          <a:p>
            <a:r>
              <a:rPr lang="en-US" dirty="0"/>
              <a:t>Project began in April 2016</a:t>
            </a:r>
          </a:p>
          <a:p>
            <a:r>
              <a:rPr lang="en-US" dirty="0"/>
              <a:t>By December 2016 the first release v6.0.0 of the CMIP6 forcing dataset collection was in place</a:t>
            </a:r>
          </a:p>
          <a:p>
            <a:r>
              <a:rPr lang="en-US" dirty="0"/>
              <a:t>2 more CMIP panel endorsed releases have been announced subsequently </a:t>
            </a:r>
            <a:r>
              <a:rPr lang="en-US" sz="1800" dirty="0"/>
              <a:t>(Primarily CMIP/DECK updates)</a:t>
            </a:r>
          </a:p>
          <a:p>
            <a:pPr lvl="1"/>
            <a:r>
              <a:rPr lang="en-US" dirty="0"/>
              <a:t>6.1.1 22</a:t>
            </a:r>
            <a:r>
              <a:rPr lang="en-US" baseline="30000" dirty="0"/>
              <a:t>nd</a:t>
            </a:r>
            <a:r>
              <a:rPr lang="en-US" dirty="0"/>
              <a:t> May 2017</a:t>
            </a:r>
          </a:p>
          <a:p>
            <a:pPr lvl="1"/>
            <a:r>
              <a:rPr lang="en-US" dirty="0"/>
              <a:t>6.2.1 6</a:t>
            </a:r>
            <a:r>
              <a:rPr lang="en-US" baseline="30000" dirty="0"/>
              <a:t>th</a:t>
            </a:r>
            <a:r>
              <a:rPr lang="en-US" dirty="0"/>
              <a:t> October 2017</a:t>
            </a:r>
          </a:p>
          <a:p>
            <a:r>
              <a:rPr lang="en-US" dirty="0"/>
              <a:t>All datasets and data history is described in </a:t>
            </a:r>
            <a:r>
              <a:rPr lang="en-US" u="sng" dirty="0">
                <a:hlinkClick r:id="rId2"/>
              </a:rPr>
              <a:t>http://goo.gl/r8up31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47FC3-0D3C-094E-B271-CBAE11906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063" y="16764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9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brief history (part 2)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6688"/>
            <a:ext cx="7376547" cy="5116512"/>
          </a:xfrm>
        </p:spPr>
        <p:txBody>
          <a:bodyPr>
            <a:normAutofit/>
          </a:bodyPr>
          <a:lstStyle/>
          <a:p>
            <a:r>
              <a:rPr lang="en-US" dirty="0"/>
              <a:t>Project is a rolling evolution</a:t>
            </a:r>
          </a:p>
          <a:p>
            <a:pPr lvl="1"/>
            <a:r>
              <a:rPr lang="en-US" dirty="0"/>
              <a:t>Very tight timelines – modeling groups needed datasets to start simulations – project needed to deal with provided data with an inability to request data/format corrections</a:t>
            </a:r>
          </a:p>
          <a:p>
            <a:pPr lvl="1"/>
            <a:r>
              <a:rPr lang="en-US" dirty="0"/>
              <a:t>Datasets were collected and initially were rewritten to ensure project metadata and versioning was enforced</a:t>
            </a:r>
          </a:p>
          <a:p>
            <a:pPr lvl="1"/>
            <a:r>
              <a:rPr lang="en-US" dirty="0"/>
              <a:t>“Dual versioning” having a dataset version i.e. v1.1.4 in addition to an ESGF version i.e. v20180427 necessary as some datasets exist outside of ESGF </a:t>
            </a:r>
            <a:r>
              <a:rPr lang="en-US" sz="1600" dirty="0"/>
              <a:t>(data provider distributed datasets outside of ESGF project)</a:t>
            </a:r>
          </a:p>
          <a:p>
            <a:r>
              <a:rPr lang="en-US" dirty="0"/>
              <a:t>Complete project republication 22</a:t>
            </a:r>
            <a:r>
              <a:rPr lang="en-US" baseline="30000" dirty="0"/>
              <a:t>nd</a:t>
            </a:r>
            <a:r>
              <a:rPr lang="en-US" dirty="0"/>
              <a:t> Jan 2018 to cleanup evolving metadata, add </a:t>
            </a:r>
            <a:r>
              <a:rPr lang="en-US" dirty="0" err="1"/>
              <a:t>tracking_id</a:t>
            </a:r>
            <a:r>
              <a:rPr lang="en-US" dirty="0"/>
              <a:t> and metadata inconsistencies (enabling </a:t>
            </a:r>
            <a:r>
              <a:rPr lang="en-US" dirty="0" err="1"/>
              <a:t>Synda</a:t>
            </a:r>
            <a:r>
              <a:rPr lang="en-US" dirty="0"/>
              <a:t> project replication)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47FC3-0D3C-094E-B271-CBAE1190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063" y="16764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3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current status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436688"/>
            <a:ext cx="8001000" cy="4881532"/>
          </a:xfrm>
        </p:spPr>
        <p:txBody>
          <a:bodyPr/>
          <a:lstStyle/>
          <a:p>
            <a:r>
              <a:rPr lang="en-US" dirty="0"/>
              <a:t>Current dataset collection </a:t>
            </a:r>
            <a:r>
              <a:rPr lang="en-US" dirty="0" err="1"/>
              <a:t>ver</a:t>
            </a:r>
            <a:r>
              <a:rPr lang="en-US" dirty="0"/>
              <a:t> 6.2.18 (30</a:t>
            </a:r>
            <a:r>
              <a:rPr lang="en-US" baseline="30000" dirty="0"/>
              <a:t>th</a:t>
            </a:r>
            <a:r>
              <a:rPr lang="en-US" dirty="0"/>
              <a:t> Nov 2018)</a:t>
            </a:r>
          </a:p>
          <a:p>
            <a:pPr lvl="1"/>
            <a:r>
              <a:rPr lang="en-US" dirty="0"/>
              <a:t>7304 </a:t>
            </a:r>
            <a:r>
              <a:rPr lang="en-US" dirty="0" err="1"/>
              <a:t>netcdf</a:t>
            </a:r>
            <a:r>
              <a:rPr lang="en-US" dirty="0"/>
              <a:t> files</a:t>
            </a:r>
          </a:p>
          <a:p>
            <a:pPr lvl="1"/>
            <a:r>
              <a:rPr lang="en-US" dirty="0"/>
              <a:t>1.5Tb total storage footprint</a:t>
            </a:r>
          </a:p>
          <a:p>
            <a:pPr lvl="1"/>
            <a:r>
              <a:rPr lang="en-US" dirty="0"/>
              <a:t>13 MIPs served</a:t>
            </a:r>
          </a:p>
          <a:p>
            <a:r>
              <a:rPr lang="en-US" dirty="0"/>
              <a:t>Datasets being updated/added</a:t>
            </a:r>
          </a:p>
          <a:p>
            <a:pPr lvl="1"/>
            <a:r>
              <a:rPr lang="en-US" dirty="0"/>
              <a:t>6.2.19 (~December 2018) – </a:t>
            </a:r>
            <a:r>
              <a:rPr lang="en-US" dirty="0" err="1"/>
              <a:t>ScenarioMIP</a:t>
            </a:r>
            <a:r>
              <a:rPr lang="en-US" dirty="0"/>
              <a:t> – Future Land Use v2.1f – </a:t>
            </a:r>
            <a:r>
              <a:rPr lang="en-US" dirty="0" err="1"/>
              <a:t>added_tree_cover</a:t>
            </a:r>
            <a:endParaRPr lang="en-US" dirty="0"/>
          </a:p>
          <a:p>
            <a:pPr lvl="1"/>
            <a:r>
              <a:rPr lang="en-US" dirty="0"/>
              <a:t>6.2.20 (~December 2018) – CMIP – AMIP Boundary forcing v1.1.5</a:t>
            </a:r>
          </a:p>
          <a:p>
            <a:pPr lvl="1"/>
            <a:r>
              <a:rPr lang="en-US" dirty="0"/>
              <a:t>6.2.21 (~January 2019) – CMIP – Stratospheric aerosol v4.0.0</a:t>
            </a:r>
          </a:p>
          <a:p>
            <a:pPr lvl="1"/>
            <a:r>
              <a:rPr lang="en-US" dirty="0"/>
              <a:t>6.2.22 (~March 2019) – </a:t>
            </a:r>
            <a:r>
              <a:rPr lang="en-US" dirty="0" err="1"/>
              <a:t>ScenarioMIP</a:t>
            </a:r>
            <a:r>
              <a:rPr lang="en-US" dirty="0"/>
              <a:t> – ozone (additional </a:t>
            </a:r>
            <a:r>
              <a:rPr lang="en-US" dirty="0" err="1"/>
              <a:t>exps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PMIP – Jean-Yves?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3DC55-0EC7-E044-A101-7095447F4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" y="1408614"/>
            <a:ext cx="3957026" cy="49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6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41FC0A-91D1-D946-9072-CA52170D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36DAD-5BD4-C947-861C-B6C71A2E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01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input4MIPs: current status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6688"/>
            <a:ext cx="7376547" cy="48815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is replicated by DKRZ and IPSL (partial)</a:t>
            </a:r>
          </a:p>
          <a:p>
            <a:r>
              <a:rPr lang="en-US" dirty="0"/>
              <a:t>DKRZ data citation service/DOIs are now active</a:t>
            </a:r>
          </a:p>
          <a:p>
            <a:pPr lvl="1"/>
            <a:r>
              <a:rPr lang="en-US" dirty="0"/>
              <a:t>Republication on 20</a:t>
            </a:r>
            <a:r>
              <a:rPr lang="en-US" baseline="30000" dirty="0"/>
              <a:t>th</a:t>
            </a:r>
            <a:r>
              <a:rPr lang="en-US" dirty="0"/>
              <a:t> January 2018 improved this</a:t>
            </a:r>
          </a:p>
          <a:p>
            <a:r>
              <a:rPr lang="en-US" dirty="0"/>
              <a:t>Discussions underway to provide dataset collection version documentation to ES-DOCs to facilitate CMIP6 contributing modeling groups to correctly document the versions of datasets used</a:t>
            </a:r>
            <a:r>
              <a:rPr lang="en-US" sz="1800" dirty="0"/>
              <a:t> (using input4MIPs data DOIs to accurately identify data/versions used)</a:t>
            </a:r>
          </a:p>
          <a:p>
            <a:r>
              <a:rPr lang="en-US" dirty="0"/>
              <a:t>input4MIPs planning meeting happening Sunday 9</a:t>
            </a:r>
            <a:r>
              <a:rPr lang="en-US" baseline="30000" dirty="0"/>
              <a:t>th</a:t>
            </a:r>
            <a:r>
              <a:rPr lang="en-US" dirty="0"/>
              <a:t> December 2018 to start discussions of how to better organize and leverage infrastructure to improve data quality and flow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A432-7961-C64F-9D5B-CD65E194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0054"/>
            <a:ext cx="401492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4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8 OUO_AH" id="{CB57044B-58AD-3246-9DAE-B560B7D58EC6}" vid="{077D3638-5695-6A46-86C3-72E72A7913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25561</TotalTime>
  <Words>853</Words>
  <Application>Microsoft Macintosh PowerPoint</Application>
  <PresentationFormat>Widescreen</PresentationFormat>
  <Paragraphs>80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Franklin Gothic Medium</vt:lpstr>
      <vt:lpstr>Helvetica Neue</vt:lpstr>
      <vt:lpstr>Helvetica Neue Medium</vt:lpstr>
      <vt:lpstr>Lucida Grande</vt:lpstr>
      <vt:lpstr>Roboto Bold</vt:lpstr>
      <vt:lpstr>Roboto Light</vt:lpstr>
      <vt:lpstr>Wingdings</vt:lpstr>
      <vt:lpstr>Wingdings 2</vt:lpstr>
      <vt:lpstr>2015_PPT_UNC_V7.06 (1)</vt:lpstr>
      <vt:lpstr>input4MIPs: ESGF experiences from a 2-year old project</vt:lpstr>
      <vt:lpstr>Project support</vt:lpstr>
      <vt:lpstr>input4MIPs: motivation</vt:lpstr>
      <vt:lpstr>input4MIPs: brief history (part 1)</vt:lpstr>
      <vt:lpstr>input4MIPs: brief history (part 2)</vt:lpstr>
      <vt:lpstr>input4MIPs: current status</vt:lpstr>
      <vt:lpstr>PowerPoint Presentation</vt:lpstr>
      <vt:lpstr>PowerPoint Presentation</vt:lpstr>
      <vt:lpstr>input4MIPs: current status</vt:lpstr>
      <vt:lpstr>input4MIPs: Future plans</vt:lpstr>
      <vt:lpstr>input4MIPs: ESGF wish list</vt:lpstr>
      <vt:lpstr>PowerPoint Presentation</vt:lpstr>
      <vt:lpstr>Brief history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Security Principal Directorate External Review Committee Meeting</dc:title>
  <dc:creator>Reason, Thomas A.</dc:creator>
  <cp:lastModifiedBy>Nunez, Cheryll T.</cp:lastModifiedBy>
  <cp:revision>63</cp:revision>
  <cp:lastPrinted>2018-11-08T00:30:23Z</cp:lastPrinted>
  <dcterms:created xsi:type="dcterms:W3CDTF">2018-06-27T21:36:50Z</dcterms:created>
  <dcterms:modified xsi:type="dcterms:W3CDTF">2018-12-05T15:22:45Z</dcterms:modified>
</cp:coreProperties>
</file>