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19"/>
  </p:notesMasterIdLst>
  <p:handoutMasterIdLst>
    <p:handoutMasterId r:id="rId20"/>
  </p:handoutMasterIdLst>
  <p:sldIdLst>
    <p:sldId id="493" r:id="rId2"/>
    <p:sldId id="581" r:id="rId3"/>
    <p:sldId id="582" r:id="rId4"/>
    <p:sldId id="586" r:id="rId5"/>
    <p:sldId id="588" r:id="rId6"/>
    <p:sldId id="589" r:id="rId7"/>
    <p:sldId id="590" r:id="rId8"/>
    <p:sldId id="591" r:id="rId9"/>
    <p:sldId id="592" r:id="rId10"/>
    <p:sldId id="601" r:id="rId11"/>
    <p:sldId id="602" r:id="rId12"/>
    <p:sldId id="603" r:id="rId13"/>
    <p:sldId id="594" r:id="rId14"/>
    <p:sldId id="595" r:id="rId15"/>
    <p:sldId id="598" r:id="rId16"/>
    <p:sldId id="600" r:id="rId17"/>
    <p:sldId id="580" r:id="rId18"/>
  </p:sldIdLst>
  <p:sldSz cx="12192000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76092"/>
    <a:srgbClr val="91CFDD"/>
    <a:srgbClr val="10D6A2"/>
    <a:srgbClr val="AEF8E5"/>
    <a:srgbClr val="2DEFBC"/>
    <a:srgbClr val="C7D9F0"/>
    <a:srgbClr val="0F4F97"/>
    <a:srgbClr val="F6CE86"/>
    <a:srgbClr val="0A8464"/>
    <a:srgbClr val="0DB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5" autoAdjust="0"/>
    <p:restoredTop sz="84753" autoAdjust="0"/>
  </p:normalViewPr>
  <p:slideViewPr>
    <p:cSldViewPr>
      <p:cViewPr>
        <p:scale>
          <a:sx n="110" d="100"/>
          <a:sy n="110" d="100"/>
        </p:scale>
        <p:origin x="568" y="448"/>
      </p:cViewPr>
      <p:guideLst>
        <p:guide orient="horz" pos="905"/>
        <p:guide orient="horz" pos="4002"/>
        <p:guide pos="3840"/>
      </p:guideLst>
    </p:cSldViewPr>
  </p:slideViewPr>
  <p:outlineViewPr>
    <p:cViewPr>
      <p:scale>
        <a:sx n="33" d="100"/>
        <a:sy n="33" d="100"/>
      </p:scale>
      <p:origin x="0" y="-1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21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4" y="2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12/5/18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0728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4" y="6670728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‹n.›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2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5"/>
            <a:ext cx="7447280" cy="31603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8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8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2988" y="527050"/>
            <a:ext cx="4683125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63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8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0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77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0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09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46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8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5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4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8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075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9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95851" y="565126"/>
            <a:ext cx="10562804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95851" y="2024863"/>
            <a:ext cx="709570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096715"/>
            <a:ext cx="5486399" cy="477838"/>
          </a:xfrm>
        </p:spPr>
        <p:txBody>
          <a:bodyPr rIns="182880" anchor="b" anchorCtr="0">
            <a:noAutofit/>
          </a:bodyPr>
          <a:lstStyle>
            <a:lvl1pPr marL="57149" indent="0" algn="r">
              <a:spcBef>
                <a:spcPts val="0"/>
              </a:spcBef>
              <a:buNone/>
              <a:defRPr sz="1600" b="0">
                <a:latin typeface="Franklin Gothic Medium" panose="020B0603020102020204" pitchFamily="34" charset="0"/>
              </a:defRPr>
            </a:lvl1pPr>
            <a:lvl2pPr marL="342891" indent="0" algn="r">
              <a:buNone/>
              <a:defRPr sz="1600" b="0"/>
            </a:lvl2pPr>
            <a:lvl3pPr marL="628635" indent="0" algn="r">
              <a:buNone/>
              <a:defRPr sz="1600" b="0"/>
            </a:lvl3pPr>
            <a:lvl4pPr marL="857229" indent="0" algn="r">
              <a:buNone/>
              <a:defRPr sz="1600" b="0"/>
            </a:lvl4pPr>
            <a:lvl5pPr marL="1085824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2C3377-2151-7047-B063-0E954A8E4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8617"/>
          <a:stretch/>
        </p:blipFill>
        <p:spPr>
          <a:xfrm>
            <a:off x="4259108" y="2457958"/>
            <a:ext cx="3657600" cy="18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0" y="97651"/>
            <a:ext cx="12192000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0196"/>
            <a:ext cx="10972800" cy="100584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E6279B5-BD3D-8D46-9654-CC83363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6037"/>
            <a:ext cx="10972800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4782394" y="97651"/>
            <a:ext cx="7409607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741" y="1706037"/>
            <a:ext cx="6728867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1" y="1712376"/>
            <a:ext cx="3597751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35901654-76AC-EE43-AF1A-92F833827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870433"/>
            <a:ext cx="3597751" cy="603204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20079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7371844" y="97651"/>
            <a:ext cx="4820155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11115" y="1706037"/>
            <a:ext cx="4058492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Click to edit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1" y="1718713"/>
            <a:ext cx="3597751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85C9B4C-F595-FA4D-BD45-B66F49F0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0" y="894709"/>
            <a:ext cx="6187205" cy="57892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6277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97651"/>
            <a:ext cx="7409607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16382"/>
            <a:ext cx="6357644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22222"/>
            <a:ext cx="6357644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57367" y="1734899"/>
            <a:ext cx="4342704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29848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11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97651"/>
            <a:ext cx="4612460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1" y="716382"/>
            <a:ext cx="3511945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Click to edit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5547" y="1734899"/>
            <a:ext cx="6964524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57328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25" y="645140"/>
            <a:ext cx="10721164" cy="594604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E138DAE-5EE4-624A-BB5F-0B52F1494184}"/>
              </a:ext>
            </a:extLst>
          </p:cNvPr>
          <p:cNvCxnSpPr/>
          <p:nvPr userDrawn="1"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>
            <a:extLst>
              <a:ext uri="{FF2B5EF4-FFF2-40B4-BE49-F238E27FC236}">
                <a16:creationId xmlns="" xmlns:a16="http://schemas.microsoft.com/office/drawing/2014/main" id="{76E7E354-B803-40B4-82AA-78F7B821083D}"/>
              </a:ext>
            </a:extLst>
          </p:cNvPr>
          <p:cNvSpPr/>
          <p:nvPr userDrawn="1"/>
        </p:nvSpPr>
        <p:spPr>
          <a:xfrm>
            <a:off x="46672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Line">
            <a:extLst>
              <a:ext uri="{FF2B5EF4-FFF2-40B4-BE49-F238E27FC236}">
                <a16:creationId xmlns="" xmlns:a16="http://schemas.microsoft.com/office/drawing/2014/main" id="{3A837348-CC61-408C-AE0B-32F4EB1A3570}"/>
              </a:ext>
            </a:extLst>
          </p:cNvPr>
          <p:cNvSpPr/>
          <p:nvPr userDrawn="1"/>
        </p:nvSpPr>
        <p:spPr>
          <a:xfrm>
            <a:off x="7321549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1" name="Line">
            <a:extLst>
              <a:ext uri="{FF2B5EF4-FFF2-40B4-BE49-F238E27FC236}">
                <a16:creationId xmlns="" xmlns:a16="http://schemas.microsoft.com/office/drawing/2014/main" id="{BEE755FC-AED1-4E93-8A38-EB88296C0598}"/>
              </a:ext>
            </a:extLst>
          </p:cNvPr>
          <p:cNvSpPr/>
          <p:nvPr userDrawn="1"/>
        </p:nvSpPr>
        <p:spPr>
          <a:xfrm>
            <a:off x="99758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0" name="Picture Placeholder 29">
            <a:extLst>
              <a:ext uri="{FF2B5EF4-FFF2-40B4-BE49-F238E27FC236}">
                <a16:creationId xmlns="" xmlns:a16="http://schemas.microsoft.com/office/drawing/2014/main" id="{7765B55D-250E-4B13-A801-E39F40BD42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60900" y="2317750"/>
            <a:ext cx="2222501" cy="2222500"/>
          </a:xfrm>
          <a:custGeom>
            <a:avLst/>
            <a:gdLst>
              <a:gd name="connsiteX0" fmla="*/ 0 w 4445001"/>
              <a:gd name="connsiteY0" fmla="*/ 0 h 4445000"/>
              <a:gd name="connsiteX1" fmla="*/ 4445001 w 4445001"/>
              <a:gd name="connsiteY1" fmla="*/ 0 h 4445000"/>
              <a:gd name="connsiteX2" fmla="*/ 4445001 w 4445001"/>
              <a:gd name="connsiteY2" fmla="*/ 4445000 h 4445000"/>
              <a:gd name="connsiteX3" fmla="*/ 0 w 4445001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1" h="4445000">
                <a:moveTo>
                  <a:pt x="0" y="0"/>
                </a:moveTo>
                <a:lnTo>
                  <a:pt x="4445001" y="0"/>
                </a:lnTo>
                <a:lnTo>
                  <a:pt x="4445001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6D8C11F4-42B5-45DB-BCA5-9DD211B74A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152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="" xmlns:a16="http://schemas.microsoft.com/office/drawing/2014/main" id="{5017C27E-F9A3-4BFF-B5B0-28DADE1FA3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9695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6760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>
            <a:extLst>
              <a:ext uri="{FF2B5EF4-FFF2-40B4-BE49-F238E27FC236}">
                <a16:creationId xmlns="" xmlns:a16="http://schemas.microsoft.com/office/drawing/2014/main" id="{76E7E354-B803-40B4-82AA-78F7B821083D}"/>
              </a:ext>
            </a:extLst>
          </p:cNvPr>
          <p:cNvSpPr/>
          <p:nvPr userDrawn="1"/>
        </p:nvSpPr>
        <p:spPr>
          <a:xfrm>
            <a:off x="46672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="" xmlns:a16="http://schemas.microsoft.com/office/drawing/2014/main" id="{3A837348-CC61-408C-AE0B-32F4EB1A3570}"/>
              </a:ext>
            </a:extLst>
          </p:cNvPr>
          <p:cNvSpPr/>
          <p:nvPr userDrawn="1"/>
        </p:nvSpPr>
        <p:spPr>
          <a:xfrm>
            <a:off x="7321549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="" xmlns:a16="http://schemas.microsoft.com/office/drawing/2014/main" id="{BEE755FC-AED1-4E93-8A38-EB88296C0598}"/>
              </a:ext>
            </a:extLst>
          </p:cNvPr>
          <p:cNvSpPr/>
          <p:nvPr userDrawn="1"/>
        </p:nvSpPr>
        <p:spPr>
          <a:xfrm>
            <a:off x="99758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="" xmlns:a16="http://schemas.microsoft.com/office/drawing/2014/main" id="{7765B55D-250E-4B13-A801-E39F40BD42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60900" y="2317750"/>
            <a:ext cx="2222501" cy="2222500"/>
          </a:xfrm>
          <a:custGeom>
            <a:avLst/>
            <a:gdLst>
              <a:gd name="connsiteX0" fmla="*/ 0 w 4445001"/>
              <a:gd name="connsiteY0" fmla="*/ 0 h 4445000"/>
              <a:gd name="connsiteX1" fmla="*/ 4445001 w 4445001"/>
              <a:gd name="connsiteY1" fmla="*/ 0 h 4445000"/>
              <a:gd name="connsiteX2" fmla="*/ 4445001 w 4445001"/>
              <a:gd name="connsiteY2" fmla="*/ 4445000 h 4445000"/>
              <a:gd name="connsiteX3" fmla="*/ 0 w 4445001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1" h="4445000">
                <a:moveTo>
                  <a:pt x="0" y="0"/>
                </a:moveTo>
                <a:lnTo>
                  <a:pt x="4445001" y="0"/>
                </a:lnTo>
                <a:lnTo>
                  <a:pt x="4445001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6D8C11F4-42B5-45DB-BCA5-9DD211B74A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152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="" xmlns:a16="http://schemas.microsoft.com/office/drawing/2014/main" id="{5017C27E-F9A3-4BFF-B5B0-28DADE1FA3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9695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3ACF39C7-6CA5-4432-9B18-F20D6CA57D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025" y="2317750"/>
            <a:ext cx="3762521" cy="27051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1274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="" xmlns:a16="http://schemas.microsoft.com/office/drawing/2014/main" id="{100A3B99-D7B1-426A-94EC-EBEB30F6B0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5081" y="5483916"/>
            <a:ext cx="2082009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="" xmlns:a16="http://schemas.microsoft.com/office/drawing/2014/main" id="{405B5075-B796-41E0-BA18-538D6D748C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28730" y="5199457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="" xmlns:a16="http://schemas.microsoft.com/office/drawing/2014/main" id="{D49E7D32-AFB2-4692-A370-8198D23630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96800" y="5488728"/>
            <a:ext cx="2082009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="" xmlns:a16="http://schemas.microsoft.com/office/drawing/2014/main" id="{76B1699F-587C-4487-85FB-8E16DAC348D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90450" y="5204269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="" xmlns:a16="http://schemas.microsoft.com/office/drawing/2014/main" id="{205C5620-2CF0-444F-A8E8-A8060E2CCD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153707" y="5483916"/>
            <a:ext cx="1893400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="" xmlns:a16="http://schemas.microsoft.com/office/drawing/2014/main" id="{5EDF5A3D-BBED-4053-BB12-D222FEF5B7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47358" y="5199457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F943A6AA-625B-EC49-AA49-5F459007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25" y="645140"/>
            <a:ext cx="10721164" cy="594604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2AAE83A-AAE9-FD4F-ACFB-8E80C124C48E}"/>
              </a:ext>
            </a:extLst>
          </p:cNvPr>
          <p:cNvCxnSpPr/>
          <p:nvPr userDrawn="1"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1768167" y="6403261"/>
            <a:ext cx="423836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24" r:id="rId3"/>
    <p:sldLayoutId id="2147483726" r:id="rId4"/>
    <p:sldLayoutId id="2147483725" r:id="rId5"/>
    <p:sldLayoutId id="2147483727" r:id="rId6"/>
    <p:sldLayoutId id="2147483722" r:id="rId7"/>
    <p:sldLayoutId id="2147483728" r:id="rId8"/>
    <p:sldLayoutId id="2147483729" r:id="rId9"/>
    <p:sldLayoutId id="2147483715" r:id="rId10"/>
    <p:sldLayoutId id="2147483723" r:id="rId11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44" indent="-228594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35" indent="-285744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080" indent="-171446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674" indent="-171446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269" indent="-171446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21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591" indent="-182875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182875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17" indent="-182875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080" indent="-182875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me-climate.atlassian.net/wiki/spaces/ESGF/pages/3998259" TargetMode="External"/><Relationship Id="rId4" Type="http://schemas.openxmlformats.org/officeDocument/2006/relationships/hyperlink" Target="https://acme-climate.atlassian.net/wiki/spaces/ESGF/pages/898171111/ESGF+Dashboard+validation" TargetMode="External"/><Relationship Id="rId5" Type="http://schemas.openxmlformats.org/officeDocument/2006/relationships/hyperlink" Target="https://acme-climate.atlassian.net/wiki/spaces/ESGF/pages/109380158/Configure+the+esgf-dashboard+to+exclude+Synda+downloads" TargetMode="External"/><Relationship Id="rId6" Type="http://schemas.openxmlformats.org/officeDocument/2006/relationships/hyperlink" Target="https://github.com/ESGF/esgf-dashboard" TargetMode="External"/><Relationship Id="rId7" Type="http://schemas.openxmlformats.org/officeDocument/2006/relationships/hyperlink" Target="https://github.com/ESGF/esgf-stats-api" TargetMode="External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F7FBA00-3059-744E-AFA0-6B1D8809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="" xmlns:a16="http://schemas.microsoft.com/office/drawing/2014/main" id="{21236C9A-7CF6-0745-BB87-6EDC4E2CAC82}"/>
              </a:ext>
            </a:extLst>
          </p:cNvPr>
          <p:cNvSpPr txBox="1">
            <a:spLocks/>
          </p:cNvSpPr>
          <p:nvPr/>
        </p:nvSpPr>
        <p:spPr>
          <a:xfrm>
            <a:off x="609601" y="2971800"/>
            <a:ext cx="10972799" cy="2237762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Alessandra </a:t>
            </a:r>
            <a:r>
              <a:rPr lang="en-US" sz="2400" b="1" dirty="0" err="1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Nuzzo</a:t>
            </a:r>
            <a:endParaRPr lang="en-US" sz="2400" b="1" dirty="0" smtClean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lvl="0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Maria </a:t>
            </a:r>
            <a:r>
              <a:rPr lang="en-US" sz="2400" b="1" dirty="0" err="1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Mirto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lvl="0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Paola </a:t>
            </a:r>
            <a:r>
              <a:rPr lang="en-US" sz="2400" b="1" dirty="0" err="1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Nassisi</a:t>
            </a:r>
            <a:endParaRPr lang="en-US" sz="2400" b="1" dirty="0" smtClean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lvl="0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Sandro Fiore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CMCC </a:t>
            </a:r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Advanced Scientific Computing Division</a:t>
            </a:r>
          </a:p>
          <a:p>
            <a:pPr lvl="0">
              <a:lnSpc>
                <a:spcPct val="80000"/>
              </a:lnSpc>
            </a:pPr>
            <a:endParaRPr lang="en-US" sz="2400" b="1" dirty="0" smtClean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lvl="0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Giovanni </a:t>
            </a:r>
            <a:r>
              <a:rPr lang="en-US" sz="2400" b="1" dirty="0" err="1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Aloisio</a:t>
            </a:r>
            <a:endParaRPr lang="en-US" sz="2400" b="1" dirty="0" smtClean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lvl="0">
              <a:lnSpc>
                <a:spcPct val="8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Director of CMCC Supercomputing Center</a:t>
            </a:r>
          </a:p>
          <a:p>
            <a:pPr lvl="0">
              <a:lnSpc>
                <a:spcPct val="80000"/>
              </a:lnSpc>
            </a:pPr>
            <a:endParaRPr lang="en-US" sz="2400" b="1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="" xmlns:a16="http://schemas.microsoft.com/office/drawing/2014/main" id="{3E1822A4-1DF2-0644-918B-92B333F8C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295400"/>
            <a:ext cx="10972800" cy="1063958"/>
          </a:xfrm>
        </p:spPr>
        <p:txBody>
          <a:bodyPr anchor="t"/>
          <a:lstStyle/>
          <a:p>
            <a:r>
              <a:rPr lang="en-US" dirty="0" smtClean="0">
                <a:solidFill>
                  <a:schemeClr val="bg1"/>
                </a:solidFill>
                <a:ea typeface="Calibri" charset="0"/>
                <a:cs typeface="Calibri" charset="0"/>
              </a:rPr>
              <a:t>ESGF Dashboard:  data usage statistics on the Earth System Grid Federation</a:t>
            </a:r>
            <a:endParaRPr lang="en-US" dirty="0">
              <a:solidFill>
                <a:schemeClr val="bg1"/>
              </a:solidFill>
              <a:ea typeface="Calibri" charset="0"/>
              <a:cs typeface="Calibri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675304DE-5947-9746-9D3F-BCEC64D1D653}"/>
              </a:ext>
            </a:extLst>
          </p:cNvPr>
          <p:cNvSpPr txBox="1">
            <a:spLocks/>
          </p:cNvSpPr>
          <p:nvPr/>
        </p:nvSpPr>
        <p:spPr>
          <a:xfrm>
            <a:off x="609601" y="5257800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December 5, 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2018</a:t>
            </a:r>
          </a:p>
        </p:txBody>
      </p:sp>
      <p:pic>
        <p:nvPicPr>
          <p:cNvPr id="8" name="Immagine 7" descr="CMCCorizzontaleCOLesteso5c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91200"/>
            <a:ext cx="271954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791200"/>
            <a:ext cx="2458595" cy="887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4">
            <a:extLst>
              <a:ext uri="{FF2B5EF4-FFF2-40B4-BE49-F238E27FC236}">
                <a16:creationId xmlns="" xmlns:a16="http://schemas.microsoft.com/office/drawing/2014/main" id="{C4391995-B5E3-1A45-ACE5-13D3A58B87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2286000"/>
            <a:ext cx="1904999" cy="3124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" indent="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Data from: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charset="2"/>
              <a:buChar char="q"/>
            </a:pPr>
            <a:r>
              <a:rPr lang="it-IT" sz="1800" dirty="0" smtClean="0">
                <a:solidFill>
                  <a:schemeClr val="bg1"/>
                </a:solidFill>
              </a:rPr>
              <a:t>CMCC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charset="2"/>
              <a:buChar char="q"/>
            </a:pPr>
            <a:r>
              <a:rPr lang="it-IT" sz="1800" dirty="0" smtClean="0">
                <a:solidFill>
                  <a:schemeClr val="bg1"/>
                </a:solidFill>
              </a:rPr>
              <a:t>DKRZ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charset="2"/>
              <a:buChar char="q"/>
            </a:pPr>
            <a:r>
              <a:rPr lang="it-IT" sz="1800" dirty="0" smtClean="0">
                <a:solidFill>
                  <a:schemeClr val="bg1"/>
                </a:solidFill>
              </a:rPr>
              <a:t>LLNL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charset="2"/>
              <a:buChar char="q"/>
            </a:pPr>
            <a:r>
              <a:rPr lang="it-IT" sz="1800" dirty="0" smtClean="0">
                <a:solidFill>
                  <a:schemeClr val="bg1"/>
                </a:solidFill>
              </a:rPr>
              <a:t>CNRM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charset="2"/>
              <a:buChar char="q"/>
            </a:pPr>
            <a:r>
              <a:rPr lang="it-IT" sz="1800" dirty="0" smtClean="0">
                <a:solidFill>
                  <a:schemeClr val="bg1"/>
                </a:solidFill>
              </a:rPr>
              <a:t>IPSL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charset="2"/>
              <a:buChar char="q"/>
            </a:pPr>
            <a:r>
              <a:rPr lang="it-IT" sz="1800" dirty="0" smtClean="0">
                <a:solidFill>
                  <a:schemeClr val="bg1"/>
                </a:solidFill>
              </a:rPr>
              <a:t>NASA/JPL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charset="2"/>
              <a:buChar char="q"/>
            </a:pPr>
            <a:r>
              <a:rPr lang="it-IT" sz="1800" dirty="0" smtClean="0">
                <a:solidFill>
                  <a:schemeClr val="bg1"/>
                </a:solidFill>
              </a:rPr>
              <a:t>GFDL/NOAA</a:t>
            </a:r>
          </a:p>
          <a:p>
            <a:pPr>
              <a:buClr>
                <a:schemeClr val="bg1"/>
              </a:buClr>
              <a:buFont typeface="Wingdings" charset="2"/>
              <a:buChar char="q"/>
            </a:pPr>
            <a:endParaRPr lang="it-IT" sz="1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Wingdings" charset="2"/>
              <a:buChar char="q"/>
            </a:pPr>
            <a:endParaRPr lang="it-IT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Wingdings" charset="2"/>
              <a:buChar char="q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A643A-9FA7-254E-844F-7EBEE140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4991099" cy="974855"/>
          </a:xfrm>
        </p:spPr>
        <p:txBody>
          <a:bodyPr/>
          <a:lstStyle/>
          <a:p>
            <a:r>
              <a:rPr lang="en-US" sz="3000">
                <a:latin typeface="Helvetica" charset="0"/>
              </a:rPr>
              <a:t>Dashboard UI – </a:t>
            </a:r>
            <a:r>
              <a:rPr lang="en-US" sz="3000" smtClean="0">
                <a:latin typeface="Helvetica" charset="0"/>
              </a:rPr>
              <a:t/>
            </a:r>
            <a:br>
              <a:rPr lang="en-US" sz="3000" smtClean="0">
                <a:latin typeface="Helvetica" charset="0"/>
              </a:rPr>
            </a:br>
            <a:r>
              <a:rPr lang="en-US" sz="3000" smtClean="0">
                <a:latin typeface="Helvetica" charset="0"/>
              </a:rPr>
              <a:t>Cross-project </a:t>
            </a:r>
            <a:r>
              <a:rPr lang="en-US" sz="3000">
                <a:latin typeface="Helvetica" charset="0"/>
              </a:rPr>
              <a:t>statistics</a:t>
            </a:r>
            <a:endParaRPr lang="en-US" sz="300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8921"/>
            <a:ext cx="5257800" cy="6422879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10058400" cy="41894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10058400" cy="419402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10058400" cy="4191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835797" y="60651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85800"/>
            <a:ext cx="8778240" cy="54864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8853420" cy="55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7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A643A-9FA7-254E-844F-7EBEE140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0545"/>
            <a:ext cx="4991099" cy="974855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Dashboard UI </a:t>
            </a:r>
            <a:r>
              <a:rPr lang="en-US" sz="3000">
                <a:latin typeface="Helvetica" charset="0"/>
              </a:rPr>
              <a:t>– </a:t>
            </a:r>
            <a:r>
              <a:rPr lang="en-US" sz="3000" smtClean="0">
                <a:latin typeface="Helvetica" charset="0"/>
              </a:rPr>
              <a:t>CMIP5</a:t>
            </a:r>
            <a:br>
              <a:rPr lang="en-US" sz="3000" smtClean="0">
                <a:latin typeface="Helvetica" charset="0"/>
              </a:rPr>
            </a:br>
            <a:r>
              <a:rPr lang="en-US" sz="2800" smtClean="0">
                <a:latin typeface="Helvetica" charset="0"/>
              </a:rPr>
              <a:t>Project-specific statistics</a:t>
            </a:r>
            <a:endParaRPr lang="en-US" sz="3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835797" y="60651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04800"/>
            <a:ext cx="3352800" cy="643651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09600"/>
            <a:ext cx="8164800" cy="599728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8614800" cy="436545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9525600" cy="394044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9529200" cy="39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A643A-9FA7-254E-844F-7EBEE140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4991099" cy="974855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Dashboard UI </a:t>
            </a:r>
            <a:r>
              <a:rPr lang="en-US" sz="3000">
                <a:latin typeface="Helvetica" charset="0"/>
              </a:rPr>
              <a:t>– </a:t>
            </a:r>
            <a:r>
              <a:rPr lang="en-US" sz="3000" smtClean="0">
                <a:latin typeface="Helvetica" charset="0"/>
              </a:rPr>
              <a:t/>
            </a:r>
            <a:br>
              <a:rPr lang="en-US" sz="3000" smtClean="0">
                <a:latin typeface="Helvetica" charset="0"/>
              </a:rPr>
            </a:br>
            <a:r>
              <a:rPr lang="en-US" sz="3000" smtClean="0">
                <a:latin typeface="Helvetica" charset="0"/>
              </a:rPr>
              <a:t>Obs4MIPs</a:t>
            </a:r>
            <a:br>
              <a:rPr lang="en-US" sz="3000" smtClean="0">
                <a:latin typeface="Helvetica" charset="0"/>
              </a:rPr>
            </a:br>
            <a:r>
              <a:rPr lang="en-US" sz="2800" smtClean="0">
                <a:latin typeface="Helvetica" charset="0"/>
              </a:rPr>
              <a:t>Project-specific statistics</a:t>
            </a:r>
            <a:endParaRPr lang="en-US" sz="3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835797" y="60651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8600"/>
            <a:ext cx="3455829" cy="6629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8164800" cy="58453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8614800" cy="427330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9529200" cy="38384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9529200" cy="38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Dashboard UI – </a:t>
            </a:r>
            <a:r>
              <a:rPr lang="en-US" dirty="0" smtClean="0">
                <a:latin typeface="Helvetica" charset="0"/>
              </a:rPr>
              <a:t>Geo-Downloads 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16" y="2152328"/>
            <a:ext cx="8594984" cy="424847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011048" y="1576264"/>
            <a:ext cx="5665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180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istribution </a:t>
            </a:r>
            <a:r>
              <a:rPr lang="en-US" sz="180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of the downloads’ numbers per </a:t>
            </a:r>
            <a:r>
              <a:rPr lang="en-US" sz="180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continents</a:t>
            </a:r>
            <a:endParaRPr lang="it-IT" sz="1800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Dashboard UI – </a:t>
            </a:r>
            <a:r>
              <a:rPr lang="en-US" dirty="0" smtClean="0">
                <a:latin typeface="Helvetica" charset="0"/>
              </a:rPr>
              <a:t>Geo-Downloads 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00" y="2122382"/>
            <a:ext cx="6786000" cy="435461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88586" y="1436440"/>
            <a:ext cx="554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1800" dirty="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istribution </a:t>
            </a:r>
            <a:r>
              <a:rPr lang="en-US" sz="1800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of the </a:t>
            </a:r>
            <a:r>
              <a:rPr lang="en-US" sz="1800" dirty="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downloads’ </a:t>
            </a:r>
            <a:r>
              <a:rPr lang="en-US" sz="1800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numbers per </a:t>
            </a:r>
            <a:r>
              <a:rPr lang="en-US" sz="1800" dirty="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countries</a:t>
            </a:r>
            <a:endParaRPr lang="it-IT" sz="1800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Dashboard UI	 – Federated data archive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33932"/>
            <a:ext cx="8204522" cy="55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0C876765-EAE2-E644-89B3-53ABE7852D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81000" y="1524000"/>
            <a:ext cx="6705600" cy="48768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it-IT" sz="2200" dirty="0" err="1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Node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Manager </a:t>
            </a:r>
            <a:r>
              <a:rPr lang="it-IT" sz="2200" dirty="0" err="1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documentation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under </a:t>
            </a:r>
            <a:r>
              <a:rPr lang="it-IT" sz="2200" dirty="0" err="1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review</a:t>
            </a:r>
            <a:endParaRPr lang="it-IT" sz="2200" dirty="0" smtClean="0">
              <a:solidFill>
                <a:srgbClr val="37609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Tx/>
              <a:buChar char="-"/>
            </a:pPr>
            <a:r>
              <a:rPr lang="it-IT" sz="2200" dirty="0" err="1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Confluence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section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hlinkClick r:id="rId3"/>
              </a:rPr>
              <a:t>https://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hlinkClick r:id="rId3"/>
              </a:rPr>
              <a:t>acme-climate.atlassian.net/wiki/spaces/ESGF/pages/3998259</a:t>
            </a:r>
            <a:endParaRPr lang="it-IT" sz="2200" dirty="0" smtClean="0">
              <a:solidFill>
                <a:srgbClr val="37609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Tx/>
              <a:buChar char="-"/>
            </a:pP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Validate the </a:t>
            </a:r>
            <a:r>
              <a:rPr lang="it-IT" sz="2200" dirty="0" err="1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dashboard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working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hlinkClick r:id="rId4"/>
              </a:rPr>
              <a:t>https://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hlinkClick r:id="rId4"/>
              </a:rPr>
              <a:t>acme-climate.atlassian.net/wiki/spaces/ESGF/pages/898171111/ESGF+Dashboard+validation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it-IT" sz="2200" dirty="0" err="1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Configure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the </a:t>
            </a:r>
            <a:r>
              <a:rPr lang="it-IT" sz="2200" dirty="0" err="1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esgf-dashboard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to </a:t>
            </a:r>
            <a:r>
              <a:rPr lang="it-IT" sz="2200" dirty="0" err="1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exclude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Synda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downloads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  <a:hlinkClick r:id="rId5"/>
              </a:rPr>
              <a:t>https://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  <a:hlinkClick r:id="rId5"/>
              </a:rPr>
              <a:t>acme-climate.atlassian.net/wiki/spaces/ESGF/pages/109380158/Configure+the+esgf-dashboard+to+exclude+Synda+downloads</a:t>
            </a:r>
            <a:endParaRPr lang="it-IT" sz="2200" dirty="0" smtClean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Tx/>
              <a:buChar char="-"/>
            </a:pPr>
            <a:r>
              <a:rPr lang="it-IT" sz="2200" dirty="0" err="1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Github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hlinkClick r:id="rId6"/>
              </a:rPr>
              <a:t>https://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hlinkClick r:id="rId6"/>
              </a:rPr>
              <a:t>github.com/ESGF/esgf-dashboard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it-IT" sz="2200" dirty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hlinkClick r:id="rId7"/>
              </a:rPr>
              <a:t>https://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hlinkClick r:id="rId7"/>
              </a:rPr>
              <a:t>github.com/ESGF/esgf-stats-api</a:t>
            </a:r>
            <a:r>
              <a:rPr lang="it-IT" sz="22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it-IT" sz="2200" dirty="0">
              <a:solidFill>
                <a:srgbClr val="37609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Tx/>
              <a:buChar char="-"/>
            </a:pPr>
            <a:endParaRPr lang="it-IT" sz="2200" dirty="0">
              <a:solidFill>
                <a:srgbClr val="376092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DAB9817D-191D-8A44-8B76-1159E650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0" y="533400"/>
            <a:ext cx="6187205" cy="578928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Documentation and useful links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217">
            <a:off x="8164813" y="1921685"/>
            <a:ext cx="2983706" cy="29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209800" y="4491335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http://esgf-ui.cmcc.it:8080/</a:t>
            </a:r>
            <a:r>
              <a:rPr lang="it-IT" sz="1600" b="1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esgf-dashboard-ui</a:t>
            </a:r>
            <a:r>
              <a:rPr lang="it-IT" sz="1600" b="1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it-IT" sz="1600" b="1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pages</a:t>
            </a:r>
            <a:r>
              <a:rPr lang="it-IT" sz="1600" b="1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it-IT" sz="1600" b="1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index.html</a:t>
            </a:r>
            <a:endParaRPr lang="it-IT" sz="1600" b="1" dirty="0">
              <a:solidFill>
                <a:schemeClr val="bg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114800" y="2286000"/>
            <a:ext cx="327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Thanks</a:t>
            </a:r>
            <a:r>
              <a:rPr lang="it-IT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!</a:t>
            </a:r>
            <a:endParaRPr lang="it-IT" sz="3200" b="1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0C876765-EAE2-E644-89B3-53ABE7852D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1447800"/>
            <a:ext cx="6400799" cy="489421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The ESGF Dashboard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context</a:t>
            </a:r>
            <a:endParaRPr lang="it-IT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The ESGF Dashboard in a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nutshell</a:t>
            </a:r>
            <a:endParaRPr lang="it-IT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Architecture of the ESGF Dashboard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Progress Report 2018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CDNOT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activities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during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2018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Roadmap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2019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ESGF Dashboard User Interface: some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pictures</a:t>
            </a:r>
            <a:endParaRPr lang="it-IT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DAB9817D-191D-8A44-8B76-1159E650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0" y="533400"/>
            <a:ext cx="6187205" cy="57892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874">
            <a:off x="8841884" y="2136284"/>
            <a:ext cx="2046672" cy="204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25" y="381000"/>
            <a:ext cx="10721164" cy="594604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The ESGF Dashboard context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1600" b="13900"/>
          <a:stretch/>
        </p:blipFill>
        <p:spPr>
          <a:xfrm>
            <a:off x="1227290" y="2910286"/>
            <a:ext cx="4430238" cy="34017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2" t="8834" r="32155" b="4105"/>
          <a:stretch/>
        </p:blipFill>
        <p:spPr>
          <a:xfrm>
            <a:off x="7010400" y="3445644"/>
            <a:ext cx="1282700" cy="24511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641304" y="1576264"/>
            <a:ext cx="3672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Decentralized</a:t>
            </a:r>
            <a:r>
              <a:rPr lang="it-IT" sz="2200" b="1" dirty="0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 database</a:t>
            </a:r>
            <a:endParaRPr lang="it-IT" sz="2200" b="1" dirty="0">
              <a:solidFill>
                <a:srgbClr val="1960A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534472" y="6000690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How to </a:t>
            </a:r>
            <a:r>
              <a:rPr lang="it-IT" sz="2000" b="1" i="1" dirty="0" err="1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get</a:t>
            </a:r>
            <a:r>
              <a:rPr lang="it-IT" sz="2000" b="1" i="1" dirty="0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000" b="1" i="1" dirty="0" err="1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statistics</a:t>
            </a:r>
            <a:r>
              <a:rPr lang="it-IT" sz="2000" b="1" i="1" dirty="0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 from the </a:t>
            </a:r>
            <a:r>
              <a:rPr lang="it-IT" sz="2000" b="1" i="1" dirty="0" err="1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sites</a:t>
            </a:r>
            <a:r>
              <a:rPr lang="it-IT" sz="2000" b="1" i="1" dirty="0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lang="it-IT" sz="2000" b="1" i="1" dirty="0">
              <a:solidFill>
                <a:srgbClr val="1960A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4" y="1823079"/>
            <a:ext cx="2226467" cy="126535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686800" y="2209800"/>
            <a:ext cx="2905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dirty="0" err="1" smtClean="0">
                <a:solidFill>
                  <a:srgbClr val="1A60A6"/>
                </a:solidFill>
              </a:rPr>
              <a:t>Tens</a:t>
            </a:r>
            <a:r>
              <a:rPr lang="it-IT" dirty="0" smtClean="0">
                <a:solidFill>
                  <a:srgbClr val="1A60A6"/>
                </a:solidFill>
              </a:rPr>
              <a:t> of </a:t>
            </a:r>
            <a:r>
              <a:rPr lang="it-IT" dirty="0" err="1" smtClean="0">
                <a:solidFill>
                  <a:srgbClr val="1A60A6"/>
                </a:solidFill>
              </a:rPr>
              <a:t>federated</a:t>
            </a:r>
            <a:r>
              <a:rPr lang="it-IT" dirty="0" smtClean="0">
                <a:solidFill>
                  <a:srgbClr val="1A60A6"/>
                </a:solidFill>
              </a:rPr>
              <a:t> </a:t>
            </a:r>
            <a:r>
              <a:rPr lang="it-IT" dirty="0" err="1" smtClean="0">
                <a:solidFill>
                  <a:srgbClr val="1A60A6"/>
                </a:solidFill>
              </a:rPr>
              <a:t>sites</a:t>
            </a:r>
            <a:endParaRPr lang="it-IT" dirty="0" smtClean="0">
              <a:solidFill>
                <a:srgbClr val="1A60A6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dirty="0">
                <a:solidFill>
                  <a:srgbClr val="1A60A6"/>
                </a:solidFill>
              </a:rPr>
              <a:t>More </a:t>
            </a:r>
            <a:r>
              <a:rPr lang="it-IT" dirty="0" err="1">
                <a:solidFill>
                  <a:srgbClr val="1A60A6"/>
                </a:solidFill>
              </a:rPr>
              <a:t>than</a:t>
            </a:r>
            <a:r>
              <a:rPr lang="it-IT" dirty="0">
                <a:solidFill>
                  <a:srgbClr val="1A60A6"/>
                </a:solidFill>
              </a:rPr>
              <a:t> 6 </a:t>
            </a:r>
            <a:r>
              <a:rPr lang="it-IT" dirty="0" err="1" smtClean="0">
                <a:solidFill>
                  <a:srgbClr val="1A60A6"/>
                </a:solidFill>
              </a:rPr>
              <a:t>Petabytes</a:t>
            </a:r>
            <a:endParaRPr lang="it-IT" dirty="0" smtClean="0">
              <a:solidFill>
                <a:srgbClr val="1A60A6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dirty="0" smtClean="0">
                <a:solidFill>
                  <a:srgbClr val="1A60A6"/>
                </a:solidFill>
              </a:rPr>
              <a:t>More </a:t>
            </a:r>
            <a:r>
              <a:rPr lang="it-IT" dirty="0" err="1" smtClean="0">
                <a:solidFill>
                  <a:srgbClr val="1A60A6"/>
                </a:solidFill>
              </a:rPr>
              <a:t>than</a:t>
            </a:r>
            <a:r>
              <a:rPr lang="it-IT" dirty="0" smtClean="0">
                <a:solidFill>
                  <a:srgbClr val="1A60A6"/>
                </a:solidFill>
              </a:rPr>
              <a:t> 100 </a:t>
            </a:r>
            <a:r>
              <a:rPr lang="it-IT" dirty="0" err="1" smtClean="0">
                <a:solidFill>
                  <a:srgbClr val="1A60A6"/>
                </a:solidFill>
              </a:rPr>
              <a:t>projects</a:t>
            </a:r>
            <a:endParaRPr lang="it-IT" dirty="0" smtClean="0">
              <a:solidFill>
                <a:srgbClr val="1A60A6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it-IT" dirty="0" smtClean="0">
                <a:solidFill>
                  <a:srgbClr val="1A60A6"/>
                </a:solidFill>
              </a:rPr>
              <a:t>Over 900,000 </a:t>
            </a:r>
            <a:r>
              <a:rPr lang="it-IT" dirty="0" err="1" smtClean="0">
                <a:solidFill>
                  <a:srgbClr val="1A60A6"/>
                </a:solidFill>
              </a:rPr>
              <a:t>datasets</a:t>
            </a:r>
            <a:endParaRPr lang="it-IT" dirty="0" smtClean="0">
              <a:solidFill>
                <a:srgbClr val="1A60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DAB9817D-191D-8A44-8B76-1159E650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6938690" cy="578928"/>
          </a:xfrm>
        </p:spPr>
        <p:txBody>
          <a:bodyPr/>
          <a:lstStyle/>
          <a:p>
            <a:r>
              <a:rPr lang="en-US">
                <a:latin typeface="Helvetica" charset="0"/>
              </a:rPr>
              <a:t>The ESGF Dashboard in a nutshell</a:t>
            </a:r>
            <a:endParaRPr lang="en-US" dirty="0"/>
          </a:p>
        </p:txBody>
      </p:sp>
      <p:sp>
        <p:nvSpPr>
          <p:cNvPr id="3" name="Rettangolo 2"/>
          <p:cNvSpPr/>
          <p:nvPr/>
        </p:nvSpPr>
        <p:spPr>
          <a:xfrm>
            <a:off x="8077200" y="1828800"/>
            <a:ext cx="33528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</a:rPr>
              <a:t>On each node, the Dashboard collects and stores a high volume of heterogeneous metrics, covering aggregated cross-project and project-specific download statistics as well as the status of the federated archive in terms of published datasets, models and institutes involved.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18" y="1312592"/>
            <a:ext cx="2226467" cy="126535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013785" y="2852936"/>
            <a:ext cx="68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solidFill>
                  <a:srgbClr val="1960A6"/>
                </a:solidFill>
              </a:rPr>
              <a:t>…</a:t>
            </a:r>
            <a:endParaRPr lang="it-IT" dirty="0">
              <a:solidFill>
                <a:srgbClr val="1960A6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" b="38530"/>
          <a:stretch/>
        </p:blipFill>
        <p:spPr>
          <a:xfrm>
            <a:off x="5486400" y="4221641"/>
            <a:ext cx="1829588" cy="240775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019800" y="402097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smtClean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rPr>
              <a:t>Dashboard UI</a:t>
            </a:r>
            <a:endParaRPr lang="it-IT" sz="1000" b="1" dirty="0">
              <a:solidFill>
                <a:srgbClr val="1960A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52400" y="2340346"/>
            <a:ext cx="1080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1A60A6"/>
                </a:solidFill>
              </a:rPr>
              <a:t>Data </a:t>
            </a:r>
            <a:r>
              <a:rPr lang="it-IT" sz="1400" b="1" dirty="0" err="1" smtClean="0">
                <a:solidFill>
                  <a:srgbClr val="1A60A6"/>
                </a:solidFill>
              </a:rPr>
              <a:t>node</a:t>
            </a:r>
            <a:r>
              <a:rPr lang="it-IT" sz="1400" b="1" dirty="0" smtClean="0">
                <a:solidFill>
                  <a:srgbClr val="1A60A6"/>
                </a:solidFill>
              </a:rPr>
              <a:t> 1</a:t>
            </a:r>
            <a:endParaRPr lang="it-IT" sz="1400" b="1" dirty="0">
              <a:solidFill>
                <a:srgbClr val="1A60A6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086152" y="2335390"/>
            <a:ext cx="1080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1A60A6"/>
                </a:solidFill>
              </a:rPr>
              <a:t>Data </a:t>
            </a:r>
            <a:r>
              <a:rPr lang="it-IT" sz="1400" b="1" dirty="0" err="1" smtClean="0">
                <a:solidFill>
                  <a:srgbClr val="1A60A6"/>
                </a:solidFill>
              </a:rPr>
              <a:t>node</a:t>
            </a:r>
            <a:r>
              <a:rPr lang="it-IT" sz="1400" b="1" dirty="0" smtClean="0">
                <a:solidFill>
                  <a:srgbClr val="1A60A6"/>
                </a:solidFill>
              </a:rPr>
              <a:t> </a:t>
            </a:r>
            <a:r>
              <a:rPr lang="it-IT" sz="1400" b="1" dirty="0" err="1" smtClean="0">
                <a:solidFill>
                  <a:srgbClr val="1A60A6"/>
                </a:solidFill>
              </a:rPr>
              <a:t>n</a:t>
            </a:r>
            <a:endParaRPr lang="it-IT" sz="1400" b="1" dirty="0">
              <a:solidFill>
                <a:srgbClr val="1A60A6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470081" y="4124630"/>
            <a:ext cx="1080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1A60A6"/>
                </a:solidFill>
              </a:rPr>
              <a:t>Data </a:t>
            </a:r>
            <a:r>
              <a:rPr lang="it-IT" sz="1400" b="1" dirty="0" err="1" smtClean="0">
                <a:solidFill>
                  <a:srgbClr val="1A60A6"/>
                </a:solidFill>
              </a:rPr>
              <a:t>node</a:t>
            </a:r>
            <a:r>
              <a:rPr lang="it-IT" sz="1400" b="1" dirty="0" smtClean="0">
                <a:solidFill>
                  <a:srgbClr val="1A60A6"/>
                </a:solidFill>
              </a:rPr>
              <a:t> 2</a:t>
            </a:r>
            <a:endParaRPr lang="it-IT" sz="1400" b="1" dirty="0">
              <a:solidFill>
                <a:srgbClr val="1A60A6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516068" y="4129335"/>
            <a:ext cx="1080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1A60A6"/>
                </a:solidFill>
              </a:rPr>
              <a:t>Data </a:t>
            </a:r>
            <a:r>
              <a:rPr lang="it-IT" sz="1400" b="1" dirty="0" err="1" smtClean="0">
                <a:solidFill>
                  <a:srgbClr val="1A60A6"/>
                </a:solidFill>
              </a:rPr>
              <a:t>node</a:t>
            </a:r>
            <a:r>
              <a:rPr lang="it-IT" sz="1400" b="1" dirty="0" smtClean="0">
                <a:solidFill>
                  <a:srgbClr val="1A60A6"/>
                </a:solidFill>
              </a:rPr>
              <a:t> 3</a:t>
            </a:r>
            <a:endParaRPr lang="it-IT" sz="1400" b="1" dirty="0">
              <a:solidFill>
                <a:srgbClr val="1A60A6"/>
              </a:solidFill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153245" y="1268485"/>
            <a:ext cx="1101673" cy="1073528"/>
            <a:chOff x="395536" y="1268485"/>
            <a:chExt cx="1101673" cy="1073528"/>
          </a:xfrm>
        </p:grpSpPr>
        <p:sp>
          <p:nvSpPr>
            <p:cNvPr id="18" name="Cilindro 17"/>
            <p:cNvSpPr/>
            <p:nvPr/>
          </p:nvSpPr>
          <p:spPr>
            <a:xfrm>
              <a:off x="445858" y="1268485"/>
              <a:ext cx="955561" cy="1073528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68928" y="1945268"/>
              <a:ext cx="10067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sgf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stats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-api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395536" y="1700808"/>
              <a:ext cx="11016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esgf-dashboard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1470081" y="3017402"/>
            <a:ext cx="1101673" cy="1073528"/>
            <a:chOff x="395536" y="1268485"/>
            <a:chExt cx="1101673" cy="1073528"/>
          </a:xfrm>
        </p:grpSpPr>
        <p:sp>
          <p:nvSpPr>
            <p:cNvPr id="22" name="Cilindro 21"/>
            <p:cNvSpPr/>
            <p:nvPr/>
          </p:nvSpPr>
          <p:spPr>
            <a:xfrm>
              <a:off x="445858" y="1268485"/>
              <a:ext cx="955561" cy="1073528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68928" y="1945268"/>
              <a:ext cx="10067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sgf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stats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-api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395536" y="1700808"/>
              <a:ext cx="11016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esgf-dashboard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3516068" y="2996952"/>
            <a:ext cx="1101673" cy="1073528"/>
            <a:chOff x="395536" y="1268485"/>
            <a:chExt cx="1101673" cy="1073528"/>
          </a:xfrm>
        </p:grpSpPr>
        <p:sp>
          <p:nvSpPr>
            <p:cNvPr id="26" name="Cilindro 25"/>
            <p:cNvSpPr/>
            <p:nvPr/>
          </p:nvSpPr>
          <p:spPr>
            <a:xfrm>
              <a:off x="445858" y="1268485"/>
              <a:ext cx="955561" cy="1073528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68928" y="1945268"/>
              <a:ext cx="10067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sgf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stats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-api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395536" y="1700808"/>
              <a:ext cx="11016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esgf-dashboard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5049879" y="1268485"/>
            <a:ext cx="1101673" cy="1073528"/>
            <a:chOff x="395536" y="1268485"/>
            <a:chExt cx="1101673" cy="1073528"/>
          </a:xfrm>
        </p:grpSpPr>
        <p:sp>
          <p:nvSpPr>
            <p:cNvPr id="30" name="Cilindro 29"/>
            <p:cNvSpPr/>
            <p:nvPr/>
          </p:nvSpPr>
          <p:spPr>
            <a:xfrm>
              <a:off x="445858" y="1268485"/>
              <a:ext cx="955561" cy="1073528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468928" y="1945268"/>
              <a:ext cx="10067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sgf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stats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-api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395536" y="1700808"/>
              <a:ext cx="11016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esgf-dashboard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2550201" y="5102083"/>
            <a:ext cx="1203443" cy="1073528"/>
            <a:chOff x="395536" y="1268485"/>
            <a:chExt cx="1203443" cy="1073528"/>
          </a:xfrm>
        </p:grpSpPr>
        <p:sp>
          <p:nvSpPr>
            <p:cNvPr id="34" name="Cilindro 33"/>
            <p:cNvSpPr/>
            <p:nvPr/>
          </p:nvSpPr>
          <p:spPr>
            <a:xfrm>
              <a:off x="445858" y="1268485"/>
              <a:ext cx="955561" cy="1073528"/>
            </a:xfrm>
            <a:prstGeom prst="can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68928" y="1945268"/>
              <a:ext cx="10067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sgf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</a:t>
              </a:r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stats</a:t>
              </a:r>
              <a:r>
                <a:rPr lang="it-IT" sz="1000" dirty="0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-api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95536" y="1700808"/>
              <a:ext cx="1203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solidFill>
                    <a:srgbClr val="1960A6"/>
                  </a:solidFill>
                  <a:latin typeface="Helvetica" charset="0"/>
                  <a:ea typeface="Helvetica" charset="0"/>
                  <a:cs typeface="Helvetica" charset="0"/>
                </a:rPr>
                <a:t>esgf-dashboard</a:t>
              </a:r>
              <a:endParaRPr lang="it-IT" sz="1000" dirty="0">
                <a:solidFill>
                  <a:srgbClr val="1960A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cxnSp>
        <p:nvCxnSpPr>
          <p:cNvPr id="37" name="Connettore 4 36"/>
          <p:cNvCxnSpPr/>
          <p:nvPr/>
        </p:nvCxnSpPr>
        <p:spPr>
          <a:xfrm rot="16200000" flipH="1">
            <a:off x="151341" y="3189665"/>
            <a:ext cx="2990724" cy="19076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4 37"/>
          <p:cNvCxnSpPr/>
          <p:nvPr/>
        </p:nvCxnSpPr>
        <p:spPr>
          <a:xfrm rot="5400000">
            <a:off x="2978376" y="3270026"/>
            <a:ext cx="3048001" cy="1841951"/>
          </a:xfrm>
          <a:prstGeom prst="bentConnector3">
            <a:avLst>
              <a:gd name="adj1" fmla="val 10012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4 38"/>
          <p:cNvCxnSpPr/>
          <p:nvPr/>
        </p:nvCxnSpPr>
        <p:spPr>
          <a:xfrm rot="16200000" flipH="1">
            <a:off x="1972829" y="4470141"/>
            <a:ext cx="796126" cy="72065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4 39"/>
          <p:cNvCxnSpPr/>
          <p:nvPr/>
        </p:nvCxnSpPr>
        <p:spPr>
          <a:xfrm rot="5400000">
            <a:off x="3329368" y="4501349"/>
            <a:ext cx="791421" cy="66294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V="1">
            <a:off x="1225355" y="1823919"/>
            <a:ext cx="661863" cy="121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998184" y="2276872"/>
            <a:ext cx="387309" cy="675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H="1" flipV="1">
            <a:off x="3825653" y="2420888"/>
            <a:ext cx="218518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H="1" flipV="1">
            <a:off x="4113685" y="1823919"/>
            <a:ext cx="900100" cy="236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2529509" y="616530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1A60A6"/>
                </a:solidFill>
              </a:rPr>
              <a:t>Collector</a:t>
            </a:r>
            <a:r>
              <a:rPr lang="it-IT" sz="1400" b="1" dirty="0" smtClean="0">
                <a:solidFill>
                  <a:srgbClr val="1A60A6"/>
                </a:solidFill>
              </a:rPr>
              <a:t> </a:t>
            </a:r>
            <a:r>
              <a:rPr lang="it-IT" sz="1400" b="1" dirty="0" err="1" smtClean="0">
                <a:solidFill>
                  <a:srgbClr val="1A60A6"/>
                </a:solidFill>
              </a:rPr>
              <a:t>node</a:t>
            </a:r>
            <a:r>
              <a:rPr lang="it-IT" sz="1400" b="1" dirty="0" smtClean="0">
                <a:solidFill>
                  <a:srgbClr val="1A60A6"/>
                </a:solidFill>
              </a:rPr>
              <a:t> </a:t>
            </a:r>
            <a:endParaRPr lang="it-IT" sz="1400" b="1" dirty="0">
              <a:solidFill>
                <a:srgbClr val="1A60A6"/>
              </a:solidFill>
            </a:endParaRPr>
          </a:p>
        </p:txBody>
      </p:sp>
      <p:cxnSp>
        <p:nvCxnSpPr>
          <p:cNvPr id="50" name="Connettore 2 49"/>
          <p:cNvCxnSpPr/>
          <p:nvPr/>
        </p:nvCxnSpPr>
        <p:spPr>
          <a:xfrm>
            <a:off x="3657600" y="6019800"/>
            <a:ext cx="1828800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4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DAB9817D-191D-8A44-8B76-1159E650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7696200" cy="578928"/>
          </a:xfrm>
        </p:spPr>
        <p:txBody>
          <a:bodyPr/>
          <a:lstStyle/>
          <a:p>
            <a:r>
              <a:rPr lang="en-US">
                <a:latin typeface="Helvetica" charset="0"/>
              </a:rPr>
              <a:t>Architecture of the ESGF Dashboard</a:t>
            </a:r>
            <a:endParaRPr lang="en-US" dirty="0"/>
          </a:p>
        </p:txBody>
      </p:sp>
      <p:sp>
        <p:nvSpPr>
          <p:cNvPr id="47" name="Rettangolo 46"/>
          <p:cNvSpPr/>
          <p:nvPr/>
        </p:nvSpPr>
        <p:spPr>
          <a:xfrm>
            <a:off x="4587892" y="3726680"/>
            <a:ext cx="2554900" cy="282652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/>
          <p:cNvSpPr/>
          <p:nvPr/>
        </p:nvSpPr>
        <p:spPr>
          <a:xfrm>
            <a:off x="304800" y="1134392"/>
            <a:ext cx="2554900" cy="2952328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3219740" y="1566440"/>
            <a:ext cx="1787278" cy="100811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5" y="1210015"/>
            <a:ext cx="6761683" cy="534318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8001000" y="1371600"/>
            <a:ext cx="3505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The Dashboard engine, included into the ESGF software stack, can be configured to collect information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at single 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site level or to gather statistics from other nodes.</a:t>
            </a:r>
            <a:endParaRPr lang="it-IT" dirty="0">
              <a:solidFill>
                <a:schemeClr val="bg1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he 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data nodes will be distributed in a hierarchical structure, some data nodes will act as 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leaf node 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and others will act as 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collector nodes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.</a:t>
            </a:r>
            <a:endParaRPr lang="it-IT" dirty="0">
              <a:solidFill>
                <a:schemeClr val="bg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0C876765-EAE2-E644-89B3-53ABE7852D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4801" y="1447801"/>
            <a:ext cx="6934200" cy="4191000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Support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for CMIP6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project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statistics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collection</a:t>
            </a:r>
            <a:r>
              <a:rPr lang="it-IT" dirty="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(more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details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in the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next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slide)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REST API service on CMCC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collector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node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to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provide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federated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statistics</a:t>
            </a:r>
            <a:endParaRPr lang="it-IT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Graphical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restyling and new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views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metrics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for the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dashboard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user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interface</a:t>
            </a:r>
            <a:endParaRPr lang="it-IT" dirty="0" smtClean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Export CSV file from </a:t>
            </a:r>
            <a:r>
              <a:rPr lang="it-IT" dirty="0" err="1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charts</a:t>
            </a:r>
            <a:r>
              <a:rPr lang="it-IT" dirty="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it-IT" dirty="0" err="1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tables</a:t>
            </a:r>
            <a:endParaRPr lang="it-IT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Documentation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configuration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info for the </a:t>
            </a:r>
            <a:r>
              <a:rPr lang="it-IT" dirty="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ESGF Dashboard</a:t>
            </a:r>
            <a:endParaRPr lang="it-IT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Fixed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installation</a:t>
            </a:r>
            <a:r>
              <a:rPr lang="it-IT" dirty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 on </a:t>
            </a:r>
            <a:r>
              <a:rPr lang="it-IT" dirty="0" smtClean="0">
                <a:solidFill>
                  <a:srgbClr val="1A60A6"/>
                </a:solidFill>
                <a:latin typeface="Helvetica" charset="0"/>
                <a:ea typeface="Helvetica" charset="0"/>
                <a:cs typeface="Helvetica" charset="0"/>
              </a:rPr>
              <a:t>CentOS7</a:t>
            </a:r>
            <a:endParaRPr lang="it-IT" dirty="0">
              <a:solidFill>
                <a:srgbClr val="1A60A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DAB9817D-191D-8A44-8B76-1159E650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0" y="533400"/>
            <a:ext cx="6187205" cy="578928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Progress report 2018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209800"/>
            <a:ext cx="271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CDNOT activities during 2018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371600" y="1447800"/>
            <a:ext cx="9296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rgbClr val="1A60A6"/>
                </a:solidFill>
                <a:ea typeface="Calibri" charset="0"/>
                <a:cs typeface="Times New Roman" charset="0"/>
              </a:rPr>
              <a:t>Starting from January 2018, the Dashboard team took part in the CDNOT activities, a sequence of </a:t>
            </a:r>
            <a:r>
              <a:rPr lang="en-US" sz="1600" u="sng" dirty="0">
                <a:solidFill>
                  <a:srgbClr val="1A60A6"/>
                </a:solidFill>
                <a:ea typeface="Calibri" charset="0"/>
                <a:cs typeface="Times New Roman" charset="0"/>
              </a:rPr>
              <a:t>data challenges</a:t>
            </a:r>
            <a:r>
              <a:rPr lang="en-US" sz="1600" dirty="0">
                <a:solidFill>
                  <a:srgbClr val="1A60A6"/>
                </a:solidFill>
                <a:ea typeface="Calibri" charset="0"/>
                <a:cs typeface="Times New Roman" charset="0"/>
              </a:rPr>
              <a:t> with the aim of verifying the operational readiness of the federation and providing clear and well-exercised instructions for CMIP6 data providers.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1600" dirty="0">
              <a:solidFill>
                <a:srgbClr val="1A60A6"/>
              </a:solidFill>
              <a:ea typeface="Calibri" charset="0"/>
              <a:cs typeface="Times New Roman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1A60A6"/>
                </a:solidFill>
              </a:rPr>
              <a:t>Two releases of the software have been issued during the period: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1A60A6"/>
                </a:solidFill>
              </a:rPr>
              <a:t>The first </a:t>
            </a:r>
            <a:r>
              <a:rPr lang="en-US" sz="1600" dirty="0" smtClean="0">
                <a:solidFill>
                  <a:srgbClr val="1A60A6"/>
                </a:solidFill>
              </a:rPr>
              <a:t>one (included into the ESGF 2.6.8b-master release) </a:t>
            </a:r>
            <a:r>
              <a:rPr lang="en-US" sz="1600" dirty="0">
                <a:solidFill>
                  <a:srgbClr val="1A60A6"/>
                </a:solidFill>
              </a:rPr>
              <a:t>to include a </a:t>
            </a:r>
            <a:r>
              <a:rPr lang="en-US" sz="1600" b="1" dirty="0">
                <a:solidFill>
                  <a:srgbClr val="1A60A6"/>
                </a:solidFill>
              </a:rPr>
              <a:t>black-list feature </a:t>
            </a:r>
            <a:r>
              <a:rPr lang="en-US" sz="1600" dirty="0">
                <a:solidFill>
                  <a:srgbClr val="1A60A6"/>
                </a:solidFill>
              </a:rPr>
              <a:t>to distinguish regular from replication downloads by excluding specific users, providing thus more accurate statistics on the data usage.</a:t>
            </a:r>
            <a:r>
              <a:rPr lang="it-IT" sz="1600" dirty="0">
                <a:solidFill>
                  <a:srgbClr val="1A60A6"/>
                </a:solidFill>
              </a:rPr>
              <a:t> </a:t>
            </a:r>
            <a:endParaRPr lang="en-US" sz="1600" dirty="0">
              <a:solidFill>
                <a:srgbClr val="1A60A6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1A60A6"/>
                </a:solidFill>
              </a:rPr>
              <a:t>the latest one, </a:t>
            </a:r>
            <a:r>
              <a:rPr lang="en-US" sz="1600" dirty="0" smtClean="0">
                <a:solidFill>
                  <a:srgbClr val="1A60A6"/>
                </a:solidFill>
              </a:rPr>
              <a:t>released </a:t>
            </a:r>
            <a:r>
              <a:rPr lang="en-US" sz="1600" dirty="0">
                <a:solidFill>
                  <a:srgbClr val="1A60A6"/>
                </a:solidFill>
              </a:rPr>
              <a:t>in the ESGF </a:t>
            </a:r>
            <a:r>
              <a:rPr lang="en-US" sz="1600" dirty="0" smtClean="0">
                <a:solidFill>
                  <a:srgbClr val="1A60A6"/>
                </a:solidFill>
              </a:rPr>
              <a:t>2.8 master </a:t>
            </a:r>
            <a:r>
              <a:rPr lang="en-US" sz="1600" dirty="0">
                <a:solidFill>
                  <a:srgbClr val="1A60A6"/>
                </a:solidFill>
              </a:rPr>
              <a:t>version few days ago, with the </a:t>
            </a:r>
            <a:r>
              <a:rPr lang="en-US" sz="1600" b="1" dirty="0">
                <a:solidFill>
                  <a:srgbClr val="1A60A6"/>
                </a:solidFill>
              </a:rPr>
              <a:t>project-specific statistics </a:t>
            </a:r>
            <a:r>
              <a:rPr lang="en-US" sz="1600" dirty="0">
                <a:solidFill>
                  <a:srgbClr val="1A60A6"/>
                </a:solidFill>
              </a:rPr>
              <a:t>on the CMIP6 project.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1A60A6"/>
                </a:solidFill>
              </a:rPr>
              <a:t>At the moment, the dashboard gathers cross-project statistics for </a:t>
            </a:r>
            <a:r>
              <a:rPr lang="en-US" sz="1600" dirty="0" smtClean="0">
                <a:solidFill>
                  <a:srgbClr val="1A60A6"/>
                </a:solidFill>
              </a:rPr>
              <a:t>CMIP6.</a:t>
            </a:r>
            <a:endParaRPr lang="en-US" sz="1600" dirty="0">
              <a:solidFill>
                <a:srgbClr val="1A60A6"/>
              </a:solidFill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1A60A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1A60A6"/>
                </a:solidFill>
              </a:rPr>
              <a:t>As soon as the production data nodes will be updated to the latest ESGF master release (2.8), the collector node at CMCC will gather and visualize a new section for the CMIP6 project.</a:t>
            </a:r>
            <a:endParaRPr lang="it-IT" sz="1600" dirty="0">
              <a:solidFill>
                <a:srgbClr val="1A60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0C876765-EAE2-E644-89B3-53ABE7852D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1506589"/>
            <a:ext cx="6400799" cy="4894211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Collection of </a:t>
            </a:r>
            <a:r>
              <a:rPr lang="it-IT" sz="2200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statistics</a:t>
            </a: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coming</a:t>
            </a: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from </a:t>
            </a:r>
            <a:r>
              <a:rPr lang="it-IT" sz="2200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other</a:t>
            </a: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download </a:t>
            </a:r>
            <a:r>
              <a:rPr lang="it-IT" sz="2200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services</a:t>
            </a: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it-IT" sz="2200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wget</a:t>
            </a: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it-IT" sz="2200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GridFTP</a:t>
            </a: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, etc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.)</a:t>
            </a:r>
          </a:p>
          <a:p>
            <a:pPr marL="285750" indent="-285750">
              <a:buFontTx/>
              <a:buChar char="-"/>
            </a:pP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Discussion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with Compute </a:t>
            </a:r>
            <a:r>
              <a:rPr lang="it-IT" sz="2200" dirty="0" err="1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Working</a:t>
            </a:r>
            <a:r>
              <a:rPr lang="it-IT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Team to integrate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metrics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about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computation</a:t>
            </a:r>
            <a:endParaRPr lang="it-IT" sz="2200" dirty="0" smtClean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Tx/>
              <a:buChar char="-"/>
            </a:pP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Net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statistics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from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PerfSONAR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integration</a:t>
            </a:r>
            <a:endParaRPr lang="it-IT" sz="2200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Tx/>
              <a:buChar char="-"/>
            </a:pPr>
            <a:r>
              <a:rPr lang="en-US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New </a:t>
            </a:r>
            <a:r>
              <a:rPr lang="en-US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views </a:t>
            </a:r>
            <a:r>
              <a:rPr lang="en-US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related to Project-specific </a:t>
            </a:r>
            <a:r>
              <a:rPr lang="en-US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statistics </a:t>
            </a:r>
            <a:r>
              <a:rPr lang="en-US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(e.g. E3SM</a:t>
            </a:r>
            <a:r>
              <a:rPr lang="en-US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, CMIP3 </a:t>
            </a:r>
            <a:r>
              <a:rPr lang="en-US" sz="22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and </a:t>
            </a:r>
            <a:r>
              <a:rPr lang="en-US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INPUT4MIPS </a:t>
            </a:r>
            <a:r>
              <a:rPr lang="en-US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projects)</a:t>
            </a:r>
            <a:endParaRPr lang="en-US" sz="2200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This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activity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will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be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supported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by IS-ENES3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as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part of the core data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services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foreseen</a:t>
            </a:r>
            <a:r>
              <a:rPr lang="it-IT" sz="2200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in the </a:t>
            </a:r>
            <a:r>
              <a:rPr lang="it-IT" sz="2200" dirty="0" err="1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project</a:t>
            </a:r>
            <a:endParaRPr lang="en-US" sz="2200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200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DAB9817D-191D-8A44-8B76-1159E650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0" y="533400"/>
            <a:ext cx="6187205" cy="578928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Roadmap 2019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0" y="1219200"/>
            <a:ext cx="4341412" cy="3048000"/>
          </a:xfrm>
          <a:prstGeom prst="rect">
            <a:avLst/>
          </a:prstGeom>
        </p:spPr>
      </p:pic>
      <p:pic>
        <p:nvPicPr>
          <p:cNvPr id="5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07" y="5029200"/>
            <a:ext cx="2687193" cy="96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A9EE70BC-B173-FE4E-BD40-EEF535E3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Dashboard UI</a:t>
            </a:r>
            <a:endParaRPr lang="en-US" dirty="0"/>
          </a:p>
        </p:txBody>
      </p:sp>
      <p:sp>
        <p:nvSpPr>
          <p:cNvPr id="9" name="Content Placeholder 14">
            <a:extLst>
              <a:ext uri="{FF2B5EF4-FFF2-40B4-BE49-F238E27FC236}">
                <a16:creationId xmlns="" xmlns:a16="http://schemas.microsoft.com/office/drawing/2014/main" id="{C4391995-B5E3-1A45-ACE5-13D3A58B87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1" y="2438400"/>
            <a:ext cx="3124199" cy="2209800"/>
          </a:xfrm>
          <a:prstGeom prst="rect">
            <a:avLst/>
          </a:prstGeom>
        </p:spPr>
        <p:txBody>
          <a:bodyPr/>
          <a:lstStyle/>
          <a:p>
            <a:pPr marL="57150" indent="0">
              <a:lnSpc>
                <a:spcPct val="150000"/>
              </a:lnSpc>
              <a:buNone/>
            </a:pPr>
            <a:r>
              <a:rPr lang="it-IT" sz="1800" dirty="0">
                <a:solidFill>
                  <a:srgbClr val="1A60A6"/>
                </a:solidFill>
              </a:rPr>
              <a:t>The ESGF Dashboard UI </a:t>
            </a:r>
            <a:r>
              <a:rPr lang="it-IT" sz="1800" dirty="0" err="1">
                <a:solidFill>
                  <a:srgbClr val="1A60A6"/>
                </a:solidFill>
              </a:rPr>
              <a:t>is</a:t>
            </a:r>
            <a:r>
              <a:rPr lang="it-IT" sz="1800" dirty="0">
                <a:solidFill>
                  <a:srgbClr val="1A60A6"/>
                </a:solidFill>
              </a:rPr>
              <a:t> </a:t>
            </a:r>
            <a:r>
              <a:rPr lang="it-IT" sz="1800" dirty="0" err="1">
                <a:solidFill>
                  <a:srgbClr val="1A60A6"/>
                </a:solidFill>
              </a:rPr>
              <a:t>deployed</a:t>
            </a:r>
            <a:r>
              <a:rPr lang="it-IT" sz="1800" dirty="0">
                <a:solidFill>
                  <a:srgbClr val="1A60A6"/>
                </a:solidFill>
              </a:rPr>
              <a:t> on the </a:t>
            </a:r>
            <a:r>
              <a:rPr lang="it-IT" sz="1800" dirty="0" err="1">
                <a:solidFill>
                  <a:srgbClr val="1A60A6"/>
                </a:solidFill>
              </a:rPr>
              <a:t>collector</a:t>
            </a:r>
            <a:r>
              <a:rPr lang="it-IT" sz="1800" dirty="0">
                <a:solidFill>
                  <a:srgbClr val="1A60A6"/>
                </a:solidFill>
              </a:rPr>
              <a:t> </a:t>
            </a:r>
            <a:r>
              <a:rPr lang="it-IT" sz="1800" dirty="0" err="1">
                <a:solidFill>
                  <a:srgbClr val="1A60A6"/>
                </a:solidFill>
              </a:rPr>
              <a:t>node</a:t>
            </a:r>
            <a:r>
              <a:rPr lang="it-IT" sz="1800" dirty="0">
                <a:solidFill>
                  <a:srgbClr val="1A60A6"/>
                </a:solidFill>
              </a:rPr>
              <a:t> </a:t>
            </a:r>
            <a:r>
              <a:rPr lang="it-IT" sz="1800" dirty="0" err="1">
                <a:solidFill>
                  <a:srgbClr val="1A60A6"/>
                </a:solidFill>
              </a:rPr>
              <a:t>at</a:t>
            </a:r>
            <a:r>
              <a:rPr lang="it-IT" sz="1800" dirty="0">
                <a:solidFill>
                  <a:srgbClr val="1A60A6"/>
                </a:solidFill>
              </a:rPr>
              <a:t> the CMCC </a:t>
            </a:r>
            <a:r>
              <a:rPr lang="it-IT" sz="1800" dirty="0" err="1">
                <a:solidFill>
                  <a:srgbClr val="1A60A6"/>
                </a:solidFill>
              </a:rPr>
              <a:t>Supercomputing</a:t>
            </a:r>
            <a:r>
              <a:rPr lang="it-IT" sz="1800" dirty="0">
                <a:solidFill>
                  <a:srgbClr val="1A60A6"/>
                </a:solidFill>
              </a:rPr>
              <a:t> Center and </a:t>
            </a:r>
            <a:r>
              <a:rPr lang="it-IT" sz="1800" dirty="0" err="1">
                <a:solidFill>
                  <a:srgbClr val="1A60A6"/>
                </a:solidFill>
              </a:rPr>
              <a:t>reachable</a:t>
            </a:r>
            <a:r>
              <a:rPr lang="it-IT" sz="1800" dirty="0">
                <a:solidFill>
                  <a:srgbClr val="1A60A6"/>
                </a:solidFill>
              </a:rPr>
              <a:t> </a:t>
            </a:r>
            <a:r>
              <a:rPr lang="it-IT" sz="1800" dirty="0" err="1">
                <a:solidFill>
                  <a:srgbClr val="1A60A6"/>
                </a:solidFill>
              </a:rPr>
              <a:t>at</a:t>
            </a:r>
            <a:r>
              <a:rPr lang="it-IT" sz="1800" dirty="0">
                <a:solidFill>
                  <a:srgbClr val="1A60A6"/>
                </a:solidFill>
              </a:rPr>
              <a:t> </a:t>
            </a:r>
            <a:r>
              <a:rPr lang="it-IT" sz="1800" dirty="0" smtClean="0">
                <a:solidFill>
                  <a:srgbClr val="1A60A6"/>
                </a:solidFill>
              </a:rPr>
              <a:t>the link </a:t>
            </a:r>
            <a:r>
              <a:rPr lang="it-IT" sz="1800" dirty="0" err="1" smtClean="0">
                <a:solidFill>
                  <a:srgbClr val="1A60A6"/>
                </a:solidFill>
              </a:rPr>
              <a:t>below</a:t>
            </a:r>
            <a:r>
              <a:rPr lang="it-IT" sz="1800" dirty="0" smtClean="0">
                <a:solidFill>
                  <a:srgbClr val="1A60A6"/>
                </a:solidFill>
              </a:rPr>
              <a:t>. </a:t>
            </a:r>
            <a:endParaRPr lang="it-IT" sz="1800" dirty="0">
              <a:solidFill>
                <a:srgbClr val="1A60A6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20655"/>
            <a:ext cx="7248234" cy="5232545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2286000" y="6427113"/>
            <a:ext cx="7162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http://esgf-ui.cmcc.it:8080/</a:t>
            </a:r>
            <a:r>
              <a:rPr lang="it-IT" sz="1400" b="1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esgf-dashboard-ui</a:t>
            </a:r>
            <a:r>
              <a:rPr lang="it-IT" sz="1400" b="1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it-IT" sz="1400" b="1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pages</a:t>
            </a:r>
            <a:r>
              <a:rPr lang="it-IT" sz="1400" b="1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it-IT" sz="1400" b="1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index.html</a:t>
            </a:r>
            <a:endParaRPr lang="it-IT" sz="1400" b="1" dirty="0">
              <a:solidFill>
                <a:schemeClr val="accent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43200"/>
            <a:ext cx="8077200" cy="2088533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3276600" y="3429000"/>
            <a:ext cx="6934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8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S ERC Presentation Template 2018 OUO_AH" id="{CB57044B-58AD-3246-9DAE-B560B7D58EC6}" vid="{077D3638-5695-6A46-86C3-72E72A7913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31453</TotalTime>
  <Words>659</Words>
  <Application>Microsoft Macintosh PowerPoint</Application>
  <PresentationFormat>Widescreen</PresentationFormat>
  <Paragraphs>112</Paragraphs>
  <Slides>17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31" baseType="lpstr">
      <vt:lpstr>Calibri</vt:lpstr>
      <vt:lpstr>Courier New</vt:lpstr>
      <vt:lpstr>Franklin Gothic Medium</vt:lpstr>
      <vt:lpstr>Helvetica</vt:lpstr>
      <vt:lpstr>Helvetica Neue</vt:lpstr>
      <vt:lpstr>Helvetica Neue Medium</vt:lpstr>
      <vt:lpstr>Lucida Grande</vt:lpstr>
      <vt:lpstr>Roboto Bold</vt:lpstr>
      <vt:lpstr>Roboto Light</vt:lpstr>
      <vt:lpstr>Times New Roman</vt:lpstr>
      <vt:lpstr>Wingdings</vt:lpstr>
      <vt:lpstr>Wingdings 2</vt:lpstr>
      <vt:lpstr>Arial</vt:lpstr>
      <vt:lpstr>2015_PPT_UNC_V7.06 (1)</vt:lpstr>
      <vt:lpstr>ESGF Dashboard:  data usage statistics on the Earth System Grid Federation</vt:lpstr>
      <vt:lpstr>Outline</vt:lpstr>
      <vt:lpstr>The ESGF Dashboard context</vt:lpstr>
      <vt:lpstr>The ESGF Dashboard in a nutshell</vt:lpstr>
      <vt:lpstr>Architecture of the ESGF Dashboard</vt:lpstr>
      <vt:lpstr>Progress report 2018</vt:lpstr>
      <vt:lpstr>CDNOT activities during 2018</vt:lpstr>
      <vt:lpstr>Roadmap 2019</vt:lpstr>
      <vt:lpstr>Dashboard UI</vt:lpstr>
      <vt:lpstr>Dashboard UI –  Cross-project statistics</vt:lpstr>
      <vt:lpstr>Dashboard UI – CMIP5 Project-specific statistics</vt:lpstr>
      <vt:lpstr>Dashboard UI –  Obs4MIPs Project-specific statistics</vt:lpstr>
      <vt:lpstr>Dashboard UI – Geo-Downloads </vt:lpstr>
      <vt:lpstr>Dashboard UI – Geo-Downloads </vt:lpstr>
      <vt:lpstr>Dashboard UI  – Federated data archive</vt:lpstr>
      <vt:lpstr>Documentation and useful links</vt:lpstr>
      <vt:lpstr>Presentazione di PowerPoint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Security Principal Directorate External Review Committee Meeting</dc:title>
  <dc:creator>Reason, Thomas A.</dc:creator>
  <cp:lastModifiedBy>Alessandra Nuzzo</cp:lastModifiedBy>
  <cp:revision>134</cp:revision>
  <cp:lastPrinted>2018-11-29T13:42:14Z</cp:lastPrinted>
  <dcterms:created xsi:type="dcterms:W3CDTF">2018-06-27T21:36:50Z</dcterms:created>
  <dcterms:modified xsi:type="dcterms:W3CDTF">2018-12-05T14:08:31Z</dcterms:modified>
</cp:coreProperties>
</file>