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20"/>
  </p:notesMasterIdLst>
  <p:handoutMasterIdLst>
    <p:handoutMasterId r:id="rId21"/>
  </p:handoutMasterIdLst>
  <p:sldIdLst>
    <p:sldId id="493" r:id="rId2"/>
    <p:sldId id="495" r:id="rId3"/>
    <p:sldId id="494" r:id="rId4"/>
    <p:sldId id="496" r:id="rId5"/>
    <p:sldId id="502" r:id="rId6"/>
    <p:sldId id="499" r:id="rId7"/>
    <p:sldId id="505" r:id="rId8"/>
    <p:sldId id="506" r:id="rId9"/>
    <p:sldId id="507" r:id="rId10"/>
    <p:sldId id="508" r:id="rId11"/>
    <p:sldId id="509" r:id="rId12"/>
    <p:sldId id="510" r:id="rId13"/>
    <p:sldId id="497" r:id="rId14"/>
    <p:sldId id="498" r:id="rId15"/>
    <p:sldId id="500" r:id="rId16"/>
    <p:sldId id="512" r:id="rId17"/>
    <p:sldId id="513" r:id="rId18"/>
    <p:sldId id="514" r:id="rId19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 userDrawn="1">
          <p15:clr>
            <a:srgbClr val="A4A3A4"/>
          </p15:clr>
        </p15:guide>
        <p15:guide id="2" orient="horz" pos="4002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FDD"/>
    <a:srgbClr val="10D6A2"/>
    <a:srgbClr val="AEF8E5"/>
    <a:srgbClr val="2DEFBC"/>
    <a:srgbClr val="C7D9F0"/>
    <a:srgbClr val="0F4F97"/>
    <a:srgbClr val="F6CE86"/>
    <a:srgbClr val="0A8464"/>
    <a:srgbClr val="0DB78A"/>
    <a:srgbClr val="D68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82" autoAdjust="0"/>
    <p:restoredTop sz="86448" autoAdjust="0"/>
  </p:normalViewPr>
  <p:slideViewPr>
    <p:cSldViewPr>
      <p:cViewPr varScale="1">
        <p:scale>
          <a:sx n="114" d="100"/>
          <a:sy n="114" d="100"/>
        </p:scale>
        <p:origin x="232" y="184"/>
      </p:cViewPr>
      <p:guideLst>
        <p:guide orient="horz" pos="905"/>
        <p:guide orient="horz" pos="4002"/>
        <p:guide pos="3840"/>
      </p:guideLst>
    </p:cSldViewPr>
  </p:slideViewPr>
  <p:outlineViewPr>
    <p:cViewPr>
      <p:scale>
        <a:sx n="33" d="100"/>
        <a:sy n="33" d="100"/>
      </p:scale>
      <p:origin x="0" y="-1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12/1/18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12/1/18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6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595851" y="565126"/>
            <a:ext cx="10562804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95851" y="2024863"/>
            <a:ext cx="709570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2" y="3096715"/>
            <a:ext cx="5486399" cy="477838"/>
          </a:xfrm>
        </p:spPr>
        <p:txBody>
          <a:bodyPr rIns="182880" anchor="b" anchorCtr="0">
            <a:noAutofit/>
          </a:bodyPr>
          <a:lstStyle>
            <a:lvl1pPr marL="57149" indent="0" algn="r">
              <a:spcBef>
                <a:spcPts val="0"/>
              </a:spcBef>
              <a:buNone/>
              <a:defRPr sz="1600" b="0">
                <a:latin typeface="Franklin Gothic Medium" panose="020B0603020102020204" pitchFamily="34" charset="0"/>
              </a:defRPr>
            </a:lvl1pPr>
            <a:lvl2pPr marL="342891" indent="0" algn="r">
              <a:buNone/>
              <a:defRPr sz="1600" b="0"/>
            </a:lvl2pPr>
            <a:lvl3pPr marL="628635" indent="0" algn="r">
              <a:buNone/>
              <a:defRPr sz="1600" b="0"/>
            </a:lvl3pPr>
            <a:lvl4pPr marL="857229" indent="0" algn="r">
              <a:buNone/>
              <a:defRPr sz="1600" b="0"/>
            </a:lvl4pPr>
            <a:lvl5pPr marL="1085824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A7403-77FF-2345-AA23-7FE7AFB19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243" y="180803"/>
            <a:ext cx="1269242" cy="19685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A1CF9-7F88-CB47-B69A-038993DB5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243" y="180803"/>
            <a:ext cx="1269242" cy="1968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C3377-2151-7047-B063-0E954A8E4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8617"/>
          <a:stretch/>
        </p:blipFill>
        <p:spPr>
          <a:xfrm>
            <a:off x="4259108" y="2457958"/>
            <a:ext cx="3657600" cy="18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0" y="97651"/>
            <a:ext cx="12192000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0196"/>
            <a:ext cx="10972800" cy="1005840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6279B5-BD3D-8D46-9654-CC83363B8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6037"/>
            <a:ext cx="10972800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0CC88-7F7C-DC45-9502-1FFCB0250F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243" y="180803"/>
            <a:ext cx="1269242" cy="19685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4782394" y="97651"/>
            <a:ext cx="7409607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741" y="1706037"/>
            <a:ext cx="6728867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1" y="1712376"/>
            <a:ext cx="3597751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5901654-76AC-EE43-AF1A-92F833827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870433"/>
            <a:ext cx="3597751" cy="603204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8306D-AFCC-724D-9C55-635ECBCA3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243" y="180803"/>
            <a:ext cx="1269242" cy="1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7371844" y="97651"/>
            <a:ext cx="4820155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11115" y="1706037"/>
            <a:ext cx="4058492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Click to edit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1" y="1718713"/>
            <a:ext cx="3597751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85C9B4C-F595-FA4D-BD45-B66F49F09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0" y="894709"/>
            <a:ext cx="6187205" cy="57892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53CB3-D35A-4D45-B946-21BA59F5A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243" y="180803"/>
            <a:ext cx="1269242" cy="1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277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97651"/>
            <a:ext cx="7409607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16382"/>
            <a:ext cx="6357644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722222"/>
            <a:ext cx="6357644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57367" y="1734899"/>
            <a:ext cx="4342704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7BB0E-E83C-E344-B0F5-A86268A93D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243" y="180803"/>
            <a:ext cx="1269242" cy="1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48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11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97651"/>
            <a:ext cx="4612460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1" y="716382"/>
            <a:ext cx="3511945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500" y="1722222"/>
            <a:ext cx="3511947" cy="4906889"/>
          </a:xfrm>
        </p:spPr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Click to edit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5547" y="1734899"/>
            <a:ext cx="6964524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B3D66-14DF-F64E-9B5D-081CAC54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243" y="180803"/>
            <a:ext cx="1269242" cy="1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28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025" y="645140"/>
            <a:ext cx="10721164" cy="594604"/>
          </a:xfrm>
        </p:spPr>
        <p:txBody>
          <a:bodyPr/>
          <a:lstStyle>
            <a:lvl1pPr>
              <a:lnSpc>
                <a:spcPct val="90000"/>
              </a:lnSpc>
              <a:defRPr b="1">
                <a:effectLst/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01619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0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138DAE-5EE4-624A-BB5F-0B52F1494184}"/>
              </a:ext>
            </a:extLst>
          </p:cNvPr>
          <p:cNvCxnSpPr/>
          <p:nvPr userDrawn="1"/>
        </p:nvCxnSpPr>
        <p:spPr>
          <a:xfrm>
            <a:off x="-8076" y="1267155"/>
            <a:ext cx="1220007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0292001-ED4F-A045-A606-5F3D5FE33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243" y="76200"/>
            <a:ext cx="1269242" cy="1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Mai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">
            <a:extLst>
              <a:ext uri="{FF2B5EF4-FFF2-40B4-BE49-F238E27FC236}">
                <a16:creationId xmlns:a16="http://schemas.microsoft.com/office/drawing/2014/main" id="{76E7E354-B803-40B4-82AA-78F7B821083D}"/>
              </a:ext>
            </a:extLst>
          </p:cNvPr>
          <p:cNvSpPr/>
          <p:nvPr userDrawn="1"/>
        </p:nvSpPr>
        <p:spPr>
          <a:xfrm>
            <a:off x="46672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A837348-CC61-408C-AE0B-32F4EB1A3570}"/>
              </a:ext>
            </a:extLst>
          </p:cNvPr>
          <p:cNvSpPr/>
          <p:nvPr userDrawn="1"/>
        </p:nvSpPr>
        <p:spPr>
          <a:xfrm>
            <a:off x="7321549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BEE755FC-AED1-4E93-8A38-EB88296C0598}"/>
              </a:ext>
            </a:extLst>
          </p:cNvPr>
          <p:cNvSpPr/>
          <p:nvPr userDrawn="1"/>
        </p:nvSpPr>
        <p:spPr>
          <a:xfrm>
            <a:off x="99758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765B55D-250E-4B13-A801-E39F40BD426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60900" y="2317750"/>
            <a:ext cx="2222501" cy="2222500"/>
          </a:xfrm>
          <a:custGeom>
            <a:avLst/>
            <a:gdLst>
              <a:gd name="connsiteX0" fmla="*/ 0 w 4445001"/>
              <a:gd name="connsiteY0" fmla="*/ 0 h 4445000"/>
              <a:gd name="connsiteX1" fmla="*/ 4445001 w 4445001"/>
              <a:gd name="connsiteY1" fmla="*/ 0 h 4445000"/>
              <a:gd name="connsiteX2" fmla="*/ 4445001 w 4445001"/>
              <a:gd name="connsiteY2" fmla="*/ 4445000 h 4445000"/>
              <a:gd name="connsiteX3" fmla="*/ 0 w 4445001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1" h="4445000">
                <a:moveTo>
                  <a:pt x="0" y="0"/>
                </a:moveTo>
                <a:lnTo>
                  <a:pt x="4445001" y="0"/>
                </a:lnTo>
                <a:lnTo>
                  <a:pt x="4445001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D8C11F4-42B5-45DB-BCA5-9DD211B74A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152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7C27E-F9A3-4BFF-B5B0-28DADE1FA30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9695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A66B3F-9DC2-614B-A110-56914E89C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243" y="180803"/>
            <a:ext cx="1269242" cy="1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0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Mai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">
            <a:extLst>
              <a:ext uri="{FF2B5EF4-FFF2-40B4-BE49-F238E27FC236}">
                <a16:creationId xmlns:a16="http://schemas.microsoft.com/office/drawing/2014/main" id="{76E7E354-B803-40B4-82AA-78F7B821083D}"/>
              </a:ext>
            </a:extLst>
          </p:cNvPr>
          <p:cNvSpPr/>
          <p:nvPr userDrawn="1"/>
        </p:nvSpPr>
        <p:spPr>
          <a:xfrm>
            <a:off x="46672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A837348-CC61-408C-AE0B-32F4EB1A3570}"/>
              </a:ext>
            </a:extLst>
          </p:cNvPr>
          <p:cNvSpPr/>
          <p:nvPr userDrawn="1"/>
        </p:nvSpPr>
        <p:spPr>
          <a:xfrm>
            <a:off x="7321549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BEE755FC-AED1-4E93-8A38-EB88296C0598}"/>
              </a:ext>
            </a:extLst>
          </p:cNvPr>
          <p:cNvSpPr/>
          <p:nvPr userDrawn="1"/>
        </p:nvSpPr>
        <p:spPr>
          <a:xfrm>
            <a:off x="9975851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765B55D-250E-4B13-A801-E39F40BD426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60900" y="2317750"/>
            <a:ext cx="2222501" cy="2222500"/>
          </a:xfrm>
          <a:custGeom>
            <a:avLst/>
            <a:gdLst>
              <a:gd name="connsiteX0" fmla="*/ 0 w 4445001"/>
              <a:gd name="connsiteY0" fmla="*/ 0 h 4445000"/>
              <a:gd name="connsiteX1" fmla="*/ 4445001 w 4445001"/>
              <a:gd name="connsiteY1" fmla="*/ 0 h 4445000"/>
              <a:gd name="connsiteX2" fmla="*/ 4445001 w 4445001"/>
              <a:gd name="connsiteY2" fmla="*/ 4445000 h 4445000"/>
              <a:gd name="connsiteX3" fmla="*/ 0 w 4445001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1" h="4445000">
                <a:moveTo>
                  <a:pt x="0" y="0"/>
                </a:moveTo>
                <a:lnTo>
                  <a:pt x="4445001" y="0"/>
                </a:lnTo>
                <a:lnTo>
                  <a:pt x="4445001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D8C11F4-42B5-45DB-BCA5-9DD211B74A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152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7C27E-F9A3-4BFF-B5B0-28DADE1FA30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969501" y="2317750"/>
            <a:ext cx="222250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ACF39C7-6CA5-4432-9B18-F20D6CA57D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025" y="2317750"/>
            <a:ext cx="3762521" cy="27051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1274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00A3B99-D7B1-426A-94EC-EBEB30F6B0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35081" y="5483916"/>
            <a:ext cx="2082009" cy="587344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05B5075-B796-41E0-BA18-538D6D748C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28730" y="5199457"/>
            <a:ext cx="1728249" cy="391077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49E7D32-AFB2-4692-A370-8198D23630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96800" y="5488728"/>
            <a:ext cx="2082009" cy="587344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6B1699F-587C-4487-85FB-8E16DAC348D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90450" y="5204269"/>
            <a:ext cx="1728249" cy="391077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05C5620-2CF0-444F-A8E8-A8060E2CCD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153707" y="5483916"/>
            <a:ext cx="1893400" cy="587344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EDF5A3D-BBED-4053-BB12-D222FEF5B7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47358" y="5199457"/>
            <a:ext cx="1728249" cy="391077"/>
          </a:xfrm>
          <a:prstGeom prst="rect">
            <a:avLst/>
          </a:prstGeom>
        </p:spPr>
        <p:txBody>
          <a:bodyPr/>
          <a:lstStyle>
            <a:lvl1pPr marL="0" marR="0" indent="0" algn="l" defTabSz="41274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943A6AA-625B-EC49-AA49-5F4590070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25" y="645140"/>
            <a:ext cx="10721164" cy="594604"/>
          </a:xfrm>
        </p:spPr>
        <p:txBody>
          <a:bodyPr/>
          <a:lstStyle>
            <a:lvl1pPr>
              <a:lnSpc>
                <a:spcPct val="90000"/>
              </a:lnSpc>
              <a:defRPr b="1">
                <a:effectLst/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AAE83A-AAE9-FD4F-ACFB-8E80C124C48E}"/>
              </a:ext>
            </a:extLst>
          </p:cNvPr>
          <p:cNvCxnSpPr/>
          <p:nvPr userDrawn="1"/>
        </p:nvCxnSpPr>
        <p:spPr>
          <a:xfrm>
            <a:off x="-8076" y="1267155"/>
            <a:ext cx="1220007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32EB6C2-7935-3F42-89DA-8A14D1A0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8243" y="180803"/>
            <a:ext cx="1269242" cy="1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4"/>
            <a:ext cx="109728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11768167" y="6403261"/>
            <a:ext cx="423836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24" r:id="rId3"/>
    <p:sldLayoutId id="2147483726" r:id="rId4"/>
    <p:sldLayoutId id="2147483725" r:id="rId5"/>
    <p:sldLayoutId id="2147483727" r:id="rId6"/>
    <p:sldLayoutId id="2147483722" r:id="rId7"/>
    <p:sldLayoutId id="2147483728" r:id="rId8"/>
    <p:sldLayoutId id="2147483729" r:id="rId9"/>
    <p:sldLayoutId id="2147483715" r:id="rId10"/>
    <p:sldLayoutId id="2147483723" r:id="rId11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44" indent="-228594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35" indent="-285744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080" indent="-171446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674" indent="-171446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269" indent="-171446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21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591" indent="-182875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182875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17" indent="-182875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080" indent="-182875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F7FBA00-3059-744E-AFA0-6B1D8809B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1236C9A-7CF6-0745-BB87-6EDC4E2CAC82}"/>
              </a:ext>
            </a:extLst>
          </p:cNvPr>
          <p:cNvSpPr txBox="1">
            <a:spLocks/>
          </p:cNvSpPr>
          <p:nvPr/>
        </p:nvSpPr>
        <p:spPr>
          <a:xfrm>
            <a:off x="609601" y="2791438"/>
            <a:ext cx="10972799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Christian Pagé</a:t>
            </a:r>
          </a:p>
          <a:p>
            <a:pPr lvl="0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CERFACS, Climate Research Engineer &amp; Project Manager </a:t>
            </a: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3E1822A4-1DF2-0644-918B-92B333F8C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563267"/>
            <a:ext cx="10972800" cy="1063958"/>
          </a:xfrm>
        </p:spPr>
        <p:txBody>
          <a:bodyPr anchor="t"/>
          <a:lstStyle/>
          <a:p>
            <a:r>
              <a:rPr lang="en-US" dirty="0">
                <a:solidFill>
                  <a:schemeClr val="bg1"/>
                </a:solidFill>
                <a:ea typeface="Calibri" charset="0"/>
                <a:cs typeface="Calibri" charset="0"/>
              </a:rPr>
              <a:t>C4I: Leveraging and Easing End Users' CMIP6 Access by Interfacing Infrastructures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75304DE-5947-9746-9D3F-BCEC64D1D653}"/>
              </a:ext>
            </a:extLst>
          </p:cNvPr>
          <p:cNvSpPr txBox="1">
            <a:spLocks/>
          </p:cNvSpPr>
          <p:nvPr/>
        </p:nvSpPr>
        <p:spPr>
          <a:xfrm>
            <a:off x="609601" y="5257800"/>
            <a:ext cx="3278508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December 4-7, 2018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76" y="5638800"/>
            <a:ext cx="3278124" cy="9696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976B7D9-F768-C142-BB62-244D0C402142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6296675"/>
            <a:ext cx="7696199" cy="440038"/>
            <a:chOff x="1349552" y="5937672"/>
            <a:chExt cx="9405140" cy="537749"/>
          </a:xfrm>
          <a:solidFill>
            <a:schemeClr val="bg1"/>
          </a:solidFill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62DFF8-1AE1-4044-A475-C3C3EC38C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552" y="5937672"/>
              <a:ext cx="411571" cy="468967"/>
            </a:xfrm>
            <a:prstGeom prst="rect">
              <a:avLst/>
            </a:prstGeom>
            <a:grpFill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4CB40E-F2D9-4B4F-BFB3-6BE4E2DC3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401" y="5964565"/>
              <a:ext cx="345612" cy="436686"/>
            </a:xfrm>
            <a:prstGeom prst="rect">
              <a:avLst/>
            </a:prstGeom>
            <a:grp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282B9A-CF5B-C943-A087-DF7A09134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075" y="6020563"/>
              <a:ext cx="1589709" cy="380688"/>
            </a:xfrm>
            <a:prstGeom prst="rect">
              <a:avLst/>
            </a:prstGeom>
            <a:grpFill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1645E7-BB3A-DE43-9B61-C0E2D97E8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310" y="6075829"/>
              <a:ext cx="1283569" cy="310624"/>
            </a:xfrm>
            <a:prstGeom prst="rect">
              <a:avLst/>
            </a:prstGeom>
            <a:grpFill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63D16D-BDDB-AF43-A939-9418DEA63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9" t="25341" r="7469" b="22275"/>
            <a:stretch/>
          </p:blipFill>
          <p:spPr>
            <a:xfrm>
              <a:off x="5627405" y="6104177"/>
              <a:ext cx="1050434" cy="301782"/>
            </a:xfrm>
            <a:prstGeom prst="rect">
              <a:avLst/>
            </a:prstGeom>
            <a:grpFill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D6945A-4DA3-8541-863C-A835EC11B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365" y="6098106"/>
              <a:ext cx="913956" cy="313924"/>
            </a:xfrm>
            <a:prstGeom prst="rect">
              <a:avLst/>
            </a:prstGeom>
            <a:grpFill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D3C20C-CE49-B34E-A0AD-E906326A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47" y="6098106"/>
              <a:ext cx="820336" cy="355479"/>
            </a:xfrm>
            <a:prstGeom prst="rect">
              <a:avLst/>
            </a:prstGeom>
            <a:grp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98E1273-FF93-F04B-9392-D4C5FC45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8079" y="6201142"/>
              <a:ext cx="1223047" cy="202217"/>
            </a:xfrm>
            <a:prstGeom prst="rect">
              <a:avLst/>
            </a:prstGeom>
            <a:grpFill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AF38016-5969-C24C-B6E3-44CB8654B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1282" y="6002011"/>
              <a:ext cx="473410" cy="473410"/>
            </a:xfrm>
            <a:prstGeom prst="rect">
              <a:avLst/>
            </a:prstGeom>
            <a:grpFill/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06686CF-40E5-7D44-B776-9425358604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24031" r="6866" b="29515"/>
          <a:stretch/>
        </p:blipFill>
        <p:spPr>
          <a:xfrm>
            <a:off x="762000" y="5625012"/>
            <a:ext cx="1432200" cy="5514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BCB6-C959-E344-8535-CBF593E4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005840"/>
          </a:xfrm>
        </p:spPr>
        <p:txBody>
          <a:bodyPr/>
          <a:lstStyle/>
          <a:p>
            <a:r>
              <a:rPr lang="fr-FR" dirty="0"/>
              <a:t>EOSC-Hub: ENES </a:t>
            </a:r>
            <a:r>
              <a:rPr lang="fr-FR" dirty="0" err="1"/>
              <a:t>Climate</a:t>
            </a:r>
            <a:r>
              <a:rPr lang="fr-FR" dirty="0"/>
              <a:t> </a:t>
            </a:r>
            <a:r>
              <a:rPr lang="fr-FR" dirty="0" err="1"/>
              <a:t>Analytics</a:t>
            </a:r>
            <a:r>
              <a:rPr lang="fr-FR" dirty="0"/>
              <a:t> Service (ECAS)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6CEE0-EA43-9E46-A7B3-86594C616B24}"/>
              </a:ext>
            </a:extLst>
          </p:cNvPr>
          <p:cNvSpPr txBox="1"/>
          <p:nvPr/>
        </p:nvSpPr>
        <p:spPr>
          <a:xfrm>
            <a:off x="2743200" y="644406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Credits Sandro Fiore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2304C-7319-844E-BF53-66425DB5C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10196"/>
            <a:ext cx="6211389" cy="5842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FA1F4-1025-9E4E-9AF8-E773A5B9D5DE}"/>
              </a:ext>
            </a:extLst>
          </p:cNvPr>
          <p:cNvSpPr txBox="1"/>
          <p:nvPr/>
        </p:nvSpPr>
        <p:spPr>
          <a:xfrm>
            <a:off x="6553200" y="637429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Credits Sandro Fiore</a:t>
            </a:r>
          </a:p>
        </p:txBody>
      </p:sp>
    </p:spTree>
    <p:extLst>
      <p:ext uri="{BB962C8B-B14F-4D97-AF65-F5344CB8AC3E}">
        <p14:creationId xmlns:p14="http://schemas.microsoft.com/office/powerpoint/2010/main" val="2552928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BCB6-C959-E344-8535-CBF593E4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005840"/>
          </a:xfrm>
        </p:spPr>
        <p:txBody>
          <a:bodyPr/>
          <a:lstStyle/>
          <a:p>
            <a:r>
              <a:rPr lang="fr-FR" dirty="0" err="1"/>
              <a:t>Copernicus</a:t>
            </a:r>
            <a:r>
              <a:rPr lang="fr-FR" dirty="0"/>
              <a:t> C3S </a:t>
            </a:r>
            <a:r>
              <a:rPr lang="fr-FR" dirty="0" err="1"/>
              <a:t>Operational</a:t>
            </a:r>
            <a:r>
              <a:rPr lang="fr-FR" dirty="0"/>
              <a:t> Platform Architecture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6CEE0-EA43-9E46-A7B3-86594C616B24}"/>
              </a:ext>
            </a:extLst>
          </p:cNvPr>
          <p:cNvSpPr txBox="1"/>
          <p:nvPr/>
        </p:nvSpPr>
        <p:spPr>
          <a:xfrm>
            <a:off x="2743200" y="644406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Credits Sandro Fiore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51A4E0-8B28-7F40-A075-DD175C79B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1014127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4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BCB6-C959-E344-8535-CBF593E4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005840"/>
          </a:xfrm>
        </p:spPr>
        <p:txBody>
          <a:bodyPr/>
          <a:lstStyle/>
          <a:p>
            <a:r>
              <a:rPr lang="fr-FR" dirty="0"/>
              <a:t>Infrastructure </a:t>
            </a:r>
            <a:r>
              <a:rPr lang="fr-FR" dirty="0" err="1"/>
              <a:t>Integration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CDD021-1F56-9F43-A14D-EA0C5ED19E8A}"/>
              </a:ext>
            </a:extLst>
          </p:cNvPr>
          <p:cNvGrpSpPr/>
          <p:nvPr/>
        </p:nvGrpSpPr>
        <p:grpSpPr>
          <a:xfrm>
            <a:off x="6781800" y="1158240"/>
            <a:ext cx="3186942" cy="2693409"/>
            <a:chOff x="5572965" y="1564692"/>
            <a:chExt cx="3482514" cy="2693409"/>
          </a:xfrm>
        </p:grpSpPr>
        <p:sp>
          <p:nvSpPr>
            <p:cNvPr id="6" name="AutoShape 14">
              <a:extLst>
                <a:ext uri="{FF2B5EF4-FFF2-40B4-BE49-F238E27FC236}">
                  <a16:creationId xmlns:a16="http://schemas.microsoft.com/office/drawing/2014/main" id="{87C23FDE-43E2-F849-AE3B-2115BC397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966" y="1564692"/>
              <a:ext cx="3482513" cy="2584227"/>
            </a:xfrm>
            <a:prstGeom prst="roundRect">
              <a:avLst>
                <a:gd name="adj" fmla="val 16093"/>
              </a:avLst>
            </a:prstGeom>
            <a:ln>
              <a:headEnd/>
              <a:tailEnd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81639" tIns="55221" rIns="81639" bIns="40820" anchor="t" anchorCtr="0"/>
            <a:lstStyle/>
            <a:p>
              <a:pPr algn="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r>
                <a:rPr lang="en-GB" b="1" dirty="0">
                  <a:solidFill>
                    <a:srgbClr val="000000"/>
                  </a:solidFill>
                </a:rPr>
                <a:t>EUDAT CDI</a:t>
              </a:r>
              <a:endParaRPr lang="en-GB" dirty="0">
                <a:solidFill>
                  <a:srgbClr val="000000"/>
                </a:solidFill>
              </a:endParaRPr>
            </a:p>
            <a:p>
              <a:pPr algn="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r>
                <a:rPr lang="en-GB" dirty="0">
                  <a:solidFill>
                    <a:srgbClr val="000000"/>
                  </a:solidFill>
                </a:rPr>
                <a:t>20+ partners</a:t>
              </a:r>
            </a:p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endParaRPr lang="en-GB" dirty="0">
                <a:solidFill>
                  <a:srgbClr val="000000"/>
                </a:solidFill>
              </a:endParaRPr>
            </a:p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endParaRPr lang="en-GB" dirty="0">
                <a:solidFill>
                  <a:srgbClr val="000000"/>
                </a:solidFill>
              </a:endParaRPr>
            </a:p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7" name="Text Box 16">
              <a:extLst>
                <a:ext uri="{FF2B5EF4-FFF2-40B4-BE49-F238E27FC236}">
                  <a16:creationId xmlns:a16="http://schemas.microsoft.com/office/drawing/2014/main" id="{9F62C057-2D8D-4F4E-90BB-40F1441B4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2965" y="2288536"/>
              <a:ext cx="3482514" cy="1969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81639" tIns="53620" rIns="81639" bIns="40820">
              <a:norm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 algn="ctr"/>
              <a:r>
                <a:rPr lang="en-US" sz="1600" dirty="0"/>
                <a:t>Collaborative Pan-European Data infrastructure</a:t>
              </a:r>
            </a:p>
            <a:p>
              <a:pPr algn="ctr"/>
              <a:endParaRPr lang="en-US" sz="1600" dirty="0"/>
            </a:p>
            <a:p>
              <a:pPr algn="ctr"/>
              <a:r>
                <a:rPr lang="en-US" sz="1600" dirty="0"/>
                <a:t>Developing Generic Execution Framework: Providing data processing on EGI Federated Cloud using EUDAT B2 Services</a:t>
              </a:r>
              <a:endParaRPr lang="en-GB" sz="15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79123E-66B6-354A-B8EC-7C0816864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516" y="1700225"/>
              <a:ext cx="836684" cy="510173"/>
            </a:xfrm>
            <a:prstGeom prst="rect">
              <a:avLst/>
            </a:prstGeom>
          </p:spPr>
        </p:pic>
      </p:grpSp>
      <p:sp>
        <p:nvSpPr>
          <p:cNvPr id="11" name="AutoShape 14">
            <a:extLst>
              <a:ext uri="{FF2B5EF4-FFF2-40B4-BE49-F238E27FC236}">
                <a16:creationId xmlns:a16="http://schemas.microsoft.com/office/drawing/2014/main" id="{51268DA5-81C4-E341-90FB-787E3BDBC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150" y="1158240"/>
            <a:ext cx="3482513" cy="2270329"/>
          </a:xfrm>
          <a:prstGeom prst="roundRect">
            <a:avLst>
              <a:gd name="adj" fmla="val 16093"/>
            </a:avLst>
          </a:prstGeom>
          <a:ln w="92075"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81639" tIns="55221" rIns="81639" bIns="40820" anchor="t" anchorCtr="0"/>
          <a:lstStyle/>
          <a:p>
            <a:pPr algn="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b="1" dirty="0">
                <a:solidFill>
                  <a:srgbClr val="000000"/>
                </a:solidFill>
              </a:rPr>
              <a:t>IS-ENES </a:t>
            </a:r>
            <a:r>
              <a:rPr lang="en-GB" dirty="0">
                <a:solidFill>
                  <a:srgbClr val="000000"/>
                </a:solidFill>
              </a:rPr>
              <a:t>(FP7+H2020)</a:t>
            </a:r>
          </a:p>
          <a:p>
            <a:pPr algn="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dirty="0">
                <a:solidFill>
                  <a:srgbClr val="000000"/>
                </a:solidFill>
              </a:rPr>
              <a:t>20+ partners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endParaRPr lang="en-GB" dirty="0">
              <a:solidFill>
                <a:srgbClr val="000000"/>
              </a:solidFill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endParaRPr lang="en-GB" dirty="0">
              <a:solidFill>
                <a:srgbClr val="000000"/>
              </a:solidFill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8B9A74DB-1912-1147-92A6-D2BFF59D1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149" y="1882084"/>
            <a:ext cx="3482514" cy="15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9" tIns="53620" rIns="81639" bIns="40820">
            <a:normAutofit lnSpcReduction="10000"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1600" dirty="0"/>
              <a:t>Infrastructure for the European Network of Earth System Modelling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Access to large climate datasets for climate impact researchers </a:t>
            </a:r>
            <a:r>
              <a:rPr lang="en-US" sz="1600" b="1" dirty="0">
                <a:solidFill>
                  <a:srgbClr val="FF0000"/>
                </a:solidFill>
              </a:rPr>
              <a:t>C4I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http://climate4impact.eu/</a:t>
            </a:r>
            <a:endParaRPr lang="en-GB" sz="15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4627C5-A385-1246-B4D7-AA8ACD2C6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72" y="1561534"/>
            <a:ext cx="1216916" cy="3599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D885284-52B2-944F-8EE1-74BB377C3BB2}"/>
              </a:ext>
            </a:extLst>
          </p:cNvPr>
          <p:cNvGrpSpPr/>
          <p:nvPr/>
        </p:nvGrpSpPr>
        <p:grpSpPr>
          <a:xfrm>
            <a:off x="6486228" y="4321851"/>
            <a:ext cx="3482514" cy="2051128"/>
            <a:chOff x="2684206" y="3686196"/>
            <a:chExt cx="3482514" cy="2051128"/>
          </a:xfrm>
        </p:grpSpPr>
        <p:sp>
          <p:nvSpPr>
            <p:cNvPr id="15" name="AutoShape 14">
              <a:extLst>
                <a:ext uri="{FF2B5EF4-FFF2-40B4-BE49-F238E27FC236}">
                  <a16:creationId xmlns:a16="http://schemas.microsoft.com/office/drawing/2014/main" id="{C3059087-2E84-4E42-AFCE-9F7E17D7D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207" y="3686196"/>
              <a:ext cx="3482513" cy="1969565"/>
            </a:xfrm>
            <a:prstGeom prst="roundRect">
              <a:avLst>
                <a:gd name="adj" fmla="val 16093"/>
              </a:avLst>
            </a:prstGeom>
            <a:ln>
              <a:headEnd/>
              <a:tailEnd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81639" tIns="55221" rIns="81639" bIns="40820" anchor="t" anchorCtr="0"/>
            <a:lstStyle/>
            <a:p>
              <a:pPr algn="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r>
                <a:rPr lang="en-GB" b="1" dirty="0">
                  <a:solidFill>
                    <a:srgbClr val="000000"/>
                  </a:solidFill>
                </a:rPr>
                <a:t> ESGF-CWT</a:t>
              </a:r>
              <a:endParaRPr lang="en-GB" dirty="0">
                <a:solidFill>
                  <a:srgbClr val="000000"/>
                </a:solidFill>
              </a:endParaRPr>
            </a:p>
            <a:p>
              <a:pPr algn="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r>
                <a:rPr lang="en-GB" dirty="0">
                  <a:solidFill>
                    <a:srgbClr val="000000"/>
                  </a:solidFill>
                </a:rPr>
                <a:t>Compute Working Team</a:t>
              </a:r>
            </a:p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endParaRPr lang="en-GB" dirty="0">
                <a:solidFill>
                  <a:srgbClr val="000000"/>
                </a:solidFill>
              </a:endParaRPr>
            </a:p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endParaRPr lang="en-GB" dirty="0">
                <a:solidFill>
                  <a:srgbClr val="000000"/>
                </a:solidFill>
              </a:endParaRPr>
            </a:p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785FFE3C-33A7-D44A-BA3F-58B4DE08BD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4206" y="4410040"/>
              <a:ext cx="3482514" cy="132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81639" tIns="53620" rIns="81639" bIns="40820">
              <a:normAutofit fontScale="92500" lnSpcReduction="20000"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 algn="ctr"/>
              <a:r>
                <a:rPr lang="en-US" sz="1600" dirty="0"/>
                <a:t>Worldwide (mainly US-Europe) Collaboration on Data Processing of climate data near data storage</a:t>
              </a:r>
            </a:p>
            <a:p>
              <a:pPr algn="ctr"/>
              <a:endParaRPr lang="en-US" sz="1600" dirty="0"/>
            </a:p>
            <a:p>
              <a:pPr algn="ctr"/>
              <a:r>
                <a:rPr lang="en-US" sz="1600" dirty="0"/>
                <a:t>Design of API and Implementation of Processing Capabilities for ESGF</a:t>
              </a:r>
              <a:endParaRPr lang="en-GB" sz="15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075A73-3050-D341-AFB6-F12CC04EE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1624" y="3822428"/>
              <a:ext cx="630890" cy="63089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B87D03-1D7D-2E49-B322-AEFFD8EF161B}"/>
              </a:ext>
            </a:extLst>
          </p:cNvPr>
          <p:cNvGrpSpPr/>
          <p:nvPr/>
        </p:nvGrpSpPr>
        <p:grpSpPr>
          <a:xfrm>
            <a:off x="995149" y="4306921"/>
            <a:ext cx="3482514" cy="2066058"/>
            <a:chOff x="2684206" y="3686196"/>
            <a:chExt cx="3482514" cy="2066058"/>
          </a:xfrm>
        </p:grpSpPr>
        <p:sp>
          <p:nvSpPr>
            <p:cNvPr id="19" name="AutoShape 14">
              <a:extLst>
                <a:ext uri="{FF2B5EF4-FFF2-40B4-BE49-F238E27FC236}">
                  <a16:creationId xmlns:a16="http://schemas.microsoft.com/office/drawing/2014/main" id="{7C20E58A-52BD-F943-A318-6389035C9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207" y="3686196"/>
              <a:ext cx="3482513" cy="1969565"/>
            </a:xfrm>
            <a:prstGeom prst="roundRect">
              <a:avLst>
                <a:gd name="adj" fmla="val 16093"/>
              </a:avLst>
            </a:prstGeom>
            <a:ln>
              <a:headEnd/>
              <a:tailEnd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81639" tIns="55221" rIns="81639" bIns="40820" anchor="t" anchorCtr="0"/>
            <a:lstStyle/>
            <a:p>
              <a:pPr algn="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r>
                <a:rPr lang="en-GB" b="1" dirty="0">
                  <a:solidFill>
                    <a:srgbClr val="000000"/>
                  </a:solidFill>
                </a:rPr>
                <a:t> DARE</a:t>
              </a:r>
              <a:r>
                <a:rPr lang="en-GB" dirty="0">
                  <a:solidFill>
                    <a:srgbClr val="000000"/>
                  </a:solidFill>
                </a:rPr>
                <a:t> (H2020)</a:t>
              </a:r>
            </a:p>
            <a:p>
              <a:pPr algn="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r>
                <a:rPr lang="en-GB" dirty="0">
                  <a:solidFill>
                    <a:srgbClr val="000000"/>
                  </a:solidFill>
                </a:rPr>
                <a:t>9 partners</a:t>
              </a:r>
            </a:p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endParaRPr lang="en-GB" dirty="0">
                <a:solidFill>
                  <a:srgbClr val="000000"/>
                </a:solidFill>
              </a:endParaRPr>
            </a:p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D4573DEF-8C6B-0843-85D6-99AB40448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4206" y="4410040"/>
              <a:ext cx="3482514" cy="1342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81639" tIns="53620" rIns="81639" bIns="40820">
              <a:normAutofit fontScale="85000" lnSpcReduction="20000"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 algn="ctr"/>
              <a:r>
                <a:rPr lang="en-US" sz="1600" dirty="0"/>
                <a:t>Delivering Agile Research Excellence</a:t>
              </a:r>
            </a:p>
            <a:p>
              <a:pPr algn="ctr"/>
              <a:endParaRPr lang="en-US" sz="1600" dirty="0"/>
            </a:p>
            <a:p>
              <a:pPr algn="ctr"/>
              <a:r>
                <a:rPr lang="en-US" sz="1600" dirty="0"/>
                <a:t>Computing Platform</a:t>
              </a:r>
            </a:p>
            <a:p>
              <a:pPr algn="ctr"/>
              <a:r>
                <a:rPr lang="en-US" sz="1600" dirty="0"/>
                <a:t>Container-based with automated provenance</a:t>
              </a:r>
            </a:p>
            <a:p>
              <a:pPr algn="ctr"/>
              <a:r>
                <a:rPr lang="en-US" sz="1600" dirty="0"/>
                <a:t>dispel4py workflows, </a:t>
              </a:r>
              <a:r>
                <a:rPr lang="en-US" sz="1600" dirty="0" err="1"/>
                <a:t>Exareme</a:t>
              </a:r>
              <a:r>
                <a:rPr lang="en-US" sz="1600" dirty="0"/>
                <a:t> high-parallel computing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32BBF3-8C22-E947-83CF-B448F30EF824}"/>
              </a:ext>
            </a:extLst>
          </p:cNvPr>
          <p:cNvCxnSpPr/>
          <p:nvPr/>
        </p:nvCxnSpPr>
        <p:spPr>
          <a:xfrm flipV="1">
            <a:off x="4477662" y="2309453"/>
            <a:ext cx="2304137" cy="1567"/>
          </a:xfrm>
          <a:prstGeom prst="straightConnector1">
            <a:avLst/>
          </a:prstGeom>
          <a:ln w="1206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2CFA10-300F-DE4C-AE66-2CB3EB592F16}"/>
              </a:ext>
            </a:extLst>
          </p:cNvPr>
          <p:cNvCxnSpPr/>
          <p:nvPr/>
        </p:nvCxnSpPr>
        <p:spPr>
          <a:xfrm>
            <a:off x="4477662" y="2442278"/>
            <a:ext cx="2008567" cy="2864356"/>
          </a:xfrm>
          <a:prstGeom prst="straightConnector1">
            <a:avLst/>
          </a:prstGeom>
          <a:ln w="1206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07F218-FF39-4A46-A653-13F8B433C47B}"/>
              </a:ext>
            </a:extLst>
          </p:cNvPr>
          <p:cNvCxnSpPr/>
          <p:nvPr/>
        </p:nvCxnSpPr>
        <p:spPr>
          <a:xfrm>
            <a:off x="2736406" y="3412130"/>
            <a:ext cx="2" cy="894791"/>
          </a:xfrm>
          <a:prstGeom prst="straightConnector1">
            <a:avLst/>
          </a:prstGeom>
          <a:ln w="1206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526E1F3-8C23-DC4E-854F-9B7CAD9644F3}"/>
              </a:ext>
            </a:extLst>
          </p:cNvPr>
          <p:cNvSpPr txBox="1"/>
          <p:nvPr/>
        </p:nvSpPr>
        <p:spPr>
          <a:xfrm>
            <a:off x="4582333" y="1002571"/>
            <a:ext cx="2432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Objective: </a:t>
            </a:r>
            <a:r>
              <a:rPr lang="en-US" b="1" dirty="0">
                <a:solidFill>
                  <a:schemeClr val="bg1"/>
                </a:solidFill>
              </a:rPr>
              <a:t>C4I</a:t>
            </a:r>
            <a:r>
              <a:rPr lang="en-US" dirty="0">
                <a:solidFill>
                  <a:schemeClr val="bg1"/>
                </a:solidFill>
              </a:rPr>
              <a:t> Delegates selected processing/storage to EUDAT B2 Services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945344-4CA7-EA48-8B68-1EB9A7745A4C}"/>
              </a:ext>
            </a:extLst>
          </p:cNvPr>
          <p:cNvSpPr txBox="1"/>
          <p:nvPr/>
        </p:nvSpPr>
        <p:spPr>
          <a:xfrm>
            <a:off x="4564044" y="3207034"/>
            <a:ext cx="2432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Objective: </a:t>
            </a:r>
            <a:r>
              <a:rPr lang="en-US" b="1" dirty="0">
                <a:solidFill>
                  <a:schemeClr val="bg1"/>
                </a:solidFill>
              </a:rPr>
              <a:t>C4I</a:t>
            </a:r>
            <a:r>
              <a:rPr lang="en-US" dirty="0">
                <a:solidFill>
                  <a:schemeClr val="bg1"/>
                </a:solidFill>
              </a:rPr>
              <a:t> Delegates selected processing to future ESGF Computing Nodes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8ACC1A-6A99-8749-9084-6989DA663FEF}"/>
              </a:ext>
            </a:extLst>
          </p:cNvPr>
          <p:cNvSpPr txBox="1"/>
          <p:nvPr/>
        </p:nvSpPr>
        <p:spPr>
          <a:xfrm>
            <a:off x="1446423" y="3528649"/>
            <a:ext cx="3163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Objective: </a:t>
            </a:r>
            <a:r>
              <a:rPr lang="en-US" b="1" dirty="0">
                <a:solidFill>
                  <a:schemeClr val="bg1"/>
                </a:solidFill>
              </a:rPr>
              <a:t>C4I</a:t>
            </a:r>
            <a:r>
              <a:rPr lang="en-US" dirty="0">
                <a:solidFill>
                  <a:schemeClr val="bg1"/>
                </a:solidFill>
              </a:rPr>
              <a:t> backend for on-demand calculations: </a:t>
            </a:r>
            <a:r>
              <a:rPr lang="en-US" b="1" dirty="0" err="1">
                <a:solidFill>
                  <a:schemeClr val="bg1"/>
                </a:solidFill>
              </a:rPr>
              <a:t>icclim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99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A1BDBF-2EF9-204C-A0BB-CCAC5C02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Backends'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A66-6161-0C49-9BD8-1433DE539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Metadata Standards &amp; Semantic</a:t>
            </a:r>
          </a:p>
          <a:p>
            <a:r>
              <a:rPr lang="en-US" dirty="0"/>
              <a:t>Provenance/Lineage</a:t>
            </a:r>
          </a:p>
          <a:p>
            <a:r>
              <a:rPr lang="en-US" dirty="0"/>
              <a:t>Integrated AAI (</a:t>
            </a:r>
            <a:r>
              <a:rPr lang="en-US" dirty="0" err="1"/>
              <a:t>Authentication&amp;Authorization</a:t>
            </a:r>
            <a:r>
              <a:rPr lang="en-US" dirty="0"/>
              <a:t>)</a:t>
            </a:r>
          </a:p>
          <a:p>
            <a:r>
              <a:rPr lang="en-US" dirty="0"/>
              <a:t>Services Standardization</a:t>
            </a:r>
          </a:p>
          <a:p>
            <a:pPr lvl="1"/>
            <a:r>
              <a:rPr lang="en-US" dirty="0"/>
              <a:t>Dynamic Catalogs</a:t>
            </a:r>
          </a:p>
          <a:p>
            <a:pPr lvl="1"/>
            <a:r>
              <a:rPr lang="en-US" dirty="0"/>
              <a:t>Resource Scheduling, Orchestration, Pipelining/Streaming, Data Locality</a:t>
            </a:r>
          </a:p>
          <a:p>
            <a:pPr lvl="1"/>
            <a:r>
              <a:rPr lang="en-US" dirty="0"/>
              <a:t>Generic Layers APIs</a:t>
            </a:r>
          </a:p>
          <a:p>
            <a:endParaRPr lang="en-US" dirty="0"/>
          </a:p>
          <a:p>
            <a:pPr lvl="1"/>
            <a:endParaRPr lang="nl-NL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F7A1F9-5AD8-CA4E-90A7-D7517A8BC910}"/>
              </a:ext>
            </a:extLst>
          </p:cNvPr>
          <p:cNvCxnSpPr>
            <a:cxnSpLocks/>
          </p:cNvCxnSpPr>
          <p:nvPr/>
        </p:nvCxnSpPr>
        <p:spPr>
          <a:xfrm>
            <a:off x="5315236" y="27609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84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A1BDBF-2EF9-204C-A0BB-CCAC5C02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85800"/>
            <a:ext cx="10972800" cy="1005840"/>
          </a:xfrm>
        </p:spPr>
        <p:txBody>
          <a:bodyPr/>
          <a:lstStyle/>
          <a:p>
            <a:r>
              <a:rPr lang="en-US" dirty="0"/>
              <a:t>EUDAT2020 Integration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A66-6161-0C49-9BD8-1433DE539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91641"/>
            <a:ext cx="5943600" cy="4906889"/>
          </a:xfrm>
        </p:spPr>
        <p:txBody>
          <a:bodyPr>
            <a:normAutofit fontScale="92500"/>
          </a:bodyPr>
          <a:lstStyle/>
          <a:p>
            <a:r>
              <a:rPr lang="en-US" dirty="0"/>
              <a:t>IS-ENES CDI C4I as UI</a:t>
            </a:r>
          </a:p>
          <a:p>
            <a:pPr lvl="1"/>
            <a:r>
              <a:rPr lang="en-US" dirty="0"/>
              <a:t>Transparent and Seamless to the User</a:t>
            </a:r>
          </a:p>
          <a:p>
            <a:pPr lvl="1"/>
            <a:r>
              <a:rPr lang="en-US" dirty="0"/>
              <a:t>Main authentication with ESGF OpenID-Connect (OAuth2)</a:t>
            </a:r>
          </a:p>
          <a:p>
            <a:r>
              <a:rPr lang="en-US" dirty="0"/>
              <a:t>GEF Deployment on EGI FedCloud Resources</a:t>
            </a:r>
          </a:p>
          <a:p>
            <a:pPr lvl="1"/>
            <a:r>
              <a:rPr lang="en-US" dirty="0"/>
              <a:t>Specific </a:t>
            </a:r>
            <a:r>
              <a:rPr lang="en-US" dirty="0" err="1"/>
              <a:t>Dockerfile</a:t>
            </a:r>
            <a:r>
              <a:rPr lang="en-US" dirty="0"/>
              <a:t> used to deploy the GEF Backend</a:t>
            </a:r>
          </a:p>
          <a:p>
            <a:pPr lvl="1"/>
            <a:r>
              <a:rPr lang="en-US" dirty="0"/>
              <a:t>EUDAT B2ACCESS Authentication</a:t>
            </a:r>
          </a:p>
          <a:p>
            <a:pPr lvl="1"/>
            <a:r>
              <a:rPr lang="en-US" dirty="0"/>
              <a:t>Hosted on an EGI VM pre-launched on a specific </a:t>
            </a:r>
            <a:r>
              <a:rPr lang="en-US" dirty="0" err="1"/>
              <a:t>EndPoint</a:t>
            </a:r>
            <a:r>
              <a:rPr lang="en-US" dirty="0"/>
              <a:t> with specific Linux Dist., # Cores and qt. RAM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-Copying Certificates and CWT-API-Key into the Container inside the VM</a:t>
            </a:r>
          </a:p>
          <a:p>
            <a:r>
              <a:rPr lang="en-US" dirty="0"/>
              <a:t>Results send back to C4I using B2* storage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F7A1F9-5AD8-CA4E-90A7-D7517A8BC910}"/>
              </a:ext>
            </a:extLst>
          </p:cNvPr>
          <p:cNvCxnSpPr>
            <a:cxnSpLocks/>
          </p:cNvCxnSpPr>
          <p:nvPr/>
        </p:nvCxnSpPr>
        <p:spPr>
          <a:xfrm>
            <a:off x="5315236" y="27609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EA15408-AE72-934D-A4C0-9FE82123C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98" y="990600"/>
            <a:ext cx="6025502" cy="54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A1BDBF-2EF9-204C-A0BB-CCAC5C02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85800"/>
            <a:ext cx="10972800" cy="1005840"/>
          </a:xfrm>
        </p:spPr>
        <p:txBody>
          <a:bodyPr/>
          <a:lstStyle/>
          <a:p>
            <a:r>
              <a:rPr lang="en-US" dirty="0"/>
              <a:t>DARE Integration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A66-6161-0C49-9BD8-1433DE539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91641"/>
            <a:ext cx="4648200" cy="4906889"/>
          </a:xfrm>
        </p:spPr>
        <p:txBody>
          <a:bodyPr>
            <a:normAutofit/>
          </a:bodyPr>
          <a:lstStyle/>
          <a:p>
            <a:r>
              <a:rPr lang="en-US" i="1" dirty="0"/>
              <a:t>IS-ENES CDI C4I as UI</a:t>
            </a:r>
          </a:p>
          <a:p>
            <a:r>
              <a:rPr lang="en-US" dirty="0"/>
              <a:t>DARE Platform</a:t>
            </a:r>
          </a:p>
          <a:p>
            <a:pPr lvl="1"/>
            <a:r>
              <a:rPr lang="en-US" dirty="0"/>
              <a:t>dispel4py (VERCE project) as workflow manager</a:t>
            </a:r>
          </a:p>
          <a:p>
            <a:pPr lvl="2"/>
            <a:r>
              <a:rPr lang="en-US" dirty="0"/>
              <a:t>Processing Elements (PEs): icclim backend for the climate domain Pilot</a:t>
            </a:r>
          </a:p>
          <a:p>
            <a:pPr lvl="2"/>
            <a:r>
              <a:rPr lang="en-US" dirty="0"/>
              <a:t>Automated Provenance Generation</a:t>
            </a:r>
          </a:p>
          <a:p>
            <a:pPr lvl="2"/>
            <a:r>
              <a:rPr lang="en-US" dirty="0"/>
              <a:t>Automated Parallelization with Automated Resources Discovery</a:t>
            </a:r>
          </a:p>
          <a:p>
            <a:pPr lvl="1"/>
            <a:r>
              <a:rPr lang="en-US" dirty="0"/>
              <a:t>Possible </a:t>
            </a:r>
            <a:r>
              <a:rPr lang="en-US" dirty="0" err="1"/>
              <a:t>Exareme</a:t>
            </a:r>
            <a:r>
              <a:rPr lang="en-US" dirty="0"/>
              <a:t> automated HPC distributed calculation using </a:t>
            </a:r>
            <a:r>
              <a:rPr lang="en-US" dirty="0" err="1"/>
              <a:t>DataCubes</a:t>
            </a:r>
            <a:endParaRPr lang="en-US" dirty="0"/>
          </a:p>
          <a:p>
            <a:pPr lvl="1"/>
            <a:r>
              <a:rPr lang="en-US" dirty="0"/>
              <a:t>Evaluation of using GEF as an Abstracting Layer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F7A1F9-5AD8-CA4E-90A7-D7517A8BC910}"/>
              </a:ext>
            </a:extLst>
          </p:cNvPr>
          <p:cNvCxnSpPr>
            <a:cxnSpLocks/>
          </p:cNvCxnSpPr>
          <p:nvPr/>
        </p:nvCxnSpPr>
        <p:spPr>
          <a:xfrm>
            <a:off x="5315236" y="27609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AD9907-95E4-7B46-A3E7-CEA903B65F7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42" y="1752600"/>
            <a:ext cx="7596661" cy="4114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33194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AA73-9CD7-FF42-BFAB-65AEF0B1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A5231-8205-B140-87D1-021D20056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Several European platforms will be available: C3S-DIAS, EOSC, ESGF Data/Computing Nodes, IS-ENES CDI &amp; ECAS, EUDAT CDI, EGI, DARE, National Platforms, etc.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/>
              <a:t>How do we ensure that we do not have duplicate efforts (too much)?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/>
              <a:t>Which kind of users do they each address? How users will know which one to use? The ones they can access? With what kind of resources limitations?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/>
              <a:t>How do we "educate" different kind of users for wide adoption and usage of those platforms?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/>
              <a:t>How can they be interoperable? APIs, AAIs, ...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/>
              <a:t>How to ensure that they make available promptly new datasets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/>
              <a:t>Will they be scalable enough?</a:t>
            </a:r>
          </a:p>
        </p:txBody>
      </p:sp>
    </p:spTree>
    <p:extLst>
      <p:ext uri="{BB962C8B-B14F-4D97-AF65-F5344CB8AC3E}">
        <p14:creationId xmlns:p14="http://schemas.microsoft.com/office/powerpoint/2010/main" val="3130289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AA73-9CD7-FF42-BFAB-65AEF0B1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A5231-8205-B140-87D1-021D20056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How do we deal with non-mature services, changing APIs?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On-demand remote data processing and data sharing is really needed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Containerized solutions: distributed processing, orchestration, AAIs...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What about Data Locality (Distributed Input Data)?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Metadata Aspects and Reproducibility for the DLC: metadata mappings, full provenance and lineage information, PIDs</a:t>
            </a:r>
          </a:p>
        </p:txBody>
      </p:sp>
    </p:spTree>
    <p:extLst>
      <p:ext uri="{BB962C8B-B14F-4D97-AF65-F5344CB8AC3E}">
        <p14:creationId xmlns:p14="http://schemas.microsoft.com/office/powerpoint/2010/main" val="3284574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AA73-9CD7-FF42-BFAB-65AEF0B1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Questions! </a:t>
            </a:r>
            <a:r>
              <a:rPr lang="en-US" dirty="0">
                <a:sym typeface="Wingdings"/>
              </a:rPr>
              <a:t></a:t>
            </a:r>
            <a:endParaRPr lang="en-US" dirty="0"/>
          </a:p>
        </p:txBody>
      </p:sp>
      <p:pic>
        <p:nvPicPr>
          <p:cNvPr id="6" name="Picture 5" descr="thank-you-geek-data.jpg">
            <a:extLst>
              <a:ext uri="{FF2B5EF4-FFF2-40B4-BE49-F238E27FC236}">
                <a16:creationId xmlns:a16="http://schemas.microsoft.com/office/drawing/2014/main" id="{DD91AF12-E3FB-BC4A-B9AB-B650F1488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29892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67D787-849A-8742-9BB8-2DA05179BCAC}"/>
              </a:ext>
            </a:extLst>
          </p:cNvPr>
          <p:cNvSpPr/>
          <p:nvPr/>
        </p:nvSpPr>
        <p:spPr>
          <a:xfrm>
            <a:off x="3856831" y="4821667"/>
            <a:ext cx="4572000" cy="7732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</a:pPr>
            <a:r>
              <a:rPr lang="fr-FR" dirty="0">
                <a:solidFill>
                  <a:schemeClr val="bg1"/>
                </a:solidFill>
                <a:effectLst/>
              </a:rPr>
              <a:t>Christian Pagé, CERFACS</a:t>
            </a:r>
          </a:p>
          <a:p>
            <a:pPr algn="ctr">
              <a:lnSpc>
                <a:spcPct val="125000"/>
              </a:lnSpc>
            </a:pPr>
            <a:r>
              <a:rPr lang="fr-FR" dirty="0" err="1">
                <a:solidFill>
                  <a:schemeClr val="bg1"/>
                </a:solidFill>
                <a:effectLst/>
              </a:rPr>
              <a:t>christian.page@cerfacs.fr</a:t>
            </a:r>
            <a:endParaRPr lang="fr-FR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730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A66-6161-0C49-9BD8-1433DE539A3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110" y="1371600"/>
            <a:ext cx="6553199" cy="5410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Platform for researchers to explore climate data and perform analysis</a:t>
            </a:r>
          </a:p>
          <a:p>
            <a:pPr lvl="1"/>
            <a:r>
              <a:rPr lang="en-US" dirty="0"/>
              <a:t>Not only UI, but also Standard Services (WPS, WCS, ...)</a:t>
            </a:r>
          </a:p>
          <a:p>
            <a:pPr lvl="1"/>
            <a:r>
              <a:rPr lang="en-US" dirty="0"/>
              <a:t>Connects to ESGF web services</a:t>
            </a:r>
          </a:p>
          <a:p>
            <a:r>
              <a:rPr lang="en-US" dirty="0"/>
              <a:t>Tailored for end-users</a:t>
            </a:r>
          </a:p>
          <a:p>
            <a:r>
              <a:rPr lang="en-US" dirty="0"/>
              <a:t>Supports on-demand data processing and statistical downscaling</a:t>
            </a:r>
          </a:p>
          <a:p>
            <a:r>
              <a:rPr lang="en-US" dirty="0"/>
              <a:t>Now containerized version</a:t>
            </a:r>
          </a:p>
          <a:p>
            <a:pPr lvl="1"/>
            <a:r>
              <a:rPr lang="en-US" dirty="0"/>
              <a:t>docker &amp; docker-compose</a:t>
            </a:r>
          </a:p>
          <a:p>
            <a:r>
              <a:rPr lang="en-US" dirty="0"/>
              <a:t>Compatible with CMIP6, </a:t>
            </a:r>
            <a:r>
              <a:rPr lang="en-US" dirty="0" err="1"/>
              <a:t>Cordex</a:t>
            </a:r>
            <a:r>
              <a:rPr lang="en-US" dirty="0"/>
              <a:t>, etc.</a:t>
            </a:r>
          </a:p>
          <a:p>
            <a:r>
              <a:rPr lang="en-US" dirty="0"/>
              <a:t>Much closer collaboration with birdhouse WPS framework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A1BDBF-2EF9-204C-A0BB-CCAC5C02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0" y="457200"/>
            <a:ext cx="6710090" cy="1016437"/>
          </a:xfrm>
        </p:spPr>
        <p:txBody>
          <a:bodyPr/>
          <a:lstStyle/>
          <a:p>
            <a:r>
              <a:rPr lang="en-US" dirty="0"/>
              <a:t>IS-ENES C4I: Easier &amp; Tailored UI to access ESGF datasets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D0E8C-52B7-C246-B550-384AF0229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581400"/>
            <a:ext cx="4535717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C69980-AAE1-E645-8805-F51A3521B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97" t="6748" r="21615" b="25769"/>
          <a:stretch/>
        </p:blipFill>
        <p:spPr>
          <a:xfrm>
            <a:off x="7543800" y="457200"/>
            <a:ext cx="4520873" cy="304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46558A-8C1E-BB40-93FB-3D25B0BA88C5}"/>
              </a:ext>
            </a:extLst>
          </p:cNvPr>
          <p:cNvSpPr txBox="1"/>
          <p:nvPr/>
        </p:nvSpPr>
        <p:spPr>
          <a:xfrm>
            <a:off x="7700691" y="878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https://climate4impact.eu</a:t>
            </a:r>
          </a:p>
        </p:txBody>
      </p:sp>
    </p:spTree>
    <p:extLst>
      <p:ext uri="{BB962C8B-B14F-4D97-AF65-F5344CB8AC3E}">
        <p14:creationId xmlns:p14="http://schemas.microsoft.com/office/powerpoint/2010/main" val="1637061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A66-6161-0C49-9BD8-1433DE539A3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" y="1718713"/>
            <a:ext cx="6880445" cy="4894211"/>
          </a:xfrm>
        </p:spPr>
        <p:txBody>
          <a:bodyPr/>
          <a:lstStyle/>
          <a:p>
            <a:r>
              <a:rPr lang="en-US" dirty="0" err="1"/>
              <a:t>PyWPS</a:t>
            </a:r>
            <a:r>
              <a:rPr lang="en-US" dirty="0"/>
              <a:t> to perform calculations / Process data</a:t>
            </a:r>
          </a:p>
          <a:p>
            <a:pPr lvl="1"/>
            <a:r>
              <a:rPr lang="en-US" dirty="0"/>
              <a:t>ICCLIM python climate indices calculation, data reduction</a:t>
            </a:r>
          </a:p>
          <a:p>
            <a:pPr lvl="1"/>
            <a:r>
              <a:rPr lang="en-US" dirty="0"/>
              <a:t>Personal store for processing outcomes</a:t>
            </a:r>
          </a:p>
          <a:p>
            <a:pPr lvl="1"/>
            <a:r>
              <a:rPr lang="en-US" dirty="0"/>
              <a:t>Backend for other portals (CLIPC)</a:t>
            </a:r>
          </a:p>
          <a:p>
            <a:r>
              <a:rPr lang="nl-NL" dirty="0">
                <a:solidFill>
                  <a:srgbClr val="FF0000"/>
                </a:solidFill>
              </a:rPr>
              <a:t>But</a:t>
            </a:r>
            <a:r>
              <a:rPr lang="nl-NL" dirty="0"/>
              <a:t>: </a:t>
            </a:r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should</a:t>
            </a:r>
            <a:r>
              <a:rPr lang="nl-NL" dirty="0"/>
              <a:t> data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processed</a:t>
            </a:r>
            <a:r>
              <a:rPr lang="nl-NL" dirty="0"/>
              <a:t>???</a:t>
            </a:r>
          </a:p>
          <a:p>
            <a:pPr lvl="1"/>
            <a:r>
              <a:rPr lang="nl-NL" dirty="0" err="1"/>
              <a:t>Currently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C4I server </a:t>
            </a:r>
            <a:r>
              <a:rPr lang="nl-NL" dirty="0" err="1"/>
              <a:t>itself</a:t>
            </a:r>
            <a:r>
              <a:rPr lang="nl-NL" dirty="0"/>
              <a:t>... </a:t>
            </a: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avoided</a:t>
            </a:r>
            <a:endParaRPr lang="en-US" dirty="0"/>
          </a:p>
          <a:p>
            <a:pPr lvl="1"/>
            <a:r>
              <a:rPr lang="en-US" dirty="0"/>
              <a:t>Bring computing to the data.... delegation...!</a:t>
            </a:r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A1BDBF-2EF9-204C-A0BB-CCAC5C02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84" y="448346"/>
            <a:ext cx="7391401" cy="1016437"/>
          </a:xfrm>
        </p:spPr>
        <p:txBody>
          <a:bodyPr/>
          <a:lstStyle/>
          <a:p>
            <a:r>
              <a:rPr lang="en-US" dirty="0"/>
              <a:t>IS-ENES C4I: On-demand Data Processing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07D00F-17E7-584C-925A-89F7DC7FD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" t="730" r="2973" b="1343"/>
          <a:stretch/>
        </p:blipFill>
        <p:spPr>
          <a:xfrm>
            <a:off x="7476985" y="1143000"/>
            <a:ext cx="4647958" cy="46135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121666-11EF-0F4A-91A2-608A4265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621" y="5381656"/>
            <a:ext cx="8337737" cy="1015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2C2632E-E9C8-E743-BF70-AADE3AD35A47}"/>
              </a:ext>
            </a:extLst>
          </p:cNvPr>
          <p:cNvSpPr/>
          <p:nvPr/>
        </p:nvSpPr>
        <p:spPr>
          <a:xfrm>
            <a:off x="3656876" y="5096368"/>
            <a:ext cx="8328728" cy="238832"/>
          </a:xfrm>
          <a:custGeom>
            <a:avLst/>
            <a:gdLst>
              <a:gd name="connsiteX0" fmla="*/ 4130040 w 8709660"/>
              <a:gd name="connsiteY0" fmla="*/ 0 h 243840"/>
              <a:gd name="connsiteX1" fmla="*/ 0 w 8709660"/>
              <a:gd name="connsiteY1" fmla="*/ 243840 h 243840"/>
              <a:gd name="connsiteX2" fmla="*/ 8709660 w 8709660"/>
              <a:gd name="connsiteY2" fmla="*/ 236220 h 243840"/>
              <a:gd name="connsiteX3" fmla="*/ 8526780 w 8709660"/>
              <a:gd name="connsiteY3" fmla="*/ 0 h 243840"/>
              <a:gd name="connsiteX4" fmla="*/ 4130040 w 8709660"/>
              <a:gd name="connsiteY4" fmla="*/ 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9660" h="243840">
                <a:moveTo>
                  <a:pt x="4130040" y="0"/>
                </a:moveTo>
                <a:lnTo>
                  <a:pt x="0" y="243840"/>
                </a:lnTo>
                <a:lnTo>
                  <a:pt x="8709660" y="236220"/>
                </a:lnTo>
                <a:lnTo>
                  <a:pt x="8526780" y="0"/>
                </a:lnTo>
                <a:lnTo>
                  <a:pt x="4130040" y="0"/>
                </a:lnTo>
                <a:close/>
              </a:path>
            </a:pathLst>
          </a:custGeom>
          <a:solidFill>
            <a:srgbClr val="D7E2E2">
              <a:alpha val="43000"/>
            </a:srgb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F7A1F9-5AD8-CA4E-90A7-D7517A8BC910}"/>
              </a:ext>
            </a:extLst>
          </p:cNvPr>
          <p:cNvCxnSpPr>
            <a:cxnSpLocks/>
          </p:cNvCxnSpPr>
          <p:nvPr/>
        </p:nvCxnSpPr>
        <p:spPr>
          <a:xfrm>
            <a:off x="5315236" y="27609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9D8751-03F7-2A47-AC5F-84D9A6849324}"/>
              </a:ext>
            </a:extLst>
          </p:cNvPr>
          <p:cNvSpPr txBox="1"/>
          <p:nvPr/>
        </p:nvSpPr>
        <p:spPr>
          <a:xfrm>
            <a:off x="10206046" y="6470840"/>
            <a:ext cx="7667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5D5B5A"/>
                </a:solidFill>
              </a:rPr>
              <a:t>preview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698D20-F033-9B47-981B-900E18FEA15C}"/>
              </a:ext>
            </a:extLst>
          </p:cNvPr>
          <p:cNvSpPr txBox="1"/>
          <p:nvPr/>
        </p:nvSpPr>
        <p:spPr>
          <a:xfrm>
            <a:off x="9453689" y="6473019"/>
            <a:ext cx="6809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5D5B5A"/>
                </a:solidFill>
              </a:rPr>
              <a:t>basket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1D7B4B-8E7C-AF4D-AA98-DEB109B20301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794145" y="6294851"/>
            <a:ext cx="368036" cy="178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E84445-64B5-6646-BC00-5C5A9259E23E}"/>
              </a:ext>
            </a:extLst>
          </p:cNvPr>
          <p:cNvCxnSpPr>
            <a:cxnSpLocks/>
          </p:cNvCxnSpPr>
          <p:nvPr/>
        </p:nvCxnSpPr>
        <p:spPr>
          <a:xfrm>
            <a:off x="10439400" y="6301157"/>
            <a:ext cx="0" cy="198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7209EA-9111-8049-BDDC-65B28010B038}"/>
              </a:ext>
            </a:extLst>
          </p:cNvPr>
          <p:cNvSpPr txBox="1"/>
          <p:nvPr/>
        </p:nvSpPr>
        <p:spPr>
          <a:xfrm>
            <a:off x="3662732" y="4885826"/>
            <a:ext cx="484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5D5B5A"/>
                </a:solidFill>
              </a:rPr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E6BC41-07CE-514C-9616-A032DF765320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10836126" y="6294851"/>
            <a:ext cx="539607" cy="182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DDC12E4-8867-8849-8BF0-C10F497B367C}"/>
              </a:ext>
            </a:extLst>
          </p:cNvPr>
          <p:cNvSpPr txBox="1"/>
          <p:nvPr/>
        </p:nvSpPr>
        <p:spPr>
          <a:xfrm>
            <a:off x="11016666" y="6477000"/>
            <a:ext cx="7181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5D5B5A"/>
                </a:solidFill>
              </a:rPr>
              <a:t>delete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1523C7-A85C-B34E-91E3-4FC21F311A2D}"/>
              </a:ext>
            </a:extLst>
          </p:cNvPr>
          <p:cNvCxnSpPr>
            <a:cxnSpLocks/>
          </p:cNvCxnSpPr>
          <p:nvPr/>
        </p:nvCxnSpPr>
        <p:spPr>
          <a:xfrm>
            <a:off x="3887157" y="5175361"/>
            <a:ext cx="93421" cy="278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F9D986-68F6-E64A-A60E-DA18BBDEBD64}"/>
              </a:ext>
            </a:extLst>
          </p:cNvPr>
          <p:cNvSpPr txBox="1"/>
          <p:nvPr/>
        </p:nvSpPr>
        <p:spPr>
          <a:xfrm>
            <a:off x="4128823" y="4886494"/>
            <a:ext cx="90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5D5B5A"/>
                </a:solidFill>
              </a:rPr>
              <a:t>identifier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D2D4E9-C155-A54C-B908-EB920F468678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539380" y="5194271"/>
            <a:ext cx="39632" cy="278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91E9FD0-22F2-AF4F-AF24-2C193FBB4B46}"/>
              </a:ext>
            </a:extLst>
          </p:cNvPr>
          <p:cNvSpPr txBox="1"/>
          <p:nvPr/>
        </p:nvSpPr>
        <p:spPr>
          <a:xfrm>
            <a:off x="3505200" y="6473019"/>
            <a:ext cx="78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5D5B5A"/>
                </a:solidFill>
              </a:rPr>
              <a:t>abstract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2764C8-D120-B54E-9932-EF002C9695A1}"/>
              </a:ext>
            </a:extLst>
          </p:cNvPr>
          <p:cNvSpPr txBox="1"/>
          <p:nvPr/>
        </p:nvSpPr>
        <p:spPr>
          <a:xfrm>
            <a:off x="4900528" y="6474023"/>
            <a:ext cx="585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5D5B5A"/>
                </a:solidFill>
              </a:rPr>
              <a:t>value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34990A-A1D8-6F49-82A4-4A1626666748}"/>
              </a:ext>
            </a:extLst>
          </p:cNvPr>
          <p:cNvCxnSpPr>
            <a:cxnSpLocks/>
          </p:cNvCxnSpPr>
          <p:nvPr/>
        </p:nvCxnSpPr>
        <p:spPr>
          <a:xfrm flipH="1">
            <a:off x="3873355" y="5889516"/>
            <a:ext cx="429" cy="617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E092FE-2D0D-A14C-87B2-21027275BC76}"/>
              </a:ext>
            </a:extLst>
          </p:cNvPr>
          <p:cNvCxnSpPr>
            <a:endCxn id="22" idx="0"/>
          </p:cNvCxnSpPr>
          <p:nvPr/>
        </p:nvCxnSpPr>
        <p:spPr>
          <a:xfrm>
            <a:off x="5189671" y="6179202"/>
            <a:ext cx="3793" cy="294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big-data-cartoon-01.jpg">
            <a:extLst>
              <a:ext uri="{FF2B5EF4-FFF2-40B4-BE49-F238E27FC236}">
                <a16:creationId xmlns:a16="http://schemas.microsoft.com/office/drawing/2014/main" id="{E3BC60F0-A83F-D24C-AF0E-D22CA20A5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710891"/>
            <a:ext cx="2269189" cy="199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40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A66-6161-0C49-9BD8-1433DE539A3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1" y="1718713"/>
            <a:ext cx="6553199" cy="4894211"/>
          </a:xfrm>
        </p:spPr>
        <p:txBody>
          <a:bodyPr>
            <a:normAutofit/>
          </a:bodyPr>
          <a:lstStyle/>
          <a:p>
            <a:r>
              <a:rPr lang="en-US" dirty="0"/>
              <a:t>Domain and RI specific like ESGF CWT</a:t>
            </a:r>
          </a:p>
          <a:p>
            <a:pPr lvl="1"/>
            <a:r>
              <a:rPr lang="en-US" dirty="0"/>
              <a:t>Most obvious choice: as close to the data as possible</a:t>
            </a:r>
          </a:p>
          <a:p>
            <a:pPr lvl="1"/>
            <a:r>
              <a:rPr lang="en-US" dirty="0"/>
              <a:t>Many processing backends will be available</a:t>
            </a:r>
          </a:p>
          <a:p>
            <a:r>
              <a:rPr lang="en-US" dirty="0"/>
              <a:t>Generic e-infrastructures providing a portfolio of Services for "any" researcher/user</a:t>
            </a:r>
          </a:p>
          <a:p>
            <a:pPr lvl="1"/>
            <a:r>
              <a:rPr lang="en-US" dirty="0"/>
              <a:t>EUDAT CDI: Common Data Infrastructure</a:t>
            </a:r>
          </a:p>
          <a:p>
            <a:pPr lvl="2"/>
            <a:r>
              <a:rPr lang="en-US" dirty="0"/>
              <a:t>DKRZ &amp; CERFACS: Thematic Level 2</a:t>
            </a:r>
          </a:p>
          <a:p>
            <a:pPr lvl="1"/>
            <a:r>
              <a:rPr lang="en-US" dirty="0"/>
              <a:t>EOSC: European Open Science Cloud (EUDAT/EGI)</a:t>
            </a:r>
          </a:p>
          <a:p>
            <a:pPr lvl="1"/>
            <a:r>
              <a:rPr lang="en-US" dirty="0"/>
              <a:t>DARE: Delivering Agile Research Excellence on European E-Infrastructures</a:t>
            </a:r>
          </a:p>
          <a:p>
            <a:pPr lvl="1"/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A1BDBF-2EF9-204C-A0BB-CCAC5C02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457200"/>
            <a:ext cx="7010401" cy="1016437"/>
          </a:xfrm>
        </p:spPr>
        <p:txBody>
          <a:bodyPr/>
          <a:lstStyle/>
          <a:p>
            <a:r>
              <a:rPr lang="en-US" dirty="0"/>
              <a:t>IS-ENES C4I Possible Backends...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F7A1F9-5AD8-CA4E-90A7-D7517A8BC910}"/>
              </a:ext>
            </a:extLst>
          </p:cNvPr>
          <p:cNvCxnSpPr>
            <a:cxnSpLocks/>
          </p:cNvCxnSpPr>
          <p:nvPr/>
        </p:nvCxnSpPr>
        <p:spPr>
          <a:xfrm>
            <a:off x="5315236" y="27609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AB5D242-E2C9-5D48-8264-4E8EDA84800A}"/>
              </a:ext>
            </a:extLst>
          </p:cNvPr>
          <p:cNvSpPr/>
          <p:nvPr/>
        </p:nvSpPr>
        <p:spPr>
          <a:xfrm rot="19266051">
            <a:off x="5551737" y="3585900"/>
            <a:ext cx="176394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ALL?!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68616-86F7-D84C-BC9F-2336FC403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501" y="1371600"/>
            <a:ext cx="442967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74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F099-A2D9-BD4B-BCB5-2477DC9C9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59" y="155731"/>
            <a:ext cx="10972800" cy="1005840"/>
          </a:xfrm>
        </p:spPr>
        <p:txBody>
          <a:bodyPr/>
          <a:lstStyle/>
          <a:p>
            <a:r>
              <a:rPr lang="en-US" dirty="0"/>
              <a:t>European Landscape &amp; Components EUDAT CDI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237AA-7996-3147-BA23-6466B231F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66174"/>
            <a:ext cx="7836961" cy="4421354"/>
          </a:xfrm>
          <a:prstGeom prst="rect">
            <a:avLst/>
          </a:prstGeom>
        </p:spPr>
      </p:pic>
      <p:pic>
        <p:nvPicPr>
          <p:cNvPr id="5" name="Shape 554">
            <a:extLst>
              <a:ext uri="{FF2B5EF4-FFF2-40B4-BE49-F238E27FC236}">
                <a16:creationId xmlns:a16="http://schemas.microsoft.com/office/drawing/2014/main" id="{77FCF24D-DF7D-8145-B642-D733F83133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659" y="1451475"/>
            <a:ext cx="3398400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55">
            <a:extLst>
              <a:ext uri="{FF2B5EF4-FFF2-40B4-BE49-F238E27FC236}">
                <a16:creationId xmlns:a16="http://schemas.microsoft.com/office/drawing/2014/main" id="{D07116D5-0B5D-EC4F-BED5-4523218636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429" y="2027305"/>
            <a:ext cx="3397200" cy="5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556">
            <a:extLst>
              <a:ext uri="{FF2B5EF4-FFF2-40B4-BE49-F238E27FC236}">
                <a16:creationId xmlns:a16="http://schemas.microsoft.com/office/drawing/2014/main" id="{446A2E8A-9EF0-8548-86FD-50DDBA426D9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430" y="2600456"/>
            <a:ext cx="3397200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557" descr="C:\Users\lbermude\Documents\Laura\eudat\conference\3rd-conference\poster-services\b2stage\presentacion\B2STAGE_payoff.png">
            <a:extLst>
              <a:ext uri="{FF2B5EF4-FFF2-40B4-BE49-F238E27FC236}">
                <a16:creationId xmlns:a16="http://schemas.microsoft.com/office/drawing/2014/main" id="{CEDBC03B-0050-C944-AC79-B3D689439DB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931" y="3200708"/>
            <a:ext cx="3397200" cy="52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558">
            <a:extLst>
              <a:ext uri="{FF2B5EF4-FFF2-40B4-BE49-F238E27FC236}">
                <a16:creationId xmlns:a16="http://schemas.microsoft.com/office/drawing/2014/main" id="{8F331418-1C34-4A42-B8E8-F49469F385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5659" y="3800961"/>
            <a:ext cx="3398400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59" descr="C:\Users\jkr\projects\eudat\logos\B2ACCESS.png">
            <a:extLst>
              <a:ext uri="{FF2B5EF4-FFF2-40B4-BE49-F238E27FC236}">
                <a16:creationId xmlns:a16="http://schemas.microsoft.com/office/drawing/2014/main" id="{0AFC0491-831D-F045-9491-F87331A676C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5659" y="5644500"/>
            <a:ext cx="3398400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60">
            <a:extLst>
              <a:ext uri="{FF2B5EF4-FFF2-40B4-BE49-F238E27FC236}">
                <a16:creationId xmlns:a16="http://schemas.microsoft.com/office/drawing/2014/main" id="{3462172F-5E6D-404E-955C-E690BD7EAE1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3674" y="4874468"/>
            <a:ext cx="3397200" cy="8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FCF1FB-FB06-6D4A-82F1-D62A64405D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6400" y="257311"/>
            <a:ext cx="1288997" cy="128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19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A1BDBF-2EF9-204C-A0BB-CCAC5C02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533400"/>
            <a:ext cx="10972800" cy="1005840"/>
          </a:xfrm>
        </p:spPr>
        <p:txBody>
          <a:bodyPr/>
          <a:lstStyle/>
          <a:p>
            <a:r>
              <a:rPr lang="en-US" dirty="0"/>
              <a:t>EUDAT2020 GEF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A66-6161-0C49-9BD8-1433DE539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39241"/>
            <a:ext cx="4114800" cy="4906889"/>
          </a:xfrm>
        </p:spPr>
        <p:txBody>
          <a:bodyPr>
            <a:normAutofit/>
          </a:bodyPr>
          <a:lstStyle/>
          <a:p>
            <a:r>
              <a:rPr lang="en-US" dirty="0"/>
              <a:t>GEF in a nutshell</a:t>
            </a:r>
          </a:p>
          <a:p>
            <a:pPr lvl="1"/>
            <a:r>
              <a:rPr lang="en-US" dirty="0"/>
              <a:t>Written in </a:t>
            </a:r>
            <a:r>
              <a:rPr lang="en-US" dirty="0" err="1"/>
              <a:t>google's</a:t>
            </a:r>
            <a:r>
              <a:rPr lang="en-US" dirty="0"/>
              <a:t> go language</a:t>
            </a:r>
          </a:p>
          <a:p>
            <a:pPr lvl="1"/>
            <a:r>
              <a:rPr lang="en-US" dirty="0"/>
              <a:t>Container-based Solution: currently Docker</a:t>
            </a:r>
          </a:p>
          <a:p>
            <a:pPr lvl="1"/>
            <a:r>
              <a:rPr lang="en-US" dirty="0"/>
              <a:t>Interfaces to B2* Generic Services</a:t>
            </a:r>
          </a:p>
          <a:p>
            <a:pPr lvl="1"/>
            <a:r>
              <a:rPr lang="en-US" dirty="0"/>
              <a:t>Trusted and Community-validated </a:t>
            </a:r>
            <a:r>
              <a:rPr lang="en-US" dirty="0" err="1"/>
              <a:t>Dockerfiles</a:t>
            </a:r>
            <a:endParaRPr lang="en-US" dirty="0"/>
          </a:p>
          <a:p>
            <a:pPr lvl="1"/>
            <a:r>
              <a:rPr lang="en-US" dirty="0"/>
              <a:t>Using Docker Swarm (considering </a:t>
            </a:r>
            <a:r>
              <a:rPr lang="en-US" dirty="0" err="1"/>
              <a:t>kubernetes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Generic API acting as an Abstracting Layer</a:t>
            </a:r>
          </a:p>
          <a:p>
            <a:pPr lvl="1"/>
            <a:r>
              <a:rPr lang="en-US" dirty="0"/>
              <a:t>Front-End and Back-End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F7A1F9-5AD8-CA4E-90A7-D7517A8BC910}"/>
              </a:ext>
            </a:extLst>
          </p:cNvPr>
          <p:cNvCxnSpPr>
            <a:cxnSpLocks/>
          </p:cNvCxnSpPr>
          <p:nvPr/>
        </p:nvCxnSpPr>
        <p:spPr>
          <a:xfrm>
            <a:off x="5315236" y="27609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 2">
            <a:extLst>
              <a:ext uri="{FF2B5EF4-FFF2-40B4-BE49-F238E27FC236}">
                <a16:creationId xmlns:a16="http://schemas.microsoft.com/office/drawing/2014/main" id="{37BEDDAE-E655-9045-82BD-117A919369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21888"/>
            <a:ext cx="7771746" cy="62126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1404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F099-A2D9-BD4B-BCB5-2477DC9C9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8862"/>
            <a:ext cx="10972800" cy="1005840"/>
          </a:xfrm>
        </p:spPr>
        <p:txBody>
          <a:bodyPr/>
          <a:lstStyle/>
          <a:p>
            <a:r>
              <a:rPr lang="en-US" dirty="0"/>
              <a:t>European Landscape &amp; Components EGI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35A148-26DA-8D41-B237-73DC24600514}"/>
              </a:ext>
            </a:extLst>
          </p:cNvPr>
          <p:cNvGrpSpPr/>
          <p:nvPr/>
        </p:nvGrpSpPr>
        <p:grpSpPr>
          <a:xfrm>
            <a:off x="409392" y="1131692"/>
            <a:ext cx="9862050" cy="5078484"/>
            <a:chOff x="13436749" y="15856988"/>
            <a:chExt cx="12119066" cy="62407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8EFBC5-632F-B34F-B052-F319F29CA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1904" y="15948123"/>
              <a:ext cx="9196388" cy="491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table">
              <a:extLst>
                <a:ext uri="{FF2B5EF4-FFF2-40B4-BE49-F238E27FC236}">
                  <a16:creationId xmlns:a16="http://schemas.microsoft.com/office/drawing/2014/main" id="{13F7967B-1E99-2A4F-BD73-4E1B6258D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6749" y="20878526"/>
              <a:ext cx="5040312" cy="12192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91233D-B8AC-7B4C-BD34-2F45F98FA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5112" y="19841117"/>
              <a:ext cx="5724604" cy="1331912"/>
              <a:chOff x="2052279" y="1679454"/>
              <a:chExt cx="4871164" cy="121789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7826C0-E613-654B-9FD0-2980A5D3B54C}"/>
                  </a:ext>
                </a:extLst>
              </p:cNvPr>
              <p:cNvSpPr/>
              <p:nvPr/>
            </p:nvSpPr>
            <p:spPr>
              <a:xfrm>
                <a:off x="2052279" y="1679454"/>
                <a:ext cx="4871164" cy="12178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98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C55DE3-25FF-D341-94BC-CBC853664B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2279" y="1726489"/>
                <a:ext cx="4871164" cy="293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9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Integrated EGI-</a:t>
                </a:r>
                <a:r>
                  <a:rPr lang="en-GB" sz="9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InSPIRE</a:t>
                </a:r>
                <a:r>
                  <a:rPr lang="en-GB" sz="9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Partners and EGI Council Members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0E82FF-1F55-754C-A4AD-64AFC7BFE1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2477" y="2305124"/>
                <a:ext cx="3801309" cy="293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900" b="1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Internal/External Resource Providers (being integrated)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3EFB50-13AD-D846-837B-422B09B439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86252" y="2008624"/>
                <a:ext cx="2869542" cy="293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900" b="1" dirty="0">
                    <a:solidFill>
                      <a:srgbClr val="00B050"/>
                    </a:solidFill>
                    <a:latin typeface="Arial" pitchFamily="34" charset="0"/>
                    <a:cs typeface="Arial" pitchFamily="34" charset="0"/>
                  </a:rPr>
                  <a:t>External Resource Providers (integrated)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A161103-7619-834F-BAF1-0DC6B4C0C1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0479" y="2589569"/>
                <a:ext cx="1839294" cy="293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900" b="1">
                    <a:solidFill>
                      <a:srgbClr val="7030A0"/>
                    </a:solidFill>
                    <a:latin typeface="Arial" pitchFamily="34" charset="0"/>
                    <a:cs typeface="Arial" pitchFamily="34" charset="0"/>
                  </a:rPr>
                  <a:t>Peer Resource Providers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87F08F-313E-BB4F-A8E3-557BABB3BCB3}"/>
                </a:ext>
              </a:extLst>
            </p:cNvPr>
            <p:cNvSpPr txBox="1"/>
            <p:nvPr/>
          </p:nvSpPr>
          <p:spPr>
            <a:xfrm>
              <a:off x="20669491" y="15856988"/>
              <a:ext cx="4886324" cy="76918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Registered Users: 21714  VOs: 233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LCPUs: 470,000  Disk: 143PB  Tape: 138PB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Jobs: 1.62 million/day</a:t>
              </a:r>
            </a:p>
          </p:txBody>
        </p:sp>
      </p:grpSp>
      <p:pic>
        <p:nvPicPr>
          <p:cNvPr id="14" name="Shape 489">
            <a:extLst>
              <a:ext uri="{FF2B5EF4-FFF2-40B4-BE49-F238E27FC236}">
                <a16:creationId xmlns:a16="http://schemas.microsoft.com/office/drawing/2014/main" id="{DAE6A301-0B8E-094B-B7DB-D7351B7174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6890" y="5749169"/>
            <a:ext cx="1108918" cy="3063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68E33D-BC9F-D34E-B750-9EEB5FEB9E54}"/>
              </a:ext>
            </a:extLst>
          </p:cNvPr>
          <p:cNvSpPr txBox="1"/>
          <p:nvPr/>
        </p:nvSpPr>
        <p:spPr>
          <a:xfrm>
            <a:off x="3420601" y="6247472"/>
            <a:ext cx="3839633" cy="253447"/>
          </a:xfrm>
          <a:prstGeom prst="rect">
            <a:avLst/>
          </a:prstGeom>
          <a:noFill/>
        </p:spPr>
        <p:txBody>
          <a:bodyPr wrap="square" lIns="45254" tIns="22628" rIns="45254" bIns="22628" rtlCol="0">
            <a:spAutoFit/>
          </a:bodyPr>
          <a:lstStyle/>
          <a:p>
            <a:pPr marL="105966" lvl="3" indent="186929">
              <a:spcBef>
                <a:spcPts val="594"/>
              </a:spcBef>
              <a:buBlip>
                <a:blip r:embed="rId5"/>
              </a:buBlip>
            </a:pPr>
            <a:r>
              <a:rPr lang="en-US" sz="1350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Computing Power (FedCloud) resources</a:t>
            </a:r>
          </a:p>
        </p:txBody>
      </p:sp>
    </p:spTree>
    <p:extLst>
      <p:ext uri="{BB962C8B-B14F-4D97-AF65-F5344CB8AC3E}">
        <p14:creationId xmlns:p14="http://schemas.microsoft.com/office/powerpoint/2010/main" val="380204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BCB6-C959-E344-8535-CBF593E4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e-infrastructures: EOSC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AB1DD-3C9B-444F-B2E9-7BCB5CCA6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European Open Science Cloud (EOSC)</a:t>
            </a:r>
          </a:p>
          <a:p>
            <a:pPr lvl="1"/>
            <a:r>
              <a:rPr lang="en-US" dirty="0"/>
              <a:t>Virtual environment</a:t>
            </a:r>
          </a:p>
          <a:p>
            <a:pPr lvl="1"/>
            <a:r>
              <a:rPr lang="en-US" dirty="0"/>
              <a:t>Open and seamless services for storage, management, analysis and re-use of research data, across borders and scientific disciplines</a:t>
            </a:r>
          </a:p>
          <a:p>
            <a:pPr lvl="1"/>
            <a:r>
              <a:rPr lang="en-US" dirty="0"/>
              <a:t>Federating existing scientific data infrastructures</a:t>
            </a:r>
          </a:p>
          <a:p>
            <a:r>
              <a:rPr lang="en-US" dirty="0"/>
              <a:t>Open Data Science Environment</a:t>
            </a:r>
          </a:p>
          <a:p>
            <a:pPr lvl="1"/>
            <a:r>
              <a:rPr lang="en-US" dirty="0"/>
              <a:t>Federates existing scientific data infrastructures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0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BCB6-C959-E344-8535-CBF593E4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05840"/>
          </a:xfrm>
        </p:spPr>
        <p:txBody>
          <a:bodyPr/>
          <a:lstStyle/>
          <a:p>
            <a:r>
              <a:rPr lang="en-US" dirty="0"/>
              <a:t>INDIGO-</a:t>
            </a:r>
            <a:r>
              <a:rPr lang="en-US" dirty="0" err="1"/>
              <a:t>DataCloud</a:t>
            </a:r>
            <a:r>
              <a:rPr lang="en-US" dirty="0"/>
              <a:t> Architectural 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A42571-C75B-AF43-A26D-8DBE8AEF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05" y="762000"/>
            <a:ext cx="10436195" cy="601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A6CEE0-EA43-9E46-A7B3-86594C616B24}"/>
              </a:ext>
            </a:extLst>
          </p:cNvPr>
          <p:cNvSpPr txBox="1"/>
          <p:nvPr/>
        </p:nvSpPr>
        <p:spPr>
          <a:xfrm>
            <a:off x="2743200" y="644406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Credits Sandro Fiore</a:t>
            </a:r>
          </a:p>
        </p:txBody>
      </p:sp>
    </p:spTree>
    <p:extLst>
      <p:ext uri="{BB962C8B-B14F-4D97-AF65-F5344CB8AC3E}">
        <p14:creationId xmlns:p14="http://schemas.microsoft.com/office/powerpoint/2010/main" val="1794049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S ERC Presentation Template 2018 OUO_AH" id="{CB57044B-58AD-3246-9DAE-B560B7D58EC6}" vid="{077D3638-5695-6A46-86C3-72E72A7913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4652</TotalTime>
  <Words>950</Words>
  <Application>Microsoft Macintosh PowerPoint</Application>
  <PresentationFormat>Widescreen</PresentationFormat>
  <Paragraphs>153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ＭＳ Ｐゴシック</vt:lpstr>
      <vt:lpstr>Arial</vt:lpstr>
      <vt:lpstr>Calibri</vt:lpstr>
      <vt:lpstr>DejaVu Sans</vt:lpstr>
      <vt:lpstr>Franklin Gothic Medium</vt:lpstr>
      <vt:lpstr>Helvetica Neue</vt:lpstr>
      <vt:lpstr>Helvetica Neue Medium</vt:lpstr>
      <vt:lpstr>Lucida Grande</vt:lpstr>
      <vt:lpstr>Roboto Bold</vt:lpstr>
      <vt:lpstr>Roboto Light</vt:lpstr>
      <vt:lpstr>Times New Roman</vt:lpstr>
      <vt:lpstr>Verdana</vt:lpstr>
      <vt:lpstr>Wingdings</vt:lpstr>
      <vt:lpstr>Wingdings 2</vt:lpstr>
      <vt:lpstr>2015_PPT_UNC_V7.06 (1)</vt:lpstr>
      <vt:lpstr>C4I: Leveraging and Easing End Users' CMIP6 Access by Interfacing Infrastructures</vt:lpstr>
      <vt:lpstr>IS-ENES C4I: Easier &amp; Tailored UI to access ESGF datasets</vt:lpstr>
      <vt:lpstr>IS-ENES C4I: On-demand Data Processing </vt:lpstr>
      <vt:lpstr>IS-ENES C4I Possible Backends... </vt:lpstr>
      <vt:lpstr>European Landscape &amp; Components EUDAT CDI</vt:lpstr>
      <vt:lpstr>EUDAT2020 GEF</vt:lpstr>
      <vt:lpstr>European Landscape &amp; Components EGI</vt:lpstr>
      <vt:lpstr>More e-infrastructures: EOSC</vt:lpstr>
      <vt:lpstr>INDIGO-DataCloud Architectural Solution</vt:lpstr>
      <vt:lpstr>EOSC-Hub: ENES Climate Analytics Service (ECAS) </vt:lpstr>
      <vt:lpstr>Copernicus C3S Operational Platform Architecture</vt:lpstr>
      <vt:lpstr>Infrastructure Integration</vt:lpstr>
      <vt:lpstr>Backends' Requirements</vt:lpstr>
      <vt:lpstr>EUDAT2020 Integration Prototype</vt:lpstr>
      <vt:lpstr>DARE Integration Prototype</vt:lpstr>
      <vt:lpstr>Open Questions</vt:lpstr>
      <vt:lpstr>Open Questions</vt:lpstr>
      <vt:lpstr>Questions! 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Security Principal Directorate External Review Committee Meeting</dc:title>
  <dc:creator>Reason, Thomas A.</dc:creator>
  <cp:lastModifiedBy>Pagé, Christian</cp:lastModifiedBy>
  <cp:revision>174</cp:revision>
  <cp:lastPrinted>2018-11-08T00:30:23Z</cp:lastPrinted>
  <dcterms:created xsi:type="dcterms:W3CDTF">2018-06-27T21:36:50Z</dcterms:created>
  <dcterms:modified xsi:type="dcterms:W3CDTF">2018-12-04T21:38:29Z</dcterms:modified>
</cp:coreProperties>
</file>