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023100" cy="9309100"/>
  <p:embeddedFontLst>
    <p:embeddedFont>
      <p:font typeface="Calibri" panose="020F0502020204030204" pitchFamily="34" charset="0"/>
      <p:regular r:id="rId21"/>
      <p:bold r:id="rId22"/>
      <p:italic r:id="rId23"/>
      <p:boldItalic r:id="rId24"/>
    </p:embeddedFont>
    <p:embeddedFont>
      <p:font typeface="Consolas" panose="020B0609020204030204" pitchFamily="49" charset="0"/>
      <p:regular r:id="rId25"/>
      <p:bold r:id="rId26"/>
      <p:italic r:id="rId27"/>
      <p:boldItalic r:id="rId28"/>
    </p:embeddedFont>
    <p:embeddedFont>
      <p:font typeface="Source Sans Pro" panose="020B0503030403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5">
          <p15:clr>
            <a:srgbClr val="A4A3A4"/>
          </p15:clr>
        </p15:guide>
        <p15:guide id="2" orient="horz" pos="4002">
          <p15:clr>
            <a:srgbClr val="A4A3A4"/>
          </p15:clr>
        </p15:guide>
        <p15:guide id="3" pos="38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B7A7CE-F9D3-44C1-9ABB-CB3AD78DA862}">
  <a:tblStyle styleId="{43B7A7CE-F9D3-44C1-9ABB-CB3AD78DA86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7797"/>
  </p:normalViewPr>
  <p:slideViewPr>
    <p:cSldViewPr snapToGrid="0">
      <p:cViewPr varScale="1">
        <p:scale>
          <a:sx n="76" d="100"/>
          <a:sy n="76" d="100"/>
        </p:scale>
        <p:origin x="1424" y="192"/>
      </p:cViewPr>
      <p:guideLst>
        <p:guide orient="horz" pos="905"/>
        <p:guide orient="horz" pos="4002"/>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043343" cy="465455"/>
          </a:xfrm>
          <a:prstGeom prst="rect">
            <a:avLst/>
          </a:prstGeom>
          <a:noFill/>
          <a:ln>
            <a:noFill/>
          </a:ln>
        </p:spPr>
        <p:txBody>
          <a:bodyPr spcFirstLastPara="1" wrap="square" lIns="93250" tIns="46625" rIns="93250" bIns="46625" anchor="t" anchorCtr="0"/>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2"/>
            <a:ext cx="3043343" cy="465455"/>
          </a:xfrm>
          <a:prstGeom prst="rect">
            <a:avLst/>
          </a:prstGeom>
          <a:noFill/>
          <a:ln>
            <a:noFill/>
          </a:ln>
        </p:spPr>
        <p:txBody>
          <a:bodyPr spcFirstLastPara="1" wrap="square" lIns="93250" tIns="46625" rIns="93250" bIns="46625" anchor="t" anchorCtr="0"/>
          <a:lstStyle>
            <a:lvl1pPr marR="0" lvl="0" algn="r"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5"/>
            <a:ext cx="5618480" cy="4189095"/>
          </a:xfrm>
          <a:prstGeom prst="rect">
            <a:avLst/>
          </a:prstGeom>
          <a:noFill/>
          <a:ln>
            <a:noFill/>
          </a:ln>
        </p:spPr>
        <p:txBody>
          <a:bodyPr spcFirstLastPara="1" wrap="square" lIns="93250" tIns="46625" rIns="93250" bIns="46625"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1"/>
            <a:ext cx="3043343" cy="465455"/>
          </a:xfrm>
          <a:prstGeom prst="rect">
            <a:avLst/>
          </a:prstGeom>
          <a:noFill/>
          <a:ln>
            <a:noFill/>
          </a:ln>
        </p:spPr>
        <p:txBody>
          <a:bodyPr spcFirstLastPara="1" wrap="square" lIns="93250" tIns="46625" rIns="93250" bIns="46625" anchor="b" anchorCtr="0"/>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1"/>
            <a:ext cx="3043343" cy="465455"/>
          </a:xfrm>
          <a:prstGeom prst="rect">
            <a:avLst/>
          </a:prstGeom>
          <a:noFill/>
          <a:ln>
            <a:noFill/>
          </a:ln>
        </p:spPr>
        <p:txBody>
          <a:bodyPr spcFirstLastPara="1" wrap="square" lIns="93250" tIns="46625" rIns="93250" bIns="46625" anchor="b"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Arial"/>
                <a:ea typeface="Arial"/>
                <a:cs typeface="Arial"/>
                <a:sym typeface="Arial"/>
              </a:rPr>
              <a:t>‹#›</a:t>
            </a:fld>
            <a:endParaRPr sz="11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702310" y="4421825"/>
            <a:ext cx="5618480" cy="4189095"/>
          </a:xfrm>
          <a:prstGeom prst="rect">
            <a:avLst/>
          </a:prstGeom>
          <a:noFill/>
          <a:ln>
            <a:noFill/>
          </a:ln>
        </p:spPr>
        <p:txBody>
          <a:bodyPr spcFirstLastPara="1" wrap="square" lIns="93250" tIns="46625" rIns="93250" bIns="46625" anchor="t" anchorCtr="0">
            <a:noAutofit/>
          </a:bodyPr>
          <a:lstStyle/>
          <a:p>
            <a:pPr marL="0" lvl="0" indent="0" algn="l" rtl="0">
              <a:spcBef>
                <a:spcPts val="0"/>
              </a:spcBef>
              <a:spcAft>
                <a:spcPts val="0"/>
              </a:spcAft>
              <a:buNone/>
            </a:pPr>
            <a:endParaRPr/>
          </a:p>
        </p:txBody>
      </p:sp>
      <p:sp>
        <p:nvSpPr>
          <p:cNvPr id="79" name="Google Shape;79;p1:notes"/>
          <p:cNvSpPr txBox="1">
            <a:spLocks noGrp="1"/>
          </p:cNvSpPr>
          <p:nvPr>
            <p:ph type="sldNum" idx="12"/>
          </p:nvPr>
        </p:nvSpPr>
        <p:spPr>
          <a:xfrm>
            <a:off x="3978132" y="8842031"/>
            <a:ext cx="3043343" cy="465455"/>
          </a:xfrm>
          <a:prstGeom prst="rect">
            <a:avLst/>
          </a:prstGeom>
          <a:noFill/>
          <a:ln>
            <a:noFill/>
          </a:ln>
        </p:spPr>
        <p:txBody>
          <a:bodyPr spcFirstLastPara="1" wrap="square" lIns="93250" tIns="46625" rIns="93250" bIns="466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95b275658_0_83: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a:t>Here we can see where the majority of the data is coming from to NCI from the different international nodes.</a:t>
            </a:r>
            <a:endParaRPr/>
          </a:p>
        </p:txBody>
      </p:sp>
      <p:sp>
        <p:nvSpPr>
          <p:cNvPr id="173" name="Google Shape;173;g495b275658_0_83:notes"/>
          <p:cNvSpPr>
            <a:spLocks noGrp="1" noRot="1" noChangeAspect="1"/>
          </p:cNvSpPr>
          <p:nvPr>
            <p:ph type="sldImg" idx="2"/>
          </p:nvPr>
        </p:nvSpPr>
        <p:spPr>
          <a:xfrm>
            <a:off x="409575" y="698500"/>
            <a:ext cx="6204000" cy="349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95b275658_0_425: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a:t>Next slides are what we’ve done and will describe how this differs from a standard deployment.</a:t>
            </a:r>
            <a:endParaRPr/>
          </a:p>
        </p:txBody>
      </p:sp>
      <p:sp>
        <p:nvSpPr>
          <p:cNvPr id="180" name="Google Shape;180;g495b275658_0_425:notes"/>
          <p:cNvSpPr>
            <a:spLocks noGrp="1" noRot="1" noChangeAspect="1"/>
          </p:cNvSpPr>
          <p:nvPr>
            <p:ph type="sldImg" idx="2"/>
          </p:nvPr>
        </p:nvSpPr>
        <p:spPr>
          <a:xfrm>
            <a:off x="409575" y="698500"/>
            <a:ext cx="6204000" cy="349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95b275658_0_205: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a:t>Notes:</a:t>
            </a:r>
            <a:endParaRPr/>
          </a:p>
          <a:p>
            <a:pPr marL="0" lvl="0" indent="0" algn="l" rtl="0">
              <a:spcBef>
                <a:spcPts val="0"/>
              </a:spcBef>
              <a:spcAft>
                <a:spcPts val="0"/>
              </a:spcAft>
              <a:buNone/>
            </a:pPr>
            <a:r>
              <a:rPr lang="en-US"/>
              <a:t>The 3 components of the ESG stack are the:</a:t>
            </a:r>
            <a:endParaRPr/>
          </a:p>
          <a:p>
            <a:pPr marL="457200" lvl="0" indent="-317500" algn="l" rtl="0">
              <a:spcBef>
                <a:spcPts val="0"/>
              </a:spcBef>
              <a:spcAft>
                <a:spcPts val="0"/>
              </a:spcAft>
              <a:buSzPts val="1400"/>
              <a:buAutoNum type="arabicPeriod"/>
            </a:pPr>
            <a:r>
              <a:rPr lang="en-US"/>
              <a:t>IDP (this is the identity components, such as myproxy)</a:t>
            </a:r>
            <a:endParaRPr/>
          </a:p>
          <a:p>
            <a:pPr marL="457200" lvl="0" indent="-317500" algn="l" rtl="0">
              <a:spcBef>
                <a:spcPts val="0"/>
              </a:spcBef>
              <a:spcAft>
                <a:spcPts val="0"/>
              </a:spcAft>
              <a:buSzPts val="1400"/>
              <a:buAutoNum type="arabicPeriod"/>
            </a:pPr>
            <a:r>
              <a:rPr lang="en-US"/>
              <a:t>Solr,CoG = search index nodes</a:t>
            </a:r>
            <a:endParaRPr/>
          </a:p>
          <a:p>
            <a:pPr marL="457200" lvl="0" indent="-317500" algn="l" rtl="0">
              <a:spcBef>
                <a:spcPts val="0"/>
              </a:spcBef>
              <a:spcAft>
                <a:spcPts val="0"/>
              </a:spcAft>
              <a:buSzPts val="1400"/>
              <a:buAutoNum type="arabicPeriod"/>
            </a:pPr>
            <a:r>
              <a:rPr lang="en-US"/>
              <a:t>TDS = data nodes (but we’ve stopped gridftp being on that)</a:t>
            </a:r>
            <a:endParaRPr/>
          </a:p>
          <a:p>
            <a:pPr marL="0" lvl="0" indent="0" algn="l" rtl="0">
              <a:spcBef>
                <a:spcPts val="0"/>
              </a:spcBef>
              <a:spcAft>
                <a:spcPts val="0"/>
              </a:spcAft>
              <a:buNone/>
            </a:pPr>
            <a:r>
              <a:rPr lang="en-US"/>
              <a:t>The key aim of having the separate nodes is to ensure everything is easier to maintain and upgrade. We can upgrade one thing at a time and not break everything! It keeps them more ‘containerised’</a:t>
            </a:r>
            <a:endParaRPr/>
          </a:p>
          <a:p>
            <a:pPr marL="0" lvl="0" indent="0" algn="l" rtl="0">
              <a:spcBef>
                <a:spcPts val="0"/>
              </a:spcBef>
              <a:spcAft>
                <a:spcPts val="0"/>
              </a:spcAft>
              <a:buNone/>
            </a:pPr>
            <a:r>
              <a:rPr lang="en-US"/>
              <a:t>To allow the separation to work, each node has its own database (postgres) and NCI had to put in particular file exceptions during the installation to allow access between to databases (e.g. for the publisher to write to the TDS database, and CoG to IDP database.)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Due to the separation of the nodes, we need to have a proxy in front of the nodes to send requests and make it ‘appear’ as if it is the one node, esgf.nci.org.au. Underneath, everything gets sharded off.</a:t>
            </a:r>
            <a:endParaRPr/>
          </a:p>
        </p:txBody>
      </p:sp>
      <p:sp>
        <p:nvSpPr>
          <p:cNvPr id="216" name="Google Shape;216;g495b275658_0_205:notes"/>
          <p:cNvSpPr>
            <a:spLocks noGrp="1" noRot="1" noChangeAspect="1"/>
          </p:cNvSpPr>
          <p:nvPr>
            <p:ph type="sldImg" idx="2"/>
          </p:nvPr>
        </p:nvSpPr>
        <p:spPr>
          <a:xfrm>
            <a:off x="409575" y="698500"/>
            <a:ext cx="6204000" cy="349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95b275658_0_234: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a:t>Have taken GridFTP from the TDS node compared to the configuration of the original ESGF installer and put in in a separate node.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Separate access paths with gridftp serving out to the cloud with an NFS link to the filesystem, and a DTN for download with Lustre access to the filesystem.</a:t>
            </a:r>
            <a:endParaRPr/>
          </a:p>
          <a:p>
            <a:pPr marL="0" lvl="0" indent="0" algn="l" rtl="0">
              <a:spcBef>
                <a:spcPts val="0"/>
              </a:spcBef>
              <a:spcAft>
                <a:spcPts val="0"/>
              </a:spcAft>
              <a:buNone/>
            </a:pPr>
            <a:endParaRPr/>
          </a:p>
        </p:txBody>
      </p:sp>
      <p:sp>
        <p:nvSpPr>
          <p:cNvPr id="254" name="Google Shape;254;g495b275658_0_234:notes"/>
          <p:cNvSpPr>
            <a:spLocks noGrp="1" noRot="1" noChangeAspect="1"/>
          </p:cNvSpPr>
          <p:nvPr>
            <p:ph type="sldImg" idx="2"/>
          </p:nvPr>
        </p:nvSpPr>
        <p:spPr>
          <a:xfrm>
            <a:off x="409575" y="698500"/>
            <a:ext cx="6204000" cy="349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495b275658_0_341: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a:t>To permit the separation of the publisher node, a shared storage/directory space needed to be created to permit the transfers between the publisher and the other nodes.</a:t>
            </a:r>
            <a:endParaRPr/>
          </a:p>
        </p:txBody>
      </p:sp>
      <p:sp>
        <p:nvSpPr>
          <p:cNvPr id="290" name="Google Shape;290;g495b275658_0_341:notes"/>
          <p:cNvSpPr>
            <a:spLocks noGrp="1" noRot="1" noChangeAspect="1"/>
          </p:cNvSpPr>
          <p:nvPr>
            <p:ph type="sldImg" idx="2"/>
          </p:nvPr>
        </p:nvSpPr>
        <p:spPr>
          <a:xfrm>
            <a:off x="409575" y="698500"/>
            <a:ext cx="6204000" cy="349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95b275658_0_395: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a:t>Puppet manages everything!  Manages the installer and has a snapshot of what’s installed so can reproduce.</a:t>
            </a:r>
            <a:endParaRPr/>
          </a:p>
        </p:txBody>
      </p:sp>
      <p:sp>
        <p:nvSpPr>
          <p:cNvPr id="326" name="Google Shape;326;g495b275658_0_395:notes"/>
          <p:cNvSpPr>
            <a:spLocks noGrp="1" noRot="1" noChangeAspect="1"/>
          </p:cNvSpPr>
          <p:nvPr>
            <p:ph type="sldImg" idx="2"/>
          </p:nvPr>
        </p:nvSpPr>
        <p:spPr>
          <a:xfrm>
            <a:off x="409575" y="698500"/>
            <a:ext cx="6204000" cy="349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495b275658_0_131: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endParaRPr dirty="0"/>
          </a:p>
        </p:txBody>
      </p:sp>
      <p:sp>
        <p:nvSpPr>
          <p:cNvPr id="363" name="Google Shape;363;g495b275658_0_13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495b275658_0_631: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dirty="0"/>
              <a:t>Good exercise to to do the CMIP5 replication … we have learned a lot, staff are very familiar with how to manage and what to look out for with CMIP6.</a:t>
            </a:r>
            <a:endParaRPr dirty="0"/>
          </a:p>
        </p:txBody>
      </p:sp>
      <p:sp>
        <p:nvSpPr>
          <p:cNvPr id="370" name="Google Shape;370;g495b275658_0_63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7:notes"/>
          <p:cNvSpPr txBox="1">
            <a:spLocks noGrp="1"/>
          </p:cNvSpPr>
          <p:nvPr>
            <p:ph type="body" idx="1"/>
          </p:nvPr>
        </p:nvSpPr>
        <p:spPr>
          <a:xfrm>
            <a:off x="702310" y="4421825"/>
            <a:ext cx="5618480" cy="4189095"/>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endParaRPr/>
          </a:p>
        </p:txBody>
      </p:sp>
      <p:sp>
        <p:nvSpPr>
          <p:cNvPr id="377" name="Google Shape;377;p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95b275658_0_115: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endParaRPr dirty="0"/>
          </a:p>
        </p:txBody>
      </p:sp>
      <p:sp>
        <p:nvSpPr>
          <p:cNvPr id="89" name="Google Shape;89;g495b275658_0_1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95b275658_0_6: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dirty="0">
                <a:latin typeface="Source Sans Pro"/>
                <a:ea typeface="Source Sans Pro"/>
                <a:cs typeface="Source Sans Pro"/>
                <a:sym typeface="Source Sans Pro"/>
              </a:rPr>
              <a:t>NCI aimed to re-replicated the CMIP5 data we hosted in order to permit improved maintenance and assurance of the ‘official’ dataset</a:t>
            </a:r>
            <a:endParaRPr dirty="0">
              <a:latin typeface="Source Sans Pro"/>
              <a:ea typeface="Source Sans Pro"/>
              <a:cs typeface="Source Sans Pro"/>
              <a:sym typeface="Source Sans Pro"/>
            </a:endParaRPr>
          </a:p>
          <a:p>
            <a:pPr marL="0" lvl="0" indent="0" algn="l" rtl="0">
              <a:spcBef>
                <a:spcPts val="0"/>
              </a:spcBef>
              <a:spcAft>
                <a:spcPts val="0"/>
              </a:spcAft>
              <a:buNone/>
            </a:pPr>
            <a:r>
              <a:rPr lang="en-US" dirty="0">
                <a:latin typeface="Source Sans Pro"/>
                <a:ea typeface="Source Sans Pro"/>
                <a:cs typeface="Source Sans Pro"/>
                <a:sym typeface="Source Sans Pro"/>
              </a:rPr>
              <a:t>We experienced some learning curves with </a:t>
            </a:r>
            <a:r>
              <a:rPr lang="en-US" dirty="0" err="1">
                <a:latin typeface="Source Sans Pro"/>
                <a:ea typeface="Source Sans Pro"/>
                <a:cs typeface="Source Sans Pro"/>
                <a:sym typeface="Source Sans Pro"/>
              </a:rPr>
              <a:t>Synda</a:t>
            </a:r>
            <a:r>
              <a:rPr lang="en-US" dirty="0">
                <a:latin typeface="Source Sans Pro"/>
                <a:ea typeface="Source Sans Pro"/>
                <a:cs typeface="Source Sans Pro"/>
                <a:sym typeface="Source Sans Pro"/>
              </a:rPr>
              <a:t> as we went along which led to some ‘steps’ in our progress (RHS plot). Some issues we saw:</a:t>
            </a:r>
            <a:endParaRPr dirty="0">
              <a:latin typeface="Source Sans Pro"/>
              <a:ea typeface="Source Sans Pro"/>
              <a:cs typeface="Source Sans Pro"/>
              <a:sym typeface="Source Sans Pro"/>
            </a:endParaRPr>
          </a:p>
          <a:p>
            <a:pPr marL="0" lvl="0" indent="0" algn="l" rtl="0">
              <a:spcBef>
                <a:spcPts val="0"/>
              </a:spcBef>
              <a:spcAft>
                <a:spcPts val="0"/>
              </a:spcAft>
              <a:buNone/>
            </a:pPr>
            <a:r>
              <a:rPr lang="en-US" dirty="0">
                <a:latin typeface="Source Sans Pro"/>
                <a:ea typeface="Source Sans Pro"/>
                <a:cs typeface="Source Sans Pro"/>
                <a:sym typeface="Source Sans Pro"/>
              </a:rPr>
              <a:t>Re-published data replicas can have different versions: We are required to download originals only in most cases, can lead to slow throughput from particular nodes.</a:t>
            </a:r>
            <a:endParaRPr dirty="0">
              <a:latin typeface="Source Sans Pro"/>
              <a:ea typeface="Source Sans Pro"/>
              <a:cs typeface="Source Sans Pro"/>
              <a:sym typeface="Source Sans Pro"/>
            </a:endParaRPr>
          </a:p>
          <a:p>
            <a:pPr marL="0" lvl="0" indent="0" algn="l" rtl="0">
              <a:spcBef>
                <a:spcPts val="0"/>
              </a:spcBef>
              <a:spcAft>
                <a:spcPts val="0"/>
              </a:spcAft>
              <a:buNone/>
            </a:pPr>
            <a:r>
              <a:rPr lang="en-US" dirty="0" err="1">
                <a:latin typeface="Source Sans Pro"/>
                <a:ea typeface="Source Sans Pro"/>
                <a:cs typeface="Source Sans Pro"/>
                <a:sym typeface="Source Sans Pro"/>
              </a:rPr>
              <a:t>Synda</a:t>
            </a:r>
            <a:r>
              <a:rPr lang="en-US" dirty="0">
                <a:latin typeface="Source Sans Pro"/>
                <a:ea typeface="Source Sans Pro"/>
                <a:cs typeface="Source Sans Pro"/>
                <a:sym typeface="Source Sans Pro"/>
              </a:rPr>
              <a:t> config using custom directory path: there is not consistent in how the custom paths translate to the default paths (like “</a:t>
            </a:r>
            <a:r>
              <a:rPr lang="en-US" dirty="0" err="1">
                <a:latin typeface="Source Sans Pro"/>
                <a:ea typeface="Source Sans Pro"/>
                <a:cs typeface="Source Sans Pro"/>
                <a:sym typeface="Source Sans Pro"/>
              </a:rPr>
              <a:t>treevar</a:t>
            </a:r>
            <a:r>
              <a:rPr lang="en-US" dirty="0">
                <a:latin typeface="Source Sans Pro"/>
                <a:ea typeface="Source Sans Pro"/>
                <a:cs typeface="Source Sans Pro"/>
                <a:sym typeface="Source Sans Pro"/>
              </a:rPr>
              <a:t>”). If change between them need to manually update the </a:t>
            </a:r>
            <a:r>
              <a:rPr lang="en-US" dirty="0" err="1">
                <a:latin typeface="Source Sans Pro"/>
                <a:ea typeface="Source Sans Pro"/>
                <a:cs typeface="Source Sans Pro"/>
                <a:sym typeface="Source Sans Pro"/>
              </a:rPr>
              <a:t>db</a:t>
            </a:r>
            <a:r>
              <a:rPr lang="en-US" dirty="0">
                <a:latin typeface="Source Sans Pro"/>
                <a:ea typeface="Source Sans Pro"/>
                <a:cs typeface="Source Sans Pro"/>
                <a:sym typeface="Source Sans Pro"/>
              </a:rPr>
              <a:t> to account for the change (or alternatively redownload.). </a:t>
            </a:r>
            <a:endParaRPr dirty="0">
              <a:latin typeface="Source Sans Pro"/>
              <a:ea typeface="Source Sans Pro"/>
              <a:cs typeface="Source Sans Pro"/>
              <a:sym typeface="Source Sans Pro"/>
            </a:endParaRPr>
          </a:p>
          <a:p>
            <a:pPr marL="0" lvl="0" indent="0" algn="l" rtl="0">
              <a:spcBef>
                <a:spcPts val="0"/>
              </a:spcBef>
              <a:spcAft>
                <a:spcPts val="0"/>
              </a:spcAft>
              <a:buNone/>
            </a:pPr>
            <a:r>
              <a:rPr lang="en-US" dirty="0">
                <a:latin typeface="Source Sans Pro"/>
                <a:ea typeface="Source Sans Pro"/>
                <a:cs typeface="Source Sans Pro"/>
                <a:sym typeface="Source Sans Pro"/>
              </a:rPr>
              <a:t>Files published with the no checksum yet replication succeeds (might be good to have at least a warning message for these files?).</a:t>
            </a:r>
            <a:endParaRPr dirty="0">
              <a:latin typeface="Source Sans Pro"/>
              <a:ea typeface="Source Sans Pro"/>
              <a:cs typeface="Source Sans Pro"/>
              <a:sym typeface="Source Sans Pro"/>
            </a:endParaRPr>
          </a:p>
          <a:p>
            <a:pPr marL="0" lvl="0" indent="0" algn="l" rtl="0">
              <a:spcBef>
                <a:spcPts val="0"/>
              </a:spcBef>
              <a:spcAft>
                <a:spcPts val="0"/>
              </a:spcAft>
              <a:buNone/>
            </a:pPr>
            <a:r>
              <a:rPr lang="en-US" dirty="0">
                <a:latin typeface="Source Sans Pro"/>
                <a:ea typeface="Source Sans Pro"/>
                <a:cs typeface="Source Sans Pro"/>
                <a:sym typeface="Source Sans Pro"/>
              </a:rPr>
              <a:t>Performance issues with some nodes, can see that more clearly in later slides.</a:t>
            </a:r>
            <a:endParaRPr dirty="0">
              <a:latin typeface="Source Sans Pro"/>
              <a:ea typeface="Source Sans Pro"/>
              <a:cs typeface="Source Sans Pro"/>
              <a:sym typeface="Source Sans Pro"/>
            </a:endParaRPr>
          </a:p>
          <a:p>
            <a:pPr marL="0" lvl="0" indent="0" algn="l" rtl="0">
              <a:spcBef>
                <a:spcPts val="0"/>
              </a:spcBef>
              <a:spcAft>
                <a:spcPts val="0"/>
              </a:spcAft>
              <a:buNone/>
            </a:pPr>
            <a:r>
              <a:rPr lang="en-US" dirty="0">
                <a:latin typeface="Source Sans Pro"/>
                <a:ea typeface="Source Sans Pro"/>
                <a:cs typeface="Source Sans Pro"/>
                <a:sym typeface="Source Sans Pro"/>
              </a:rPr>
              <a:t>We now have about 500TB, 5TB/day - but rate has been highly variable.</a:t>
            </a:r>
            <a:endParaRPr dirty="0">
              <a:latin typeface="Source Sans Pro"/>
              <a:ea typeface="Source Sans Pro"/>
              <a:cs typeface="Source Sans Pro"/>
              <a:sym typeface="Source Sans Pro"/>
            </a:endParaRPr>
          </a:p>
        </p:txBody>
      </p:sp>
      <p:sp>
        <p:nvSpPr>
          <p:cNvPr id="100" name="Google Shape;100;g495b275658_0_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95b275658_0_25: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dirty="0"/>
              <a:t>Currently NCI is still undertaking the steps to publish the Australian CMIP5 data to the new node. There have been a few operational issues along the way that have caused delays. An example issue, that is already under discussion on the slack channels, is how the CMIP5 publications deal with multiple versions of the same dataset as it publishes to THREDDS. In that case the published variables is incorrect for the older versions and the only way to alleviate this was to use the not-recommended combination publication option or to publish each version one at a time. Also causes issues when new versions become available. </a:t>
            </a:r>
            <a:endParaRPr dirty="0"/>
          </a:p>
        </p:txBody>
      </p:sp>
      <p:sp>
        <p:nvSpPr>
          <p:cNvPr id="118" name="Google Shape;118;g495b275658_0_2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95b275658_0_30: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dirty="0"/>
              <a:t>We began replicated CMIP6 data in August and are only downloading priority variables as defined by the user community. </a:t>
            </a:r>
            <a:endParaRPr dirty="0"/>
          </a:p>
          <a:p>
            <a:pPr marL="0" lvl="0" indent="0" algn="l" rtl="0">
              <a:spcBef>
                <a:spcPts val="0"/>
              </a:spcBef>
              <a:spcAft>
                <a:spcPts val="0"/>
              </a:spcAft>
              <a:buNone/>
            </a:pPr>
            <a:r>
              <a:rPr lang="en-US" sz="1100" dirty="0">
                <a:latin typeface="Calibri"/>
                <a:ea typeface="Calibri"/>
                <a:cs typeface="Calibri"/>
                <a:sym typeface="Calibri"/>
              </a:rPr>
              <a:t>The priority variables focus on the current key research areas for Australian climate scientists at the moment, such as extremes, and encompass the key DECK and </a:t>
            </a:r>
            <a:r>
              <a:rPr lang="en-US" sz="1100" dirty="0" err="1">
                <a:latin typeface="Calibri"/>
                <a:ea typeface="Calibri"/>
                <a:cs typeface="Calibri"/>
                <a:sym typeface="Calibri"/>
              </a:rPr>
              <a:t>ScenarioMIP</a:t>
            </a:r>
            <a:r>
              <a:rPr lang="en-US" sz="1100" dirty="0">
                <a:latin typeface="Calibri"/>
                <a:ea typeface="Calibri"/>
                <a:cs typeface="Calibri"/>
                <a:sym typeface="Calibri"/>
              </a:rPr>
              <a:t> experiments. </a:t>
            </a:r>
            <a:endParaRPr sz="1100" dirty="0">
              <a:latin typeface="Calibri"/>
              <a:ea typeface="Calibri"/>
              <a:cs typeface="Calibri"/>
              <a:sym typeface="Calibri"/>
            </a:endParaRPr>
          </a:p>
        </p:txBody>
      </p:sp>
      <p:sp>
        <p:nvSpPr>
          <p:cNvPr id="125" name="Google Shape;125;g495b275658_0_3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95b275658_0_49: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dirty="0"/>
              <a:t>While only the two key ACCESS models are currently registered other models may be subsequently developed after these are released, as well as contributions to other MIPs, for example we have a strong CORDEX community.</a:t>
            </a:r>
            <a:endParaRPr dirty="0"/>
          </a:p>
          <a:p>
            <a:pPr marL="0" lvl="0" indent="0" algn="l" rtl="0">
              <a:spcBef>
                <a:spcPts val="0"/>
              </a:spcBef>
              <a:spcAft>
                <a:spcPts val="0"/>
              </a:spcAft>
              <a:buNone/>
            </a:pPr>
            <a:r>
              <a:rPr lang="en-US" dirty="0"/>
              <a:t>We expect the publication of the first set of Australian CMIP6 data to begin in Q1 2019.</a:t>
            </a:r>
            <a:endParaRPr dirty="0"/>
          </a:p>
        </p:txBody>
      </p:sp>
      <p:sp>
        <p:nvSpPr>
          <p:cNvPr id="133" name="Google Shape;133;g495b275658_0_4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95b275658_0_64: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sz="1100" dirty="0"/>
              <a:t>Point 1 was explained more in the CMIP5 replication ‘lessons learned’ (checksums </a:t>
            </a:r>
            <a:r>
              <a:rPr lang="en-US" sz="1100" dirty="0" err="1"/>
              <a:t>etc</a:t>
            </a:r>
            <a:r>
              <a:rPr lang="en-US" sz="1100" dirty="0"/>
              <a:t>, default directory path)</a:t>
            </a:r>
            <a:endParaRPr sz="1100" dirty="0"/>
          </a:p>
          <a:p>
            <a:pPr marL="0" lvl="0" indent="0" algn="l" rtl="0">
              <a:spcBef>
                <a:spcPts val="0"/>
              </a:spcBef>
              <a:spcAft>
                <a:spcPts val="0"/>
              </a:spcAft>
              <a:buNone/>
            </a:pPr>
            <a:r>
              <a:rPr lang="en-US" sz="1100" dirty="0"/>
              <a:t>Point 2: A couple of the nodes (notably the </a:t>
            </a:r>
            <a:r>
              <a:rPr lang="en-US" sz="1100" dirty="0" err="1"/>
              <a:t>ichec.ie</a:t>
            </a:r>
            <a:r>
              <a:rPr lang="en-US" sz="1100" dirty="0"/>
              <a:t> - see next slide) showed consistently slow throughput and trying to maintain decent throughput was difficult - particularly as all slow downloads end up being the only ones left in the queue - so even with concurrent download streams the rate was still poor.</a:t>
            </a:r>
            <a:endParaRPr sz="1100" dirty="0"/>
          </a:p>
          <a:p>
            <a:pPr marL="0" lvl="0" indent="0" algn="l" rtl="0">
              <a:spcBef>
                <a:spcPts val="0"/>
              </a:spcBef>
              <a:spcAft>
                <a:spcPts val="0"/>
              </a:spcAft>
              <a:buClr>
                <a:schemeClr val="dk1"/>
              </a:buClr>
              <a:buSzPts val="1100"/>
              <a:buFont typeface="Arial"/>
              <a:buNone/>
            </a:pPr>
            <a:r>
              <a:rPr lang="en-US" sz="1100" dirty="0"/>
              <a:t>Point 3: There was a tendency for the </a:t>
            </a:r>
            <a:r>
              <a:rPr lang="en-US" sz="1100" dirty="0" err="1"/>
              <a:t>synda</a:t>
            </a:r>
            <a:r>
              <a:rPr lang="en-US" sz="1100" dirty="0"/>
              <a:t> daemon to periodically stop (and therefore downloads ceased) due to authentication timing out. We got around this by scheduling a check for the daemon running, and restarting if it had stopped. But it still led to some down time. This is mostly better now after Chris' rejigging of the various ESGF services.</a:t>
            </a:r>
            <a:endParaRPr sz="1100" dirty="0"/>
          </a:p>
          <a:p>
            <a:pPr marL="0" lvl="0" indent="0" algn="l" rtl="0">
              <a:spcBef>
                <a:spcPts val="0"/>
              </a:spcBef>
              <a:spcAft>
                <a:spcPts val="0"/>
              </a:spcAft>
              <a:buClr>
                <a:schemeClr val="dk1"/>
              </a:buClr>
              <a:buSzPts val="1100"/>
              <a:buFont typeface="Arial"/>
              <a:buNone/>
            </a:pPr>
            <a:r>
              <a:rPr lang="en-US" sz="1100" dirty="0"/>
              <a:t>Point 4: There were also network and </a:t>
            </a:r>
            <a:r>
              <a:rPr lang="en-US" sz="1100" dirty="0" err="1"/>
              <a:t>gridftp</a:t>
            </a:r>
            <a:r>
              <a:rPr lang="en-US" sz="1100" dirty="0"/>
              <a:t> related issues with LLNL (which is also our main download site - again see next slide), meaning downloading was inefficient (</a:t>
            </a:r>
            <a:r>
              <a:rPr lang="en-US" sz="1100" dirty="0" err="1"/>
              <a:t>gridftp</a:t>
            </a:r>
            <a:r>
              <a:rPr lang="en-US" sz="1100" dirty="0"/>
              <a:t> downloads would fail after some random period of time, then fail and attempt up to 3 retries, then failover to https). So mixed results from LLNL (although that all seems to be much improved now).</a:t>
            </a:r>
            <a:endParaRPr dirty="0"/>
          </a:p>
        </p:txBody>
      </p:sp>
      <p:sp>
        <p:nvSpPr>
          <p:cNvPr id="148" name="Google Shape;148;g495b275658_0_6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95b275658_0_71: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sz="1100"/>
              <a:t>Can see now some of the problem nodes from our end (such as the ichec.ie) and also the large variation in the rates that lead to inconsistent download speeds and the many spikes we saw in the previous plots.</a:t>
            </a:r>
            <a:endParaRPr sz="1100"/>
          </a:p>
          <a:p>
            <a:pPr marL="0" lvl="0" indent="0" algn="l" rtl="0">
              <a:spcBef>
                <a:spcPts val="0"/>
              </a:spcBef>
              <a:spcAft>
                <a:spcPts val="0"/>
              </a:spcAft>
              <a:buNone/>
            </a:pPr>
            <a:r>
              <a:rPr lang="en-US" sz="1100"/>
              <a:t>max rate</a:t>
            </a:r>
            <a:endParaRPr sz="1100"/>
          </a:p>
        </p:txBody>
      </p:sp>
      <p:sp>
        <p:nvSpPr>
          <p:cNvPr id="156" name="Google Shape;156;g495b275658_0_71:notes"/>
          <p:cNvSpPr>
            <a:spLocks noGrp="1" noRot="1" noChangeAspect="1"/>
          </p:cNvSpPr>
          <p:nvPr>
            <p:ph type="sldImg" idx="2"/>
          </p:nvPr>
        </p:nvSpPr>
        <p:spPr>
          <a:xfrm>
            <a:off x="409575" y="698500"/>
            <a:ext cx="6204000" cy="349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6302a2fa0_0_1:notes"/>
          <p:cNvSpPr txBox="1">
            <a:spLocks noGrp="1"/>
          </p:cNvSpPr>
          <p:nvPr>
            <p:ph type="body" idx="1"/>
          </p:nvPr>
        </p:nvSpPr>
        <p:spPr>
          <a:xfrm>
            <a:off x="702310" y="4421825"/>
            <a:ext cx="5618400" cy="4189200"/>
          </a:xfrm>
          <a:prstGeom prst="rect">
            <a:avLst/>
          </a:prstGeom>
        </p:spPr>
        <p:txBody>
          <a:bodyPr spcFirstLastPara="1" wrap="square" lIns="93250" tIns="46625" rIns="93250" bIns="46625" anchor="t" anchorCtr="0">
            <a:noAutofit/>
          </a:bodyPr>
          <a:lstStyle/>
          <a:p>
            <a:pPr marL="0" lvl="0" indent="0" algn="l" rtl="0">
              <a:spcBef>
                <a:spcPts val="0"/>
              </a:spcBef>
              <a:spcAft>
                <a:spcPts val="0"/>
              </a:spcAft>
              <a:buNone/>
            </a:pPr>
            <a:r>
              <a:rPr lang="en-US" dirty="0"/>
              <a:t>The bottom row is a case where we downloaded data from ourselves.</a:t>
            </a:r>
            <a:endParaRPr dirty="0"/>
          </a:p>
        </p:txBody>
      </p:sp>
      <p:sp>
        <p:nvSpPr>
          <p:cNvPr id="165" name="Google Shape;165;g46302a2fa0_0_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595851" y="565126"/>
            <a:ext cx="10562804" cy="1447576"/>
          </a:xfrm>
          <a:prstGeom prst="rect">
            <a:avLst/>
          </a:prstGeom>
          <a:noFill/>
          <a:ln>
            <a:noFill/>
          </a:ln>
        </p:spPr>
        <p:txBody>
          <a:bodyPr spcFirstLastPara="1" wrap="square" lIns="0" tIns="45700" rIns="45700" bIns="45700" anchor="b" anchorCtr="0"/>
          <a:lstStyle>
            <a:lvl1pPr lvl="0" algn="l">
              <a:lnSpc>
                <a:spcPct val="105555"/>
              </a:lnSpc>
              <a:spcBef>
                <a:spcPts val="0"/>
              </a:spcBef>
              <a:spcAft>
                <a:spcPts val="0"/>
              </a:spcAft>
              <a:buClr>
                <a:srgbClr val="366092"/>
              </a:buClr>
              <a:buSzPts val="3600"/>
              <a:buFont typeface="Source Sans Pro"/>
              <a:buNone/>
              <a:defRPr sz="3600" b="1" i="0">
                <a:solidFill>
                  <a:srgbClr val="366092"/>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595851" y="2024863"/>
            <a:ext cx="7095704" cy="369888"/>
          </a:xfrm>
          <a:prstGeom prst="rect">
            <a:avLst/>
          </a:prstGeom>
          <a:noFill/>
          <a:ln>
            <a:noFill/>
          </a:ln>
        </p:spPr>
        <p:txBody>
          <a:bodyPr spcFirstLastPara="1" wrap="square" lIns="0" tIns="0" rIns="0" bIns="0" anchor="t" anchorCtr="0"/>
          <a:lstStyle>
            <a:lvl1pPr marL="457200" lvl="0" indent="-228600" algn="l">
              <a:lnSpc>
                <a:spcPct val="110000"/>
              </a:lnSpc>
              <a:spcBef>
                <a:spcPts val="1800"/>
              </a:spcBef>
              <a:spcAft>
                <a:spcPts val="0"/>
              </a:spcAft>
              <a:buSzPts val="1800"/>
              <a:buNone/>
              <a:defRPr sz="2000" b="0">
                <a:solidFill>
                  <a:srgbClr val="366092"/>
                </a:solidFill>
                <a:latin typeface="Source Sans Pro"/>
                <a:ea typeface="Source Sans Pro"/>
                <a:cs typeface="Source Sans Pro"/>
                <a:sym typeface="Source Sans Pro"/>
              </a:defRPr>
            </a:lvl1pPr>
            <a:lvl2pPr marL="914400" lvl="1" indent="-228600" algn="l">
              <a:spcBef>
                <a:spcPts val="0"/>
              </a:spcBef>
              <a:spcAft>
                <a:spcPts val="0"/>
              </a:spcAft>
              <a:buClr>
                <a:schemeClr val="dk1"/>
              </a:buClr>
              <a:buSzPts val="1800"/>
              <a:buNone/>
              <a:defRPr/>
            </a:lvl2pPr>
            <a:lvl3pPr marL="1371600" lvl="2" indent="-228600" algn="l">
              <a:spcBef>
                <a:spcPts val="0"/>
              </a:spcBef>
              <a:spcAft>
                <a:spcPts val="0"/>
              </a:spcAft>
              <a:buClr>
                <a:schemeClr val="dk1"/>
              </a:buClr>
              <a:buSzPts val="1620"/>
              <a:buNone/>
              <a:defRPr/>
            </a:lvl3pPr>
            <a:lvl4pPr marL="1828800" lvl="3" indent="-228600" algn="l">
              <a:spcBef>
                <a:spcPts val="0"/>
              </a:spcBef>
              <a:spcAft>
                <a:spcPts val="0"/>
              </a:spcAft>
              <a:buClr>
                <a:schemeClr val="dk1"/>
              </a:buClr>
              <a:buSzPts val="1600"/>
              <a:buNone/>
              <a:defRPr/>
            </a:lvl4pPr>
            <a:lvl5pPr marL="2286000" lvl="4" indent="-228600" algn="l">
              <a:spcBef>
                <a:spcPts val="0"/>
              </a:spcBef>
              <a:spcAft>
                <a:spcPts val="0"/>
              </a:spcAft>
              <a:buClr>
                <a:schemeClr val="dk1"/>
              </a:buClr>
              <a:buSzPts val="1600"/>
              <a:buNone/>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p2"/>
          <p:cNvSpPr txBox="1">
            <a:spLocks noGrp="1"/>
          </p:cNvSpPr>
          <p:nvPr>
            <p:ph type="body" idx="2"/>
          </p:nvPr>
        </p:nvSpPr>
        <p:spPr>
          <a:xfrm>
            <a:off x="6096002" y="3096715"/>
            <a:ext cx="5486399" cy="477838"/>
          </a:xfrm>
          <a:prstGeom prst="rect">
            <a:avLst/>
          </a:prstGeom>
          <a:noFill/>
          <a:ln>
            <a:noFill/>
          </a:ln>
        </p:spPr>
        <p:txBody>
          <a:bodyPr spcFirstLastPara="1" wrap="square" lIns="0" tIns="0" rIns="182875" bIns="0" anchor="b" anchorCtr="0"/>
          <a:lstStyle>
            <a:lvl1pPr marL="457200" lvl="0" indent="-228600" algn="r">
              <a:spcBef>
                <a:spcPts val="0"/>
              </a:spcBef>
              <a:spcAft>
                <a:spcPts val="0"/>
              </a:spcAft>
              <a:buSzPts val="1440"/>
              <a:buNone/>
              <a:defRPr sz="1600" b="0">
                <a:latin typeface="Source Sans Pro"/>
                <a:ea typeface="Source Sans Pro"/>
                <a:cs typeface="Source Sans Pro"/>
                <a:sym typeface="Source Sans Pro"/>
              </a:defRPr>
            </a:lvl1pPr>
            <a:lvl2pPr marL="914400" lvl="1" indent="-228600" algn="r">
              <a:spcBef>
                <a:spcPts val="0"/>
              </a:spcBef>
              <a:spcAft>
                <a:spcPts val="0"/>
              </a:spcAft>
              <a:buClr>
                <a:schemeClr val="dk1"/>
              </a:buClr>
              <a:buSzPts val="1440"/>
              <a:buNone/>
              <a:defRPr sz="1600" b="0"/>
            </a:lvl2pPr>
            <a:lvl3pPr marL="1371600" lvl="2" indent="-228600" algn="r">
              <a:spcBef>
                <a:spcPts val="0"/>
              </a:spcBef>
              <a:spcAft>
                <a:spcPts val="0"/>
              </a:spcAft>
              <a:buClr>
                <a:schemeClr val="dk1"/>
              </a:buClr>
              <a:buSzPts val="1440"/>
              <a:buNone/>
              <a:defRPr sz="1600" b="0"/>
            </a:lvl3pPr>
            <a:lvl4pPr marL="1828800" lvl="3" indent="-228600" algn="r">
              <a:spcBef>
                <a:spcPts val="0"/>
              </a:spcBef>
              <a:spcAft>
                <a:spcPts val="0"/>
              </a:spcAft>
              <a:buClr>
                <a:schemeClr val="dk1"/>
              </a:buClr>
              <a:buSzPts val="1600"/>
              <a:buNone/>
              <a:defRPr sz="1600" b="0"/>
            </a:lvl4pPr>
            <a:lvl5pPr marL="2286000" lvl="4" indent="-228600" algn="r">
              <a:spcBef>
                <a:spcPts val="0"/>
              </a:spcBef>
              <a:spcAft>
                <a:spcPts val="0"/>
              </a:spcAft>
              <a:buClr>
                <a:schemeClr val="dk1"/>
              </a:buClr>
              <a:buSzPts val="1600"/>
              <a:buNone/>
              <a:defRPr sz="1600" b="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with side-text-Left">
  <p:cSld name="4_Title with side-text-Left">
    <p:spTree>
      <p:nvGrpSpPr>
        <p:cNvPr id="1" name="Shape 7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7"/>
        <p:cNvGrpSpPr/>
        <p:nvPr/>
      </p:nvGrpSpPr>
      <p:grpSpPr>
        <a:xfrm>
          <a:off x="0" y="0"/>
          <a:ext cx="0" cy="0"/>
          <a:chOff x="0" y="0"/>
          <a:chExt cx="0" cy="0"/>
        </a:xfrm>
      </p:grpSpPr>
      <p:sp>
        <p:nvSpPr>
          <p:cNvPr id="18" name="Google Shape;18;p3"/>
          <p:cNvSpPr/>
          <p:nvPr/>
        </p:nvSpPr>
        <p:spPr>
          <a:xfrm>
            <a:off x="7371844" y="97651"/>
            <a:ext cx="4820155" cy="6745111"/>
          </a:xfrm>
          <a:prstGeom prst="rect">
            <a:avLst/>
          </a:prstGeom>
          <a:gradFill>
            <a:gsLst>
              <a:gs pos="0">
                <a:srgbClr val="17365D"/>
              </a:gs>
              <a:gs pos="33000">
                <a:srgbClr val="2C68B2"/>
              </a:gs>
              <a:gs pos="54000">
                <a:srgbClr val="2D6BB8"/>
              </a:gs>
              <a:gs pos="100000">
                <a:srgbClr val="17365D"/>
              </a:gs>
            </a:gsLst>
            <a:lin ang="5400000" scaled="0"/>
          </a:gradFill>
          <a:ln w="9525" cap="rnd" cmpd="sng">
            <a:solidFill>
              <a:schemeClr val="accent1"/>
            </a:solidFill>
            <a:prstDash val="solid"/>
            <a:round/>
            <a:headEnd type="none" w="sm" len="sm"/>
            <a:tailEnd type="none" w="sm" len="sm"/>
          </a:ln>
          <a:effectLst>
            <a:outerShdw blurRad="45000" dist="25000" dir="5400000" rotWithShape="0">
              <a:srgbClr val="000000">
                <a:alpha val="37647"/>
              </a:srgbClr>
            </a:outerShdw>
          </a:effectLst>
        </p:spPr>
        <p:txBody>
          <a:bodyPr spcFirstLastPara="1" wrap="square" lIns="91425" tIns="45700" rIns="91425" bIns="45700" anchor="b" anchorCtr="0">
            <a:noAutofit/>
          </a:bodyPr>
          <a:lstStyle/>
          <a:p>
            <a:pPr marL="0" marR="0" lvl="0" indent="0" algn="ctr" rtl="0">
              <a:spcBef>
                <a:spcPts val="0"/>
              </a:spcBef>
              <a:spcAft>
                <a:spcPts val="0"/>
              </a:spcAft>
              <a:buNone/>
            </a:pPr>
            <a:endParaRPr sz="1600" b="0" i="0" u="none" strike="noStrike" cap="none">
              <a:solidFill>
                <a:srgbClr val="000000"/>
              </a:solidFill>
              <a:latin typeface="Source Sans Pro"/>
              <a:ea typeface="Source Sans Pro"/>
              <a:cs typeface="Source Sans Pro"/>
              <a:sym typeface="Source Sans Pro"/>
            </a:endParaRPr>
          </a:p>
        </p:txBody>
      </p:sp>
      <p:sp>
        <p:nvSpPr>
          <p:cNvPr id="19" name="Google Shape;19;p3"/>
          <p:cNvSpPr/>
          <p:nvPr/>
        </p:nvSpPr>
        <p:spPr>
          <a:xfrm>
            <a:off x="0" y="0"/>
            <a:ext cx="12192000" cy="112889"/>
          </a:xfrm>
          <a:prstGeom prst="rect">
            <a:avLst/>
          </a:prstGeom>
          <a:solidFill>
            <a:srgbClr val="7F7F7F"/>
          </a:solidFill>
          <a:ln w="9525" cap="rnd"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0" name="Google Shape;20;p3"/>
          <p:cNvSpPr txBox="1">
            <a:spLocks noGrp="1"/>
          </p:cNvSpPr>
          <p:nvPr>
            <p:ph type="body" idx="1"/>
          </p:nvPr>
        </p:nvSpPr>
        <p:spPr>
          <a:xfrm>
            <a:off x="8011115" y="1706037"/>
            <a:ext cx="4058492" cy="4906889"/>
          </a:xfrm>
          <a:prstGeom prst="rect">
            <a:avLst/>
          </a:prstGeom>
          <a:noFill/>
          <a:ln>
            <a:noFill/>
          </a:ln>
        </p:spPr>
        <p:txBody>
          <a:bodyPr spcFirstLastPara="1" wrap="square" lIns="0" tIns="0" rIns="0" bIns="0" anchor="t" anchorCtr="0"/>
          <a:lstStyle>
            <a:lvl1pPr marL="457200" lvl="0" indent="-365760" algn="l">
              <a:spcBef>
                <a:spcPts val="1800"/>
              </a:spcBef>
              <a:spcAft>
                <a:spcPts val="0"/>
              </a:spcAft>
              <a:buClr>
                <a:schemeClr val="lt1"/>
              </a:buClr>
              <a:buSzPts val="2160"/>
              <a:buChar char="▪"/>
              <a:defRPr>
                <a:solidFill>
                  <a:schemeClr val="lt1"/>
                </a:solidFill>
                <a:latin typeface="Source Sans Pro"/>
                <a:ea typeface="Source Sans Pro"/>
                <a:cs typeface="Source Sans Pro"/>
                <a:sym typeface="Source Sans Pro"/>
              </a:defRPr>
            </a:lvl1pPr>
            <a:lvl2pPr marL="914400" lvl="1" indent="-342900" algn="l">
              <a:spcBef>
                <a:spcPts val="0"/>
              </a:spcBef>
              <a:spcAft>
                <a:spcPts val="0"/>
              </a:spcAft>
              <a:buClr>
                <a:schemeClr val="lt1"/>
              </a:buClr>
              <a:buSzPts val="1800"/>
              <a:buChar char="—"/>
              <a:defRPr>
                <a:solidFill>
                  <a:schemeClr val="lt1"/>
                </a:solidFill>
                <a:latin typeface="Source Sans Pro"/>
                <a:ea typeface="Source Sans Pro"/>
                <a:cs typeface="Source Sans Pro"/>
                <a:sym typeface="Source Sans Pro"/>
              </a:defRPr>
            </a:lvl2pPr>
            <a:lvl3pPr marL="1371600" lvl="2" indent="-331469" algn="l">
              <a:spcBef>
                <a:spcPts val="0"/>
              </a:spcBef>
              <a:spcAft>
                <a:spcPts val="0"/>
              </a:spcAft>
              <a:buClr>
                <a:schemeClr val="lt1"/>
              </a:buClr>
              <a:buSzPts val="1620"/>
              <a:buChar char="•"/>
              <a:defRPr>
                <a:solidFill>
                  <a:schemeClr val="lt1"/>
                </a:solidFill>
                <a:latin typeface="Source Sans Pro"/>
                <a:ea typeface="Source Sans Pro"/>
                <a:cs typeface="Source Sans Pro"/>
                <a:sym typeface="Source Sans Pro"/>
              </a:defRPr>
            </a:lvl3pPr>
            <a:lvl4pPr marL="1828800" lvl="3" indent="-330200" algn="l">
              <a:spcBef>
                <a:spcPts val="0"/>
              </a:spcBef>
              <a:spcAft>
                <a:spcPts val="0"/>
              </a:spcAft>
              <a:buClr>
                <a:schemeClr val="lt1"/>
              </a:buClr>
              <a:buSzPts val="1600"/>
              <a:buChar char="–"/>
              <a:defRPr>
                <a:solidFill>
                  <a:schemeClr val="lt1"/>
                </a:solidFill>
                <a:latin typeface="Source Sans Pro"/>
                <a:ea typeface="Source Sans Pro"/>
                <a:cs typeface="Source Sans Pro"/>
                <a:sym typeface="Source Sans Pro"/>
              </a:defRPr>
            </a:lvl4pPr>
            <a:lvl5pPr marL="2286000" lvl="4" indent="-330200" algn="l">
              <a:spcBef>
                <a:spcPts val="0"/>
              </a:spcBef>
              <a:spcAft>
                <a:spcPts val="0"/>
              </a:spcAft>
              <a:buClr>
                <a:schemeClr val="lt1"/>
              </a:buClr>
              <a:buSzPts val="1600"/>
              <a:buChar char="•"/>
              <a:defRPr>
                <a:solidFill>
                  <a:schemeClr val="lt1"/>
                </a:solidFill>
                <a:latin typeface="Source Sans Pro"/>
                <a:ea typeface="Source Sans Pro"/>
                <a:cs typeface="Source Sans Pro"/>
                <a:sym typeface="Source Sans Pro"/>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1" name="Google Shape;21;p3"/>
          <p:cNvSpPr txBox="1">
            <a:spLocks noGrp="1"/>
          </p:cNvSpPr>
          <p:nvPr>
            <p:ph type="body" idx="2"/>
          </p:nvPr>
        </p:nvSpPr>
        <p:spPr>
          <a:xfrm>
            <a:off x="609601" y="1718713"/>
            <a:ext cx="3597751" cy="4894211"/>
          </a:xfrm>
          <a:prstGeom prst="rect">
            <a:avLst/>
          </a:prstGeom>
          <a:noFill/>
          <a:ln>
            <a:noFill/>
          </a:ln>
        </p:spPr>
        <p:txBody>
          <a:bodyPr spcFirstLastPara="1" wrap="square" lIns="0" tIns="0" rIns="0" bIns="0" anchor="t" anchorCtr="0"/>
          <a:lstStyle>
            <a:lvl1pPr marL="457200" lvl="0" indent="-365760" algn="l">
              <a:spcBef>
                <a:spcPts val="1200"/>
              </a:spcBef>
              <a:spcAft>
                <a:spcPts val="0"/>
              </a:spcAft>
              <a:buSzPts val="2160"/>
              <a:buChar char="▪"/>
              <a:defRPr>
                <a:latin typeface="Source Sans Pro"/>
                <a:ea typeface="Source Sans Pro"/>
                <a:cs typeface="Source Sans Pro"/>
                <a:sym typeface="Source Sans Pro"/>
              </a:defRPr>
            </a:lvl1pPr>
            <a:lvl2pPr marL="914400" lvl="1" indent="-342900" algn="l">
              <a:spcBef>
                <a:spcPts val="600"/>
              </a:spcBef>
              <a:spcAft>
                <a:spcPts val="0"/>
              </a:spcAft>
              <a:buClr>
                <a:schemeClr val="dk1"/>
              </a:buClr>
              <a:buSzPts val="1800"/>
              <a:buChar char="—"/>
              <a:defRPr>
                <a:latin typeface="Source Sans Pro"/>
                <a:ea typeface="Source Sans Pro"/>
                <a:cs typeface="Source Sans Pro"/>
                <a:sym typeface="Source Sans Pro"/>
              </a:defRPr>
            </a:lvl2pPr>
            <a:lvl3pPr marL="1371600" lvl="2" indent="-331469" algn="l">
              <a:spcBef>
                <a:spcPts val="600"/>
              </a:spcBef>
              <a:spcAft>
                <a:spcPts val="0"/>
              </a:spcAft>
              <a:buClr>
                <a:schemeClr val="dk1"/>
              </a:buClr>
              <a:buSzPts val="1620"/>
              <a:buChar char="•"/>
              <a:defRPr>
                <a:latin typeface="Source Sans Pro"/>
                <a:ea typeface="Source Sans Pro"/>
                <a:cs typeface="Source Sans Pro"/>
                <a:sym typeface="Source Sans Pro"/>
              </a:defRPr>
            </a:lvl3pPr>
            <a:lvl4pPr marL="1828800" lvl="3" indent="-330200" algn="l">
              <a:spcBef>
                <a:spcPts val="600"/>
              </a:spcBef>
              <a:spcAft>
                <a:spcPts val="0"/>
              </a:spcAft>
              <a:buClr>
                <a:schemeClr val="dk1"/>
              </a:buClr>
              <a:buSzPts val="1600"/>
              <a:buChar char="–"/>
              <a:defRPr>
                <a:latin typeface="Source Sans Pro"/>
                <a:ea typeface="Source Sans Pro"/>
                <a:cs typeface="Source Sans Pro"/>
                <a:sym typeface="Source Sans Pro"/>
              </a:defRPr>
            </a:lvl4pPr>
            <a:lvl5pPr marL="2286000" lvl="4" indent="-330200" algn="l">
              <a:spcBef>
                <a:spcPts val="600"/>
              </a:spcBef>
              <a:spcAft>
                <a:spcPts val="0"/>
              </a:spcAft>
              <a:buClr>
                <a:schemeClr val="dk1"/>
              </a:buClr>
              <a:buSzPts val="1600"/>
              <a:buChar char="•"/>
              <a:defRPr>
                <a:latin typeface="Source Sans Pro"/>
                <a:ea typeface="Source Sans Pro"/>
                <a:cs typeface="Source Sans Pro"/>
                <a:sym typeface="Source Sans Pro"/>
              </a:defRPr>
            </a:lvl5pPr>
            <a:lvl6pPr marL="2743200" lvl="5" indent="-342900" algn="l">
              <a:spcBef>
                <a:spcPts val="60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2" name="Google Shape;22;p3"/>
          <p:cNvSpPr txBox="1">
            <a:spLocks noGrp="1"/>
          </p:cNvSpPr>
          <p:nvPr>
            <p:ph type="title"/>
          </p:nvPr>
        </p:nvSpPr>
        <p:spPr>
          <a:xfrm>
            <a:off x="605110" y="894709"/>
            <a:ext cx="6187205" cy="578928"/>
          </a:xfrm>
          <a:prstGeom prst="rect">
            <a:avLst/>
          </a:prstGeom>
          <a:noFill/>
          <a:ln>
            <a:noFill/>
          </a:ln>
        </p:spPr>
        <p:txBody>
          <a:bodyPr spcFirstLastPara="1" wrap="square" lIns="0" tIns="45700" rIns="45700" bIns="45700" anchor="ctr" anchorCtr="0"/>
          <a:lstStyle>
            <a:lvl1pPr lvl="0" algn="l">
              <a:lnSpc>
                <a:spcPct val="90000"/>
              </a:lnSpc>
              <a:spcBef>
                <a:spcPts val="0"/>
              </a:spcBef>
              <a:spcAft>
                <a:spcPts val="0"/>
              </a:spcAft>
              <a:buClr>
                <a:srgbClr val="366092"/>
              </a:buClr>
              <a:buSzPts val="3200"/>
              <a:buFont typeface="Source Sans Pro"/>
              <a:buNone/>
              <a:defRPr>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Title with side-text-Right">
  <p:cSld name="5_Title with side-text-Righ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15025" y="645140"/>
            <a:ext cx="10721164" cy="594604"/>
          </a:xfrm>
          <a:prstGeom prst="rect">
            <a:avLst/>
          </a:prstGeom>
          <a:noFill/>
          <a:ln>
            <a:noFill/>
          </a:ln>
        </p:spPr>
        <p:txBody>
          <a:bodyPr spcFirstLastPara="1" wrap="square" lIns="0" tIns="45700" rIns="45700" bIns="45700" anchor="ctr" anchorCtr="0"/>
          <a:lstStyle>
            <a:lvl1pPr lvl="0" algn="l">
              <a:lnSpc>
                <a:spcPct val="90000"/>
              </a:lnSpc>
              <a:spcBef>
                <a:spcPts val="0"/>
              </a:spcBef>
              <a:spcAft>
                <a:spcPts val="0"/>
              </a:spcAft>
              <a:buClr>
                <a:srgbClr val="366092"/>
              </a:buClr>
              <a:buSzPts val="3200"/>
              <a:buFont typeface="Source Sans Pro"/>
              <a:buNone/>
              <a:defRPr b="1">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301619" y="1436688"/>
            <a:ext cx="5291328" cy="4881532"/>
          </a:xfrm>
          <a:prstGeom prst="rect">
            <a:avLst/>
          </a:prstGeom>
          <a:noFill/>
          <a:ln>
            <a:noFill/>
          </a:ln>
        </p:spPr>
        <p:txBody>
          <a:bodyPr spcFirstLastPara="1" wrap="square" lIns="0" tIns="0" rIns="0" bIns="0" anchor="t" anchorCtr="0"/>
          <a:lstStyle>
            <a:lvl1pPr marL="457200" lvl="0" indent="-365760" algn="l">
              <a:spcBef>
                <a:spcPts val="1200"/>
              </a:spcBef>
              <a:spcAft>
                <a:spcPts val="0"/>
              </a:spcAft>
              <a:buSzPts val="2160"/>
              <a:buChar char="▪"/>
              <a:defRPr>
                <a:latin typeface="Source Sans Pro"/>
                <a:ea typeface="Source Sans Pro"/>
                <a:cs typeface="Source Sans Pro"/>
                <a:sym typeface="Source Sans Pro"/>
              </a:defRPr>
            </a:lvl1pPr>
            <a:lvl2pPr marL="914400" lvl="1" indent="-342900" algn="l">
              <a:spcBef>
                <a:spcPts val="600"/>
              </a:spcBef>
              <a:spcAft>
                <a:spcPts val="0"/>
              </a:spcAft>
              <a:buClr>
                <a:schemeClr val="dk1"/>
              </a:buClr>
              <a:buSzPts val="1800"/>
              <a:buChar char="—"/>
              <a:defRPr>
                <a:latin typeface="Source Sans Pro"/>
                <a:ea typeface="Source Sans Pro"/>
                <a:cs typeface="Source Sans Pro"/>
                <a:sym typeface="Source Sans Pro"/>
              </a:defRPr>
            </a:lvl2pPr>
            <a:lvl3pPr marL="1371600" lvl="2" indent="-331469" algn="l">
              <a:spcBef>
                <a:spcPts val="600"/>
              </a:spcBef>
              <a:spcAft>
                <a:spcPts val="0"/>
              </a:spcAft>
              <a:buClr>
                <a:schemeClr val="dk1"/>
              </a:buClr>
              <a:buSzPts val="1620"/>
              <a:buChar char="•"/>
              <a:defRPr>
                <a:latin typeface="Source Sans Pro"/>
                <a:ea typeface="Source Sans Pro"/>
                <a:cs typeface="Source Sans Pro"/>
                <a:sym typeface="Source Sans Pro"/>
              </a:defRPr>
            </a:lvl3pPr>
            <a:lvl4pPr marL="1828800" lvl="3" indent="-330200" algn="l">
              <a:spcBef>
                <a:spcPts val="600"/>
              </a:spcBef>
              <a:spcAft>
                <a:spcPts val="0"/>
              </a:spcAft>
              <a:buClr>
                <a:schemeClr val="dk1"/>
              </a:buClr>
              <a:buSzPts val="1600"/>
              <a:buChar char="–"/>
              <a:defRPr>
                <a:latin typeface="Source Sans Pro"/>
                <a:ea typeface="Source Sans Pro"/>
                <a:cs typeface="Source Sans Pro"/>
                <a:sym typeface="Source Sans Pro"/>
              </a:defRPr>
            </a:lvl4pPr>
            <a:lvl5pPr marL="2286000" lvl="4" indent="-330200" algn="l">
              <a:spcBef>
                <a:spcPts val="600"/>
              </a:spcBef>
              <a:spcAft>
                <a:spcPts val="0"/>
              </a:spcAft>
              <a:buClr>
                <a:schemeClr val="dk1"/>
              </a:buClr>
              <a:buSzPts val="1600"/>
              <a:buChar char="•"/>
              <a:defRPr>
                <a:latin typeface="Source Sans Pro"/>
                <a:ea typeface="Source Sans Pro"/>
                <a:cs typeface="Source Sans Pro"/>
                <a:sym typeface="Source Sans Pro"/>
              </a:defRPr>
            </a:lvl5pPr>
            <a:lvl6pPr marL="2743200" lvl="5" indent="-342900" algn="l">
              <a:spcBef>
                <a:spcPts val="60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26" name="Google Shape;26;p4"/>
          <p:cNvCxnSpPr/>
          <p:nvPr/>
        </p:nvCxnSpPr>
        <p:spPr>
          <a:xfrm>
            <a:off x="-8076" y="1267155"/>
            <a:ext cx="12200078" cy="0"/>
          </a:xfrm>
          <a:prstGeom prst="straightConnector1">
            <a:avLst/>
          </a:prstGeom>
          <a:noFill/>
          <a:ln w="38100" cap="flat" cmpd="sng">
            <a:solidFill>
              <a:srgbClr val="36609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27"/>
        <p:cNvGrpSpPr/>
        <p:nvPr/>
      </p:nvGrpSpPr>
      <p:grpSpPr>
        <a:xfrm>
          <a:off x="0" y="0"/>
          <a:ext cx="0" cy="0"/>
          <a:chOff x="0" y="0"/>
          <a:chExt cx="0" cy="0"/>
        </a:xfrm>
      </p:grpSpPr>
      <p:sp>
        <p:nvSpPr>
          <p:cNvPr id="28" name="Google Shape;28;p5"/>
          <p:cNvSpPr/>
          <p:nvPr/>
        </p:nvSpPr>
        <p:spPr>
          <a:xfrm>
            <a:off x="2" y="97651"/>
            <a:ext cx="4612460" cy="6745111"/>
          </a:xfrm>
          <a:prstGeom prst="rect">
            <a:avLst/>
          </a:prstGeom>
          <a:gradFill>
            <a:gsLst>
              <a:gs pos="0">
                <a:srgbClr val="17365D"/>
              </a:gs>
              <a:gs pos="33000">
                <a:srgbClr val="2C68B2"/>
              </a:gs>
              <a:gs pos="54000">
                <a:srgbClr val="2D6BB8"/>
              </a:gs>
              <a:gs pos="100000">
                <a:srgbClr val="17365D"/>
              </a:gs>
            </a:gsLst>
            <a:lin ang="5400000" scaled="0"/>
          </a:gradFill>
          <a:ln w="9525" cap="rnd" cmpd="sng">
            <a:solidFill>
              <a:schemeClr val="accent1"/>
            </a:solidFill>
            <a:prstDash val="solid"/>
            <a:round/>
            <a:headEnd type="none" w="sm" len="sm"/>
            <a:tailEnd type="none" w="sm" len="sm"/>
          </a:ln>
          <a:effectLst>
            <a:outerShdw blurRad="45000" dist="25000" dir="5400000" rotWithShape="0">
              <a:srgbClr val="000000">
                <a:alpha val="37647"/>
              </a:srgbClr>
            </a:outerShdw>
          </a:effectLst>
        </p:spPr>
        <p:txBody>
          <a:bodyPr spcFirstLastPara="1" wrap="square" lIns="91425" tIns="45700" rIns="91425" bIns="45700" anchor="b" anchorCtr="0">
            <a:noAutofit/>
          </a:bodyPr>
          <a:lstStyle/>
          <a:p>
            <a:pPr marL="0" marR="0" lvl="0" indent="0" algn="ctr" rtl="0">
              <a:spcBef>
                <a:spcPts val="0"/>
              </a:spcBef>
              <a:spcAft>
                <a:spcPts val="0"/>
              </a:spcAft>
              <a:buNone/>
            </a:pPr>
            <a:endParaRPr sz="1600" b="0" i="0" u="none" strike="noStrike" cap="none">
              <a:solidFill>
                <a:srgbClr val="000000"/>
              </a:solidFill>
              <a:latin typeface="Source Sans Pro"/>
              <a:ea typeface="Source Sans Pro"/>
              <a:cs typeface="Source Sans Pro"/>
              <a:sym typeface="Source Sans Pro"/>
            </a:endParaRPr>
          </a:p>
        </p:txBody>
      </p:sp>
      <p:sp>
        <p:nvSpPr>
          <p:cNvPr id="29" name="Google Shape;29;p5"/>
          <p:cNvSpPr txBox="1">
            <a:spLocks noGrp="1"/>
          </p:cNvSpPr>
          <p:nvPr>
            <p:ph type="title"/>
          </p:nvPr>
        </p:nvSpPr>
        <p:spPr>
          <a:xfrm>
            <a:off x="571501" y="716382"/>
            <a:ext cx="3511945" cy="974855"/>
          </a:xfrm>
          <a:prstGeom prst="rect">
            <a:avLst/>
          </a:prstGeom>
          <a:noFill/>
          <a:ln>
            <a:noFill/>
          </a:ln>
        </p:spPr>
        <p:txBody>
          <a:bodyPr spcFirstLastPara="1" wrap="square" lIns="0" tIns="45700" rIns="45700" bIns="45700" anchor="ctr" anchorCtr="0"/>
          <a:lstStyle>
            <a:lvl1pPr lvl="0" algn="l">
              <a:lnSpc>
                <a:spcPct val="90000"/>
              </a:lnSpc>
              <a:spcBef>
                <a:spcPts val="0"/>
              </a:spcBef>
              <a:spcAft>
                <a:spcPts val="0"/>
              </a:spcAft>
              <a:buClr>
                <a:srgbClr val="C5D8F1"/>
              </a:buClr>
              <a:buSzPts val="3200"/>
              <a:buFont typeface="Source Sans Pro"/>
              <a:buNone/>
              <a:defRPr>
                <a:solidFill>
                  <a:srgbClr val="C5D8F1"/>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p:nvPr/>
        </p:nvSpPr>
        <p:spPr>
          <a:xfrm>
            <a:off x="0" y="0"/>
            <a:ext cx="12192000" cy="112889"/>
          </a:xfrm>
          <a:prstGeom prst="rect">
            <a:avLst/>
          </a:prstGeom>
          <a:solidFill>
            <a:srgbClr val="7F7F7F"/>
          </a:solidFill>
          <a:ln w="9525" cap="rnd"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31" name="Google Shape;31;p5"/>
          <p:cNvSpPr txBox="1">
            <a:spLocks noGrp="1"/>
          </p:cNvSpPr>
          <p:nvPr>
            <p:ph type="body" idx="1"/>
          </p:nvPr>
        </p:nvSpPr>
        <p:spPr>
          <a:xfrm>
            <a:off x="571500" y="1722222"/>
            <a:ext cx="3511947" cy="4906889"/>
          </a:xfrm>
          <a:prstGeom prst="rect">
            <a:avLst/>
          </a:prstGeom>
          <a:noFill/>
          <a:ln>
            <a:noFill/>
          </a:ln>
        </p:spPr>
        <p:txBody>
          <a:bodyPr spcFirstLastPara="1" wrap="square" lIns="0" tIns="0" rIns="0" bIns="0" anchor="t" anchorCtr="0"/>
          <a:lstStyle>
            <a:lvl1pPr marL="457200" lvl="0" indent="-365760" algn="l">
              <a:spcBef>
                <a:spcPts val="1800"/>
              </a:spcBef>
              <a:spcAft>
                <a:spcPts val="0"/>
              </a:spcAft>
              <a:buClr>
                <a:schemeClr val="lt1"/>
              </a:buClr>
              <a:buSzPts val="2160"/>
              <a:buChar char="▪"/>
              <a:defRPr>
                <a:solidFill>
                  <a:schemeClr val="lt1"/>
                </a:solidFill>
                <a:latin typeface="Source Sans Pro"/>
                <a:ea typeface="Source Sans Pro"/>
                <a:cs typeface="Source Sans Pro"/>
                <a:sym typeface="Source Sans Pro"/>
              </a:defRPr>
            </a:lvl1pPr>
            <a:lvl2pPr marL="914400" lvl="1" indent="-342900" algn="l">
              <a:spcBef>
                <a:spcPts val="0"/>
              </a:spcBef>
              <a:spcAft>
                <a:spcPts val="0"/>
              </a:spcAft>
              <a:buClr>
                <a:schemeClr val="lt1"/>
              </a:buClr>
              <a:buSzPts val="1800"/>
              <a:buChar char="—"/>
              <a:defRPr>
                <a:solidFill>
                  <a:schemeClr val="lt1"/>
                </a:solidFill>
                <a:latin typeface="Source Sans Pro"/>
                <a:ea typeface="Source Sans Pro"/>
                <a:cs typeface="Source Sans Pro"/>
                <a:sym typeface="Source Sans Pro"/>
              </a:defRPr>
            </a:lvl2pPr>
            <a:lvl3pPr marL="1371600" lvl="2" indent="-331469" algn="l">
              <a:spcBef>
                <a:spcPts val="0"/>
              </a:spcBef>
              <a:spcAft>
                <a:spcPts val="0"/>
              </a:spcAft>
              <a:buClr>
                <a:schemeClr val="lt1"/>
              </a:buClr>
              <a:buSzPts val="1620"/>
              <a:buChar char="•"/>
              <a:defRPr>
                <a:solidFill>
                  <a:schemeClr val="lt1"/>
                </a:solidFill>
                <a:latin typeface="Source Sans Pro"/>
                <a:ea typeface="Source Sans Pro"/>
                <a:cs typeface="Source Sans Pro"/>
                <a:sym typeface="Source Sans Pro"/>
              </a:defRPr>
            </a:lvl3pPr>
            <a:lvl4pPr marL="1828800" lvl="3" indent="-330200" algn="l">
              <a:spcBef>
                <a:spcPts val="0"/>
              </a:spcBef>
              <a:spcAft>
                <a:spcPts val="0"/>
              </a:spcAft>
              <a:buClr>
                <a:schemeClr val="lt1"/>
              </a:buClr>
              <a:buSzPts val="1600"/>
              <a:buChar char="–"/>
              <a:defRPr>
                <a:solidFill>
                  <a:schemeClr val="lt1"/>
                </a:solidFill>
                <a:latin typeface="Source Sans Pro"/>
                <a:ea typeface="Source Sans Pro"/>
                <a:cs typeface="Source Sans Pro"/>
                <a:sym typeface="Source Sans Pro"/>
              </a:defRPr>
            </a:lvl4pPr>
            <a:lvl5pPr marL="2286000" lvl="4" indent="-330200" algn="l">
              <a:spcBef>
                <a:spcPts val="0"/>
              </a:spcBef>
              <a:spcAft>
                <a:spcPts val="0"/>
              </a:spcAft>
              <a:buClr>
                <a:schemeClr val="lt1"/>
              </a:buClr>
              <a:buSzPts val="1600"/>
              <a:buChar char="•"/>
              <a:defRPr>
                <a:solidFill>
                  <a:schemeClr val="lt1"/>
                </a:solidFill>
                <a:latin typeface="Source Sans Pro"/>
                <a:ea typeface="Source Sans Pro"/>
                <a:cs typeface="Source Sans Pro"/>
                <a:sym typeface="Source Sans Pro"/>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 name="Google Shape;32;p5"/>
          <p:cNvSpPr txBox="1">
            <a:spLocks noGrp="1"/>
          </p:cNvSpPr>
          <p:nvPr>
            <p:ph type="body" idx="2"/>
          </p:nvPr>
        </p:nvSpPr>
        <p:spPr>
          <a:xfrm>
            <a:off x="5235547" y="1734899"/>
            <a:ext cx="6964524" cy="4894211"/>
          </a:xfrm>
          <a:prstGeom prst="rect">
            <a:avLst/>
          </a:prstGeom>
          <a:noFill/>
          <a:ln>
            <a:noFill/>
          </a:ln>
        </p:spPr>
        <p:txBody>
          <a:bodyPr spcFirstLastPara="1" wrap="square" lIns="0" tIns="0" rIns="0" bIns="0" anchor="t" anchorCtr="0"/>
          <a:lstStyle>
            <a:lvl1pPr marL="457200" lvl="0" indent="-365760" algn="l">
              <a:spcBef>
                <a:spcPts val="1200"/>
              </a:spcBef>
              <a:spcAft>
                <a:spcPts val="0"/>
              </a:spcAft>
              <a:buSzPts val="2160"/>
              <a:buChar char="▪"/>
              <a:defRPr>
                <a:latin typeface="Source Sans Pro"/>
                <a:ea typeface="Source Sans Pro"/>
                <a:cs typeface="Source Sans Pro"/>
                <a:sym typeface="Source Sans Pro"/>
              </a:defRPr>
            </a:lvl1pPr>
            <a:lvl2pPr marL="914400" lvl="1" indent="-342900" algn="l">
              <a:spcBef>
                <a:spcPts val="600"/>
              </a:spcBef>
              <a:spcAft>
                <a:spcPts val="0"/>
              </a:spcAft>
              <a:buClr>
                <a:schemeClr val="dk1"/>
              </a:buClr>
              <a:buSzPts val="1800"/>
              <a:buChar char="—"/>
              <a:defRPr>
                <a:latin typeface="Source Sans Pro"/>
                <a:ea typeface="Source Sans Pro"/>
                <a:cs typeface="Source Sans Pro"/>
                <a:sym typeface="Source Sans Pro"/>
              </a:defRPr>
            </a:lvl2pPr>
            <a:lvl3pPr marL="1371600" lvl="2" indent="-331469" algn="l">
              <a:spcBef>
                <a:spcPts val="600"/>
              </a:spcBef>
              <a:spcAft>
                <a:spcPts val="0"/>
              </a:spcAft>
              <a:buClr>
                <a:schemeClr val="dk1"/>
              </a:buClr>
              <a:buSzPts val="1620"/>
              <a:buChar char="•"/>
              <a:defRPr>
                <a:latin typeface="Source Sans Pro"/>
                <a:ea typeface="Source Sans Pro"/>
                <a:cs typeface="Source Sans Pro"/>
                <a:sym typeface="Source Sans Pro"/>
              </a:defRPr>
            </a:lvl3pPr>
            <a:lvl4pPr marL="1828800" lvl="3" indent="-330200" algn="l">
              <a:spcBef>
                <a:spcPts val="600"/>
              </a:spcBef>
              <a:spcAft>
                <a:spcPts val="0"/>
              </a:spcAft>
              <a:buClr>
                <a:schemeClr val="dk1"/>
              </a:buClr>
              <a:buSzPts val="1600"/>
              <a:buChar char="–"/>
              <a:defRPr>
                <a:latin typeface="Source Sans Pro"/>
                <a:ea typeface="Source Sans Pro"/>
                <a:cs typeface="Source Sans Pro"/>
                <a:sym typeface="Source Sans Pro"/>
              </a:defRPr>
            </a:lvl4pPr>
            <a:lvl5pPr marL="2286000" lvl="4" indent="-330200" algn="l">
              <a:spcBef>
                <a:spcPts val="600"/>
              </a:spcBef>
              <a:spcAft>
                <a:spcPts val="0"/>
              </a:spcAft>
              <a:buClr>
                <a:schemeClr val="dk1"/>
              </a:buClr>
              <a:buSzPts val="1600"/>
              <a:buChar char="•"/>
              <a:defRPr>
                <a:latin typeface="Source Sans Pro"/>
                <a:ea typeface="Source Sans Pro"/>
                <a:cs typeface="Source Sans Pro"/>
                <a:sym typeface="Source Sans Pro"/>
              </a:defRPr>
            </a:lvl5pPr>
            <a:lvl6pPr marL="2743200" lvl="5" indent="-342900" algn="l">
              <a:spcBef>
                <a:spcPts val="60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3_Title Only">
  <p:cSld name="3_Title Only">
    <p:spTree>
      <p:nvGrpSpPr>
        <p:cNvPr id="1" name="Shape 49"/>
        <p:cNvGrpSpPr/>
        <p:nvPr/>
      </p:nvGrpSpPr>
      <p:grpSpPr>
        <a:xfrm>
          <a:off x="0" y="0"/>
          <a:ext cx="0" cy="0"/>
          <a:chOff x="0" y="0"/>
          <a:chExt cx="0" cy="0"/>
        </a:xfrm>
      </p:grpSpPr>
      <p:sp>
        <p:nvSpPr>
          <p:cNvPr id="50" name="Google Shape;50;p7"/>
          <p:cNvSpPr/>
          <p:nvPr/>
        </p:nvSpPr>
        <p:spPr>
          <a:xfrm>
            <a:off x="4782394" y="97651"/>
            <a:ext cx="7409607" cy="6745111"/>
          </a:xfrm>
          <a:prstGeom prst="rect">
            <a:avLst/>
          </a:prstGeom>
          <a:gradFill>
            <a:gsLst>
              <a:gs pos="0">
                <a:srgbClr val="17365D"/>
              </a:gs>
              <a:gs pos="33000">
                <a:srgbClr val="2C68B2"/>
              </a:gs>
              <a:gs pos="54000">
                <a:srgbClr val="2D6BB8"/>
              </a:gs>
              <a:gs pos="100000">
                <a:srgbClr val="17365D"/>
              </a:gs>
            </a:gsLst>
            <a:lin ang="5400000" scaled="0"/>
          </a:gradFill>
          <a:ln w="9525" cap="rnd" cmpd="sng">
            <a:solidFill>
              <a:schemeClr val="accent1"/>
            </a:solidFill>
            <a:prstDash val="solid"/>
            <a:round/>
            <a:headEnd type="none" w="sm" len="sm"/>
            <a:tailEnd type="none" w="sm" len="sm"/>
          </a:ln>
          <a:effectLst>
            <a:outerShdw blurRad="45000" dist="25000" dir="5400000" rotWithShape="0">
              <a:srgbClr val="000000">
                <a:alpha val="37647"/>
              </a:srgbClr>
            </a:outerShdw>
          </a:effectLst>
        </p:spPr>
        <p:txBody>
          <a:bodyPr spcFirstLastPara="1" wrap="square" lIns="91425" tIns="45700" rIns="91425" bIns="45700" anchor="b" anchorCtr="0">
            <a:noAutofit/>
          </a:bodyPr>
          <a:lstStyle/>
          <a:p>
            <a:pPr marL="0" marR="0" lvl="0" indent="0" algn="ctr" rtl="0">
              <a:spcBef>
                <a:spcPts val="0"/>
              </a:spcBef>
              <a:spcAft>
                <a:spcPts val="0"/>
              </a:spcAft>
              <a:buNone/>
            </a:pPr>
            <a:endParaRPr sz="1600" b="0" i="0" u="none" strike="noStrike" cap="none">
              <a:solidFill>
                <a:srgbClr val="000000"/>
              </a:solidFill>
              <a:latin typeface="Source Sans Pro"/>
              <a:ea typeface="Source Sans Pro"/>
              <a:cs typeface="Source Sans Pro"/>
              <a:sym typeface="Source Sans Pro"/>
            </a:endParaRPr>
          </a:p>
        </p:txBody>
      </p:sp>
      <p:sp>
        <p:nvSpPr>
          <p:cNvPr id="51" name="Google Shape;51;p7"/>
          <p:cNvSpPr/>
          <p:nvPr/>
        </p:nvSpPr>
        <p:spPr>
          <a:xfrm>
            <a:off x="0" y="0"/>
            <a:ext cx="12192000" cy="112889"/>
          </a:xfrm>
          <a:prstGeom prst="rect">
            <a:avLst/>
          </a:prstGeom>
          <a:solidFill>
            <a:srgbClr val="7F7F7F"/>
          </a:solidFill>
          <a:ln w="9525" cap="rnd"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52" name="Google Shape;52;p7"/>
          <p:cNvSpPr txBox="1">
            <a:spLocks noGrp="1"/>
          </p:cNvSpPr>
          <p:nvPr>
            <p:ph type="body" idx="1"/>
          </p:nvPr>
        </p:nvSpPr>
        <p:spPr>
          <a:xfrm>
            <a:off x="5340741" y="1706037"/>
            <a:ext cx="6728867" cy="4906889"/>
          </a:xfrm>
          <a:prstGeom prst="rect">
            <a:avLst/>
          </a:prstGeom>
          <a:noFill/>
          <a:ln>
            <a:noFill/>
          </a:ln>
        </p:spPr>
        <p:txBody>
          <a:bodyPr spcFirstLastPara="1" wrap="square" lIns="0" tIns="0" rIns="0" bIns="0" anchor="t" anchorCtr="0"/>
          <a:lstStyle>
            <a:lvl1pPr marL="457200" lvl="0" indent="-365760" algn="l">
              <a:spcBef>
                <a:spcPts val="1800"/>
              </a:spcBef>
              <a:spcAft>
                <a:spcPts val="0"/>
              </a:spcAft>
              <a:buClr>
                <a:schemeClr val="lt1"/>
              </a:buClr>
              <a:buSzPts val="2160"/>
              <a:buChar char="▪"/>
              <a:defRPr>
                <a:solidFill>
                  <a:schemeClr val="lt1"/>
                </a:solidFill>
                <a:latin typeface="Source Sans Pro"/>
                <a:ea typeface="Source Sans Pro"/>
                <a:cs typeface="Source Sans Pro"/>
                <a:sym typeface="Source Sans Pro"/>
              </a:defRPr>
            </a:lvl1pPr>
            <a:lvl2pPr marL="914400" lvl="1" indent="-342900" algn="l">
              <a:spcBef>
                <a:spcPts val="0"/>
              </a:spcBef>
              <a:spcAft>
                <a:spcPts val="0"/>
              </a:spcAft>
              <a:buClr>
                <a:schemeClr val="lt1"/>
              </a:buClr>
              <a:buSzPts val="1800"/>
              <a:buChar char="—"/>
              <a:defRPr>
                <a:solidFill>
                  <a:schemeClr val="lt1"/>
                </a:solidFill>
                <a:latin typeface="Source Sans Pro"/>
                <a:ea typeface="Source Sans Pro"/>
                <a:cs typeface="Source Sans Pro"/>
                <a:sym typeface="Source Sans Pro"/>
              </a:defRPr>
            </a:lvl2pPr>
            <a:lvl3pPr marL="1371600" lvl="2" indent="-331469" algn="l">
              <a:spcBef>
                <a:spcPts val="0"/>
              </a:spcBef>
              <a:spcAft>
                <a:spcPts val="0"/>
              </a:spcAft>
              <a:buClr>
                <a:schemeClr val="lt1"/>
              </a:buClr>
              <a:buSzPts val="1620"/>
              <a:buChar char="•"/>
              <a:defRPr>
                <a:solidFill>
                  <a:schemeClr val="lt1"/>
                </a:solidFill>
                <a:latin typeface="Source Sans Pro"/>
                <a:ea typeface="Source Sans Pro"/>
                <a:cs typeface="Source Sans Pro"/>
                <a:sym typeface="Source Sans Pro"/>
              </a:defRPr>
            </a:lvl3pPr>
            <a:lvl4pPr marL="1828800" lvl="3" indent="-330200" algn="l">
              <a:spcBef>
                <a:spcPts val="0"/>
              </a:spcBef>
              <a:spcAft>
                <a:spcPts val="0"/>
              </a:spcAft>
              <a:buClr>
                <a:schemeClr val="lt1"/>
              </a:buClr>
              <a:buSzPts val="1600"/>
              <a:buChar char="–"/>
              <a:defRPr>
                <a:solidFill>
                  <a:schemeClr val="lt1"/>
                </a:solidFill>
                <a:latin typeface="Source Sans Pro"/>
                <a:ea typeface="Source Sans Pro"/>
                <a:cs typeface="Source Sans Pro"/>
                <a:sym typeface="Source Sans Pro"/>
              </a:defRPr>
            </a:lvl4pPr>
            <a:lvl5pPr marL="2286000" lvl="4" indent="-330200" algn="l">
              <a:spcBef>
                <a:spcPts val="0"/>
              </a:spcBef>
              <a:spcAft>
                <a:spcPts val="0"/>
              </a:spcAft>
              <a:buClr>
                <a:schemeClr val="lt1"/>
              </a:buClr>
              <a:buSzPts val="1600"/>
              <a:buChar char="•"/>
              <a:defRPr>
                <a:solidFill>
                  <a:schemeClr val="lt1"/>
                </a:solidFill>
                <a:latin typeface="Source Sans Pro"/>
                <a:ea typeface="Source Sans Pro"/>
                <a:cs typeface="Source Sans Pro"/>
                <a:sym typeface="Source Sans Pro"/>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3" name="Google Shape;53;p7"/>
          <p:cNvSpPr txBox="1">
            <a:spLocks noGrp="1"/>
          </p:cNvSpPr>
          <p:nvPr>
            <p:ph type="body" idx="2"/>
          </p:nvPr>
        </p:nvSpPr>
        <p:spPr>
          <a:xfrm>
            <a:off x="609601" y="1712376"/>
            <a:ext cx="3597751" cy="4894211"/>
          </a:xfrm>
          <a:prstGeom prst="rect">
            <a:avLst/>
          </a:prstGeom>
          <a:noFill/>
          <a:ln>
            <a:noFill/>
          </a:ln>
        </p:spPr>
        <p:txBody>
          <a:bodyPr spcFirstLastPara="1" wrap="square" lIns="0" tIns="0" rIns="0" bIns="0" anchor="t" anchorCtr="0"/>
          <a:lstStyle>
            <a:lvl1pPr marL="457200" lvl="0" indent="-365760" algn="l">
              <a:spcBef>
                <a:spcPts val="1200"/>
              </a:spcBef>
              <a:spcAft>
                <a:spcPts val="0"/>
              </a:spcAft>
              <a:buSzPts val="2160"/>
              <a:buChar char="▪"/>
              <a:defRPr>
                <a:latin typeface="Source Sans Pro"/>
                <a:ea typeface="Source Sans Pro"/>
                <a:cs typeface="Source Sans Pro"/>
                <a:sym typeface="Source Sans Pro"/>
              </a:defRPr>
            </a:lvl1pPr>
            <a:lvl2pPr marL="914400" lvl="1" indent="-342900" algn="l">
              <a:spcBef>
                <a:spcPts val="600"/>
              </a:spcBef>
              <a:spcAft>
                <a:spcPts val="0"/>
              </a:spcAft>
              <a:buClr>
                <a:schemeClr val="dk1"/>
              </a:buClr>
              <a:buSzPts val="1800"/>
              <a:buChar char="—"/>
              <a:defRPr>
                <a:latin typeface="Source Sans Pro"/>
                <a:ea typeface="Source Sans Pro"/>
                <a:cs typeface="Source Sans Pro"/>
                <a:sym typeface="Source Sans Pro"/>
              </a:defRPr>
            </a:lvl2pPr>
            <a:lvl3pPr marL="1371600" lvl="2" indent="-331469" algn="l">
              <a:spcBef>
                <a:spcPts val="600"/>
              </a:spcBef>
              <a:spcAft>
                <a:spcPts val="0"/>
              </a:spcAft>
              <a:buClr>
                <a:schemeClr val="dk1"/>
              </a:buClr>
              <a:buSzPts val="1620"/>
              <a:buChar char="•"/>
              <a:defRPr>
                <a:latin typeface="Source Sans Pro"/>
                <a:ea typeface="Source Sans Pro"/>
                <a:cs typeface="Source Sans Pro"/>
                <a:sym typeface="Source Sans Pro"/>
              </a:defRPr>
            </a:lvl3pPr>
            <a:lvl4pPr marL="1828800" lvl="3" indent="-330200" algn="l">
              <a:spcBef>
                <a:spcPts val="600"/>
              </a:spcBef>
              <a:spcAft>
                <a:spcPts val="0"/>
              </a:spcAft>
              <a:buClr>
                <a:schemeClr val="dk1"/>
              </a:buClr>
              <a:buSzPts val="1600"/>
              <a:buChar char="–"/>
              <a:defRPr>
                <a:latin typeface="Source Sans Pro"/>
                <a:ea typeface="Source Sans Pro"/>
                <a:cs typeface="Source Sans Pro"/>
                <a:sym typeface="Source Sans Pro"/>
              </a:defRPr>
            </a:lvl4pPr>
            <a:lvl5pPr marL="2286000" lvl="4" indent="-330200" algn="l">
              <a:spcBef>
                <a:spcPts val="600"/>
              </a:spcBef>
              <a:spcAft>
                <a:spcPts val="0"/>
              </a:spcAft>
              <a:buClr>
                <a:schemeClr val="dk1"/>
              </a:buClr>
              <a:buSzPts val="1600"/>
              <a:buChar char="•"/>
              <a:defRPr>
                <a:latin typeface="Source Sans Pro"/>
                <a:ea typeface="Source Sans Pro"/>
                <a:cs typeface="Source Sans Pro"/>
                <a:sym typeface="Source Sans Pro"/>
              </a:defRPr>
            </a:lvl5pPr>
            <a:lvl6pPr marL="2743200" lvl="5" indent="-342900" algn="l">
              <a:spcBef>
                <a:spcPts val="60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7"/>
          <p:cNvSpPr txBox="1">
            <a:spLocks noGrp="1"/>
          </p:cNvSpPr>
          <p:nvPr>
            <p:ph type="title"/>
          </p:nvPr>
        </p:nvSpPr>
        <p:spPr>
          <a:xfrm>
            <a:off x="609601" y="870433"/>
            <a:ext cx="3597751" cy="603204"/>
          </a:xfrm>
          <a:prstGeom prst="rect">
            <a:avLst/>
          </a:prstGeom>
          <a:noFill/>
          <a:ln>
            <a:noFill/>
          </a:ln>
        </p:spPr>
        <p:txBody>
          <a:bodyPr spcFirstLastPara="1" wrap="square" lIns="0" tIns="45700" rIns="45700" bIns="45700" anchor="ctr" anchorCtr="0"/>
          <a:lstStyle>
            <a:lvl1pPr lvl="0" algn="l">
              <a:lnSpc>
                <a:spcPct val="90000"/>
              </a:lnSpc>
              <a:spcBef>
                <a:spcPts val="0"/>
              </a:spcBef>
              <a:spcAft>
                <a:spcPts val="0"/>
              </a:spcAft>
              <a:buClr>
                <a:srgbClr val="366092"/>
              </a:buClr>
              <a:buSzPts val="3200"/>
              <a:buFont typeface="Source Sans Pro"/>
              <a:buNone/>
              <a:defRPr>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0_end page">
  <p:cSld name="10_end page">
    <p:bg>
      <p:bgPr>
        <a:solidFill>
          <a:srgbClr val="17365D"/>
        </a:solidFill>
        <a:effectLst/>
      </p:bgPr>
    </p:bg>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b="48617"/>
          <a:stretch/>
        </p:blipFill>
        <p:spPr>
          <a:xfrm>
            <a:off x="4259108" y="2457958"/>
            <a:ext cx="3657600" cy="1879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57"/>
        <p:cNvGrpSpPr/>
        <p:nvPr/>
      </p:nvGrpSpPr>
      <p:grpSpPr>
        <a:xfrm>
          <a:off x="0" y="0"/>
          <a:ext cx="0" cy="0"/>
          <a:chOff x="0" y="0"/>
          <a:chExt cx="0" cy="0"/>
        </a:xfrm>
      </p:grpSpPr>
      <p:sp>
        <p:nvSpPr>
          <p:cNvPr id="58" name="Google Shape;58;p9"/>
          <p:cNvSpPr/>
          <p:nvPr/>
        </p:nvSpPr>
        <p:spPr>
          <a:xfrm>
            <a:off x="0" y="97651"/>
            <a:ext cx="12192000" cy="6745111"/>
          </a:xfrm>
          <a:prstGeom prst="rect">
            <a:avLst/>
          </a:prstGeom>
          <a:gradFill>
            <a:gsLst>
              <a:gs pos="0">
                <a:srgbClr val="17365D"/>
              </a:gs>
              <a:gs pos="33000">
                <a:srgbClr val="2C68B2"/>
              </a:gs>
              <a:gs pos="54000">
                <a:srgbClr val="2D6BB8"/>
              </a:gs>
              <a:gs pos="100000">
                <a:srgbClr val="17365D"/>
              </a:gs>
            </a:gsLst>
            <a:lin ang="5400000" scaled="0"/>
          </a:gradFill>
          <a:ln w="9525" cap="rnd" cmpd="sng">
            <a:solidFill>
              <a:schemeClr val="accent1"/>
            </a:solidFill>
            <a:prstDash val="solid"/>
            <a:round/>
            <a:headEnd type="none" w="sm" len="sm"/>
            <a:tailEnd type="none" w="sm" len="sm"/>
          </a:ln>
          <a:effectLst>
            <a:outerShdw blurRad="45000" dist="25000" dir="5400000" rotWithShape="0">
              <a:srgbClr val="000000">
                <a:alpha val="37647"/>
              </a:srgbClr>
            </a:outerShdw>
          </a:effectLst>
        </p:spPr>
        <p:txBody>
          <a:bodyPr spcFirstLastPara="1" wrap="square" lIns="91425" tIns="45700" rIns="91425" bIns="45700" anchor="b" anchorCtr="0">
            <a:noAutofit/>
          </a:bodyPr>
          <a:lstStyle/>
          <a:p>
            <a:pPr marL="0" marR="0" lvl="0" indent="0" algn="ctr" rtl="0">
              <a:spcBef>
                <a:spcPts val="0"/>
              </a:spcBef>
              <a:spcAft>
                <a:spcPts val="0"/>
              </a:spcAft>
              <a:buNone/>
            </a:pPr>
            <a:endParaRPr sz="1600" b="0" i="0" u="none" strike="noStrike" cap="none">
              <a:solidFill>
                <a:srgbClr val="000000"/>
              </a:solidFill>
              <a:latin typeface="Source Sans Pro"/>
              <a:ea typeface="Source Sans Pro"/>
              <a:cs typeface="Source Sans Pro"/>
              <a:sym typeface="Source Sans Pro"/>
            </a:endParaRPr>
          </a:p>
        </p:txBody>
      </p:sp>
      <p:sp>
        <p:nvSpPr>
          <p:cNvPr id="59" name="Google Shape;59;p9"/>
          <p:cNvSpPr txBox="1">
            <a:spLocks noGrp="1"/>
          </p:cNvSpPr>
          <p:nvPr>
            <p:ph type="title"/>
          </p:nvPr>
        </p:nvSpPr>
        <p:spPr>
          <a:xfrm>
            <a:off x="609600" y="700196"/>
            <a:ext cx="10972800" cy="1005840"/>
          </a:xfrm>
          <a:prstGeom prst="rect">
            <a:avLst/>
          </a:prstGeom>
          <a:noFill/>
          <a:ln>
            <a:noFill/>
          </a:ln>
        </p:spPr>
        <p:txBody>
          <a:bodyPr spcFirstLastPara="1" wrap="square" lIns="0" tIns="45700" rIns="45700" bIns="45700" anchor="ctr" anchorCtr="0"/>
          <a:lstStyle>
            <a:lvl1pPr lvl="0" algn="l">
              <a:lnSpc>
                <a:spcPct val="90000"/>
              </a:lnSpc>
              <a:spcBef>
                <a:spcPts val="0"/>
              </a:spcBef>
              <a:spcAft>
                <a:spcPts val="0"/>
              </a:spcAft>
              <a:buClr>
                <a:srgbClr val="C5D8F1"/>
              </a:buClr>
              <a:buSzPts val="3200"/>
              <a:buFont typeface="Source Sans Pro"/>
              <a:buNone/>
              <a:defRPr>
                <a:solidFill>
                  <a:srgbClr val="C5D8F1"/>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p:nvPr/>
        </p:nvSpPr>
        <p:spPr>
          <a:xfrm>
            <a:off x="0" y="0"/>
            <a:ext cx="12192000" cy="112889"/>
          </a:xfrm>
          <a:prstGeom prst="rect">
            <a:avLst/>
          </a:prstGeom>
          <a:solidFill>
            <a:srgbClr val="7F7F7F"/>
          </a:solidFill>
          <a:ln w="9525" cap="rnd"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1" name="Google Shape;61;p9"/>
          <p:cNvSpPr txBox="1">
            <a:spLocks noGrp="1"/>
          </p:cNvSpPr>
          <p:nvPr>
            <p:ph type="body" idx="1"/>
          </p:nvPr>
        </p:nvSpPr>
        <p:spPr>
          <a:xfrm>
            <a:off x="609600" y="1706037"/>
            <a:ext cx="10972800" cy="4906889"/>
          </a:xfrm>
          <a:prstGeom prst="rect">
            <a:avLst/>
          </a:prstGeom>
          <a:noFill/>
          <a:ln>
            <a:noFill/>
          </a:ln>
        </p:spPr>
        <p:txBody>
          <a:bodyPr spcFirstLastPara="1" wrap="square" lIns="0" tIns="0" rIns="0" bIns="0" anchor="t" anchorCtr="0"/>
          <a:lstStyle>
            <a:lvl1pPr marL="457200" lvl="0" indent="-365760" algn="l">
              <a:spcBef>
                <a:spcPts val="1800"/>
              </a:spcBef>
              <a:spcAft>
                <a:spcPts val="0"/>
              </a:spcAft>
              <a:buClr>
                <a:schemeClr val="lt1"/>
              </a:buClr>
              <a:buSzPts val="2160"/>
              <a:buChar char="▪"/>
              <a:defRPr>
                <a:solidFill>
                  <a:schemeClr val="lt1"/>
                </a:solidFill>
                <a:latin typeface="Source Sans Pro"/>
                <a:ea typeface="Source Sans Pro"/>
                <a:cs typeface="Source Sans Pro"/>
                <a:sym typeface="Source Sans Pro"/>
              </a:defRPr>
            </a:lvl1pPr>
            <a:lvl2pPr marL="914400" lvl="1" indent="-342900" algn="l">
              <a:spcBef>
                <a:spcPts val="0"/>
              </a:spcBef>
              <a:spcAft>
                <a:spcPts val="0"/>
              </a:spcAft>
              <a:buClr>
                <a:schemeClr val="lt1"/>
              </a:buClr>
              <a:buSzPts val="1800"/>
              <a:buChar char="—"/>
              <a:defRPr>
                <a:solidFill>
                  <a:schemeClr val="lt1"/>
                </a:solidFill>
                <a:latin typeface="Source Sans Pro"/>
                <a:ea typeface="Source Sans Pro"/>
                <a:cs typeface="Source Sans Pro"/>
                <a:sym typeface="Source Sans Pro"/>
              </a:defRPr>
            </a:lvl2pPr>
            <a:lvl3pPr marL="1371600" lvl="2" indent="-331469" algn="l">
              <a:spcBef>
                <a:spcPts val="0"/>
              </a:spcBef>
              <a:spcAft>
                <a:spcPts val="0"/>
              </a:spcAft>
              <a:buClr>
                <a:schemeClr val="lt1"/>
              </a:buClr>
              <a:buSzPts val="1620"/>
              <a:buChar char="•"/>
              <a:defRPr>
                <a:solidFill>
                  <a:schemeClr val="lt1"/>
                </a:solidFill>
                <a:latin typeface="Source Sans Pro"/>
                <a:ea typeface="Source Sans Pro"/>
                <a:cs typeface="Source Sans Pro"/>
                <a:sym typeface="Source Sans Pro"/>
              </a:defRPr>
            </a:lvl3pPr>
            <a:lvl4pPr marL="1828800" lvl="3" indent="-330200" algn="l">
              <a:spcBef>
                <a:spcPts val="0"/>
              </a:spcBef>
              <a:spcAft>
                <a:spcPts val="0"/>
              </a:spcAft>
              <a:buClr>
                <a:schemeClr val="lt1"/>
              </a:buClr>
              <a:buSzPts val="1600"/>
              <a:buChar char="–"/>
              <a:defRPr>
                <a:solidFill>
                  <a:schemeClr val="lt1"/>
                </a:solidFill>
                <a:latin typeface="Source Sans Pro"/>
                <a:ea typeface="Source Sans Pro"/>
                <a:cs typeface="Source Sans Pro"/>
                <a:sym typeface="Source Sans Pro"/>
              </a:defRPr>
            </a:lvl4pPr>
            <a:lvl5pPr marL="2286000" lvl="4" indent="-330200" algn="l">
              <a:spcBef>
                <a:spcPts val="0"/>
              </a:spcBef>
              <a:spcAft>
                <a:spcPts val="0"/>
              </a:spcAft>
              <a:buClr>
                <a:schemeClr val="lt1"/>
              </a:buClr>
              <a:buSzPts val="1600"/>
              <a:buChar char="•"/>
              <a:defRPr>
                <a:solidFill>
                  <a:schemeClr val="lt1"/>
                </a:solidFill>
                <a:latin typeface="Source Sans Pro"/>
                <a:ea typeface="Source Sans Pro"/>
                <a:cs typeface="Source Sans Pro"/>
                <a:sym typeface="Source Sans Pro"/>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62"/>
        <p:cNvGrpSpPr/>
        <p:nvPr/>
      </p:nvGrpSpPr>
      <p:grpSpPr>
        <a:xfrm>
          <a:off x="0" y="0"/>
          <a:ext cx="0" cy="0"/>
          <a:chOff x="0" y="0"/>
          <a:chExt cx="0" cy="0"/>
        </a:xfrm>
      </p:grpSpPr>
      <p:sp>
        <p:nvSpPr>
          <p:cNvPr id="63" name="Google Shape;63;p10"/>
          <p:cNvSpPr/>
          <p:nvPr/>
        </p:nvSpPr>
        <p:spPr>
          <a:xfrm>
            <a:off x="2" y="97651"/>
            <a:ext cx="7409607" cy="6745111"/>
          </a:xfrm>
          <a:prstGeom prst="rect">
            <a:avLst/>
          </a:prstGeom>
          <a:gradFill>
            <a:gsLst>
              <a:gs pos="0">
                <a:srgbClr val="17365D"/>
              </a:gs>
              <a:gs pos="33000">
                <a:srgbClr val="2C68B2"/>
              </a:gs>
              <a:gs pos="54000">
                <a:srgbClr val="2D6BB8"/>
              </a:gs>
              <a:gs pos="100000">
                <a:srgbClr val="17365D"/>
              </a:gs>
            </a:gsLst>
            <a:lin ang="5400000" scaled="0"/>
          </a:gradFill>
          <a:ln w="9525" cap="rnd" cmpd="sng">
            <a:solidFill>
              <a:schemeClr val="accent1"/>
            </a:solidFill>
            <a:prstDash val="solid"/>
            <a:round/>
            <a:headEnd type="none" w="sm" len="sm"/>
            <a:tailEnd type="none" w="sm" len="sm"/>
          </a:ln>
          <a:effectLst>
            <a:outerShdw blurRad="45000" dist="25000" dir="5400000" rotWithShape="0">
              <a:srgbClr val="000000">
                <a:alpha val="37647"/>
              </a:srgbClr>
            </a:outerShdw>
          </a:effectLst>
        </p:spPr>
        <p:txBody>
          <a:bodyPr spcFirstLastPara="1" wrap="square" lIns="91425" tIns="45700" rIns="91425" bIns="45700" anchor="b" anchorCtr="0">
            <a:noAutofit/>
          </a:bodyPr>
          <a:lstStyle/>
          <a:p>
            <a:pPr marL="0" marR="0" lvl="0" indent="0" algn="ctr" rtl="0">
              <a:spcBef>
                <a:spcPts val="0"/>
              </a:spcBef>
              <a:spcAft>
                <a:spcPts val="0"/>
              </a:spcAft>
              <a:buNone/>
            </a:pPr>
            <a:endParaRPr sz="1600" b="0" i="0" u="none" strike="noStrike" cap="none">
              <a:solidFill>
                <a:srgbClr val="000000"/>
              </a:solidFill>
              <a:latin typeface="Source Sans Pro"/>
              <a:ea typeface="Source Sans Pro"/>
              <a:cs typeface="Source Sans Pro"/>
              <a:sym typeface="Source Sans Pro"/>
            </a:endParaRPr>
          </a:p>
        </p:txBody>
      </p:sp>
      <p:sp>
        <p:nvSpPr>
          <p:cNvPr id="64" name="Google Shape;64;p10"/>
          <p:cNvSpPr txBox="1">
            <a:spLocks noGrp="1"/>
          </p:cNvSpPr>
          <p:nvPr>
            <p:ph type="title"/>
          </p:nvPr>
        </p:nvSpPr>
        <p:spPr>
          <a:xfrm>
            <a:off x="609601" y="716382"/>
            <a:ext cx="6357644" cy="974855"/>
          </a:xfrm>
          <a:prstGeom prst="rect">
            <a:avLst/>
          </a:prstGeom>
          <a:noFill/>
          <a:ln>
            <a:noFill/>
          </a:ln>
        </p:spPr>
        <p:txBody>
          <a:bodyPr spcFirstLastPara="1" wrap="square" lIns="0" tIns="45700" rIns="45700" bIns="45700" anchor="ctr" anchorCtr="0"/>
          <a:lstStyle>
            <a:lvl1pPr lvl="0" algn="l">
              <a:lnSpc>
                <a:spcPct val="90000"/>
              </a:lnSpc>
              <a:spcBef>
                <a:spcPts val="0"/>
              </a:spcBef>
              <a:spcAft>
                <a:spcPts val="0"/>
              </a:spcAft>
              <a:buClr>
                <a:srgbClr val="C5D8F1"/>
              </a:buClr>
              <a:buSzPts val="3200"/>
              <a:buFont typeface="Source Sans Pro"/>
              <a:buNone/>
              <a:defRPr>
                <a:solidFill>
                  <a:srgbClr val="C5D8F1"/>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p:nvPr/>
        </p:nvSpPr>
        <p:spPr>
          <a:xfrm>
            <a:off x="0" y="0"/>
            <a:ext cx="12192000" cy="112889"/>
          </a:xfrm>
          <a:prstGeom prst="rect">
            <a:avLst/>
          </a:prstGeom>
          <a:solidFill>
            <a:srgbClr val="7F7F7F"/>
          </a:solidFill>
          <a:ln w="9525" cap="rnd"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6" name="Google Shape;66;p10"/>
          <p:cNvSpPr txBox="1">
            <a:spLocks noGrp="1"/>
          </p:cNvSpPr>
          <p:nvPr>
            <p:ph type="body" idx="1"/>
          </p:nvPr>
        </p:nvSpPr>
        <p:spPr>
          <a:xfrm>
            <a:off x="609601" y="1722222"/>
            <a:ext cx="6357644" cy="4906889"/>
          </a:xfrm>
          <a:prstGeom prst="rect">
            <a:avLst/>
          </a:prstGeom>
          <a:noFill/>
          <a:ln>
            <a:noFill/>
          </a:ln>
        </p:spPr>
        <p:txBody>
          <a:bodyPr spcFirstLastPara="1" wrap="square" lIns="0" tIns="0" rIns="0" bIns="0" anchor="t" anchorCtr="0"/>
          <a:lstStyle>
            <a:lvl1pPr marL="457200" lvl="0" indent="-365760" algn="l">
              <a:spcBef>
                <a:spcPts val="1800"/>
              </a:spcBef>
              <a:spcAft>
                <a:spcPts val="0"/>
              </a:spcAft>
              <a:buClr>
                <a:schemeClr val="lt1"/>
              </a:buClr>
              <a:buSzPts val="2160"/>
              <a:buChar char="▪"/>
              <a:defRPr>
                <a:solidFill>
                  <a:schemeClr val="lt1"/>
                </a:solidFill>
                <a:latin typeface="Source Sans Pro"/>
                <a:ea typeface="Source Sans Pro"/>
                <a:cs typeface="Source Sans Pro"/>
                <a:sym typeface="Source Sans Pro"/>
              </a:defRPr>
            </a:lvl1pPr>
            <a:lvl2pPr marL="914400" lvl="1" indent="-342900" algn="l">
              <a:spcBef>
                <a:spcPts val="0"/>
              </a:spcBef>
              <a:spcAft>
                <a:spcPts val="0"/>
              </a:spcAft>
              <a:buClr>
                <a:schemeClr val="lt1"/>
              </a:buClr>
              <a:buSzPts val="1800"/>
              <a:buChar char="—"/>
              <a:defRPr>
                <a:solidFill>
                  <a:schemeClr val="lt1"/>
                </a:solidFill>
                <a:latin typeface="Source Sans Pro"/>
                <a:ea typeface="Source Sans Pro"/>
                <a:cs typeface="Source Sans Pro"/>
                <a:sym typeface="Source Sans Pro"/>
              </a:defRPr>
            </a:lvl2pPr>
            <a:lvl3pPr marL="1371600" lvl="2" indent="-331469" algn="l">
              <a:spcBef>
                <a:spcPts val="0"/>
              </a:spcBef>
              <a:spcAft>
                <a:spcPts val="0"/>
              </a:spcAft>
              <a:buClr>
                <a:schemeClr val="lt1"/>
              </a:buClr>
              <a:buSzPts val="1620"/>
              <a:buChar char="•"/>
              <a:defRPr>
                <a:solidFill>
                  <a:schemeClr val="lt1"/>
                </a:solidFill>
                <a:latin typeface="Source Sans Pro"/>
                <a:ea typeface="Source Sans Pro"/>
                <a:cs typeface="Source Sans Pro"/>
                <a:sym typeface="Source Sans Pro"/>
              </a:defRPr>
            </a:lvl3pPr>
            <a:lvl4pPr marL="1828800" lvl="3" indent="-330200" algn="l">
              <a:spcBef>
                <a:spcPts val="0"/>
              </a:spcBef>
              <a:spcAft>
                <a:spcPts val="0"/>
              </a:spcAft>
              <a:buClr>
                <a:schemeClr val="lt1"/>
              </a:buClr>
              <a:buSzPts val="1600"/>
              <a:buChar char="–"/>
              <a:defRPr>
                <a:solidFill>
                  <a:schemeClr val="lt1"/>
                </a:solidFill>
                <a:latin typeface="Source Sans Pro"/>
                <a:ea typeface="Source Sans Pro"/>
                <a:cs typeface="Source Sans Pro"/>
                <a:sym typeface="Source Sans Pro"/>
              </a:defRPr>
            </a:lvl4pPr>
            <a:lvl5pPr marL="2286000" lvl="4" indent="-330200" algn="l">
              <a:spcBef>
                <a:spcPts val="0"/>
              </a:spcBef>
              <a:spcAft>
                <a:spcPts val="0"/>
              </a:spcAft>
              <a:buClr>
                <a:schemeClr val="lt1"/>
              </a:buClr>
              <a:buSzPts val="1600"/>
              <a:buChar char="•"/>
              <a:defRPr>
                <a:solidFill>
                  <a:schemeClr val="lt1"/>
                </a:solidFill>
                <a:latin typeface="Source Sans Pro"/>
                <a:ea typeface="Source Sans Pro"/>
                <a:cs typeface="Source Sans Pro"/>
                <a:sym typeface="Source Sans Pro"/>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10"/>
          <p:cNvSpPr txBox="1">
            <a:spLocks noGrp="1"/>
          </p:cNvSpPr>
          <p:nvPr>
            <p:ph type="body" idx="2"/>
          </p:nvPr>
        </p:nvSpPr>
        <p:spPr>
          <a:xfrm>
            <a:off x="7857367" y="1734899"/>
            <a:ext cx="4342704" cy="4894211"/>
          </a:xfrm>
          <a:prstGeom prst="rect">
            <a:avLst/>
          </a:prstGeom>
          <a:noFill/>
          <a:ln>
            <a:noFill/>
          </a:ln>
        </p:spPr>
        <p:txBody>
          <a:bodyPr spcFirstLastPara="1" wrap="square" lIns="0" tIns="0" rIns="0" bIns="0" anchor="t" anchorCtr="0"/>
          <a:lstStyle>
            <a:lvl1pPr marL="457200" lvl="0" indent="-365760" algn="l">
              <a:spcBef>
                <a:spcPts val="1200"/>
              </a:spcBef>
              <a:spcAft>
                <a:spcPts val="0"/>
              </a:spcAft>
              <a:buSzPts val="2160"/>
              <a:buChar char="▪"/>
              <a:defRPr>
                <a:latin typeface="Source Sans Pro"/>
                <a:ea typeface="Source Sans Pro"/>
                <a:cs typeface="Source Sans Pro"/>
                <a:sym typeface="Source Sans Pro"/>
              </a:defRPr>
            </a:lvl1pPr>
            <a:lvl2pPr marL="914400" lvl="1" indent="-342900" algn="l">
              <a:spcBef>
                <a:spcPts val="600"/>
              </a:spcBef>
              <a:spcAft>
                <a:spcPts val="0"/>
              </a:spcAft>
              <a:buClr>
                <a:schemeClr val="dk1"/>
              </a:buClr>
              <a:buSzPts val="1800"/>
              <a:buChar char="—"/>
              <a:defRPr>
                <a:latin typeface="Source Sans Pro"/>
                <a:ea typeface="Source Sans Pro"/>
                <a:cs typeface="Source Sans Pro"/>
                <a:sym typeface="Source Sans Pro"/>
              </a:defRPr>
            </a:lvl2pPr>
            <a:lvl3pPr marL="1371600" lvl="2" indent="-331469" algn="l">
              <a:spcBef>
                <a:spcPts val="600"/>
              </a:spcBef>
              <a:spcAft>
                <a:spcPts val="0"/>
              </a:spcAft>
              <a:buClr>
                <a:schemeClr val="dk1"/>
              </a:buClr>
              <a:buSzPts val="1620"/>
              <a:buChar char="•"/>
              <a:defRPr>
                <a:latin typeface="Source Sans Pro"/>
                <a:ea typeface="Source Sans Pro"/>
                <a:cs typeface="Source Sans Pro"/>
                <a:sym typeface="Source Sans Pro"/>
              </a:defRPr>
            </a:lvl3pPr>
            <a:lvl4pPr marL="1828800" lvl="3" indent="-330200" algn="l">
              <a:spcBef>
                <a:spcPts val="600"/>
              </a:spcBef>
              <a:spcAft>
                <a:spcPts val="0"/>
              </a:spcAft>
              <a:buClr>
                <a:schemeClr val="dk1"/>
              </a:buClr>
              <a:buSzPts val="1600"/>
              <a:buChar char="–"/>
              <a:defRPr>
                <a:latin typeface="Source Sans Pro"/>
                <a:ea typeface="Source Sans Pro"/>
                <a:cs typeface="Source Sans Pro"/>
                <a:sym typeface="Source Sans Pro"/>
              </a:defRPr>
            </a:lvl4pPr>
            <a:lvl5pPr marL="2286000" lvl="4" indent="-330200" algn="l">
              <a:spcBef>
                <a:spcPts val="600"/>
              </a:spcBef>
              <a:spcAft>
                <a:spcPts val="0"/>
              </a:spcAft>
              <a:buClr>
                <a:schemeClr val="dk1"/>
              </a:buClr>
              <a:buSzPts val="1600"/>
              <a:buChar char="•"/>
              <a:defRPr>
                <a:latin typeface="Source Sans Pro"/>
                <a:ea typeface="Source Sans Pro"/>
                <a:cs typeface="Source Sans Pro"/>
                <a:sym typeface="Source Sans Pro"/>
              </a:defRPr>
            </a:lvl5pPr>
            <a:lvl6pPr marL="2743200" lvl="5" indent="-342900" algn="l">
              <a:spcBef>
                <a:spcPts val="60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guide id="3" pos="11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1_Main Slide 01">
  <p:cSld name="21_Main Slide 01">
    <p:spTree>
      <p:nvGrpSpPr>
        <p:cNvPr id="1" name="Shape 68"/>
        <p:cNvGrpSpPr/>
        <p:nvPr/>
      </p:nvGrpSpPr>
      <p:grpSpPr>
        <a:xfrm>
          <a:off x="0" y="0"/>
          <a:ext cx="0" cy="0"/>
          <a:chOff x="0" y="0"/>
          <a:chExt cx="0" cy="0"/>
        </a:xfrm>
      </p:grpSpPr>
      <p:cxnSp>
        <p:nvCxnSpPr>
          <p:cNvPr id="69" name="Google Shape;69;p11"/>
          <p:cNvCxnSpPr/>
          <p:nvPr/>
        </p:nvCxnSpPr>
        <p:spPr>
          <a:xfrm>
            <a:off x="4667251" y="4540250"/>
            <a:ext cx="0" cy="1176044"/>
          </a:xfrm>
          <a:prstGeom prst="straightConnector1">
            <a:avLst/>
          </a:prstGeom>
          <a:noFill/>
          <a:ln w="25400" cap="flat" cmpd="sng">
            <a:solidFill>
              <a:srgbClr val="2C2E3C"/>
            </a:solidFill>
            <a:prstDash val="solid"/>
            <a:miter lim="400000"/>
            <a:headEnd type="none" w="sm" len="sm"/>
            <a:tailEnd type="none" w="sm" len="sm"/>
          </a:ln>
        </p:spPr>
      </p:cxnSp>
      <p:cxnSp>
        <p:nvCxnSpPr>
          <p:cNvPr id="70" name="Google Shape;70;p11"/>
          <p:cNvCxnSpPr/>
          <p:nvPr/>
        </p:nvCxnSpPr>
        <p:spPr>
          <a:xfrm>
            <a:off x="7321549" y="4540250"/>
            <a:ext cx="0" cy="1176044"/>
          </a:xfrm>
          <a:prstGeom prst="straightConnector1">
            <a:avLst/>
          </a:prstGeom>
          <a:noFill/>
          <a:ln w="25400" cap="flat" cmpd="sng">
            <a:solidFill>
              <a:srgbClr val="2C2E3C"/>
            </a:solidFill>
            <a:prstDash val="solid"/>
            <a:miter lim="400000"/>
            <a:headEnd type="none" w="sm" len="sm"/>
            <a:tailEnd type="none" w="sm" len="sm"/>
          </a:ln>
        </p:spPr>
      </p:cxnSp>
      <p:cxnSp>
        <p:nvCxnSpPr>
          <p:cNvPr id="71" name="Google Shape;71;p11"/>
          <p:cNvCxnSpPr/>
          <p:nvPr/>
        </p:nvCxnSpPr>
        <p:spPr>
          <a:xfrm>
            <a:off x="9975851" y="4540250"/>
            <a:ext cx="0" cy="1176044"/>
          </a:xfrm>
          <a:prstGeom prst="straightConnector1">
            <a:avLst/>
          </a:prstGeom>
          <a:noFill/>
          <a:ln w="25400" cap="flat" cmpd="sng">
            <a:solidFill>
              <a:srgbClr val="2C2E3C"/>
            </a:solidFill>
            <a:prstDash val="solid"/>
            <a:miter lim="400000"/>
            <a:headEnd type="none" w="sm" len="sm"/>
            <a:tailEnd type="none" w="sm" len="sm"/>
          </a:ln>
        </p:spPr>
      </p:cxnSp>
      <p:sp>
        <p:nvSpPr>
          <p:cNvPr id="72" name="Google Shape;72;p11"/>
          <p:cNvSpPr>
            <a:spLocks noGrp="1"/>
          </p:cNvSpPr>
          <p:nvPr>
            <p:ph type="pic" idx="2"/>
          </p:nvPr>
        </p:nvSpPr>
        <p:spPr>
          <a:xfrm>
            <a:off x="4660900" y="2317750"/>
            <a:ext cx="2222501" cy="2222500"/>
          </a:xfrm>
          <a:prstGeom prst="rect">
            <a:avLst/>
          </a:prstGeom>
          <a:solidFill>
            <a:srgbClr val="BABEC7"/>
          </a:solidFill>
          <a:ln>
            <a:noFill/>
          </a:ln>
        </p:spPr>
        <p:txBody>
          <a:bodyPr spcFirstLastPara="1" wrap="square" lIns="0" tIns="0" rIns="0" bIns="0" anchor="ctr" anchorCtr="0"/>
          <a:lstStyle>
            <a:lvl1pPr marR="0" lvl="0" algn="ctr" rtl="0">
              <a:spcBef>
                <a:spcPts val="1800"/>
              </a:spcBef>
              <a:spcAft>
                <a:spcPts val="0"/>
              </a:spcAft>
              <a:buClr>
                <a:srgbClr val="366092"/>
              </a:buClr>
              <a:buSzPts val="900"/>
              <a:buFont typeface="Noto Sans Symbols"/>
              <a:buNone/>
              <a:defRPr sz="1000" b="1" i="0" u="none" strike="noStrike" cap="none">
                <a:solidFill>
                  <a:schemeClr val="lt1"/>
                </a:solidFill>
                <a:latin typeface="Calibri"/>
                <a:ea typeface="Calibri"/>
                <a:cs typeface="Calibri"/>
                <a:sym typeface="Calibri"/>
              </a:defRPr>
            </a:lvl1pPr>
            <a:lvl2pPr marR="0" lvl="1" algn="l" rtl="0">
              <a:spcBef>
                <a:spcPts val="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620"/>
              <a:buFont typeface="Arial"/>
              <a:buChar char="•"/>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600"/>
              <a:buFont typeface="Merriweather Sans"/>
              <a:buChar char="–"/>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a:spLocks noGrp="1"/>
          </p:cNvSpPr>
          <p:nvPr>
            <p:ph type="pic" idx="3"/>
          </p:nvPr>
        </p:nvSpPr>
        <p:spPr>
          <a:xfrm>
            <a:off x="7315201" y="2317750"/>
            <a:ext cx="2222500" cy="2222500"/>
          </a:xfrm>
          <a:prstGeom prst="rect">
            <a:avLst/>
          </a:prstGeom>
          <a:solidFill>
            <a:srgbClr val="BABEC7"/>
          </a:solidFill>
          <a:ln>
            <a:noFill/>
          </a:ln>
        </p:spPr>
        <p:txBody>
          <a:bodyPr spcFirstLastPara="1" wrap="square" lIns="0" tIns="0" rIns="0" bIns="0" anchor="ctr" anchorCtr="0"/>
          <a:lstStyle>
            <a:lvl1pPr marR="0" lvl="0" algn="ctr" rtl="0">
              <a:spcBef>
                <a:spcPts val="1800"/>
              </a:spcBef>
              <a:spcAft>
                <a:spcPts val="0"/>
              </a:spcAft>
              <a:buClr>
                <a:srgbClr val="366092"/>
              </a:buClr>
              <a:buSzPts val="900"/>
              <a:buFont typeface="Noto Sans Symbols"/>
              <a:buNone/>
              <a:defRPr sz="1000" b="1" i="0" u="none" strike="noStrike" cap="none">
                <a:solidFill>
                  <a:schemeClr val="lt1"/>
                </a:solidFill>
                <a:latin typeface="Calibri"/>
                <a:ea typeface="Calibri"/>
                <a:cs typeface="Calibri"/>
                <a:sym typeface="Calibri"/>
              </a:defRPr>
            </a:lvl1pPr>
            <a:lvl2pPr marR="0" lvl="1" algn="l" rtl="0">
              <a:spcBef>
                <a:spcPts val="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620"/>
              <a:buFont typeface="Arial"/>
              <a:buChar char="•"/>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600"/>
              <a:buFont typeface="Merriweather Sans"/>
              <a:buChar char="–"/>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a:spLocks noGrp="1"/>
          </p:cNvSpPr>
          <p:nvPr>
            <p:ph type="pic" idx="4"/>
          </p:nvPr>
        </p:nvSpPr>
        <p:spPr>
          <a:xfrm>
            <a:off x="9969501" y="2317750"/>
            <a:ext cx="2222500" cy="2222500"/>
          </a:xfrm>
          <a:prstGeom prst="rect">
            <a:avLst/>
          </a:prstGeom>
          <a:solidFill>
            <a:srgbClr val="BABEC7"/>
          </a:solidFill>
          <a:ln>
            <a:noFill/>
          </a:ln>
        </p:spPr>
        <p:txBody>
          <a:bodyPr spcFirstLastPara="1" wrap="square" lIns="0" tIns="0" rIns="0" bIns="0" anchor="ctr" anchorCtr="0"/>
          <a:lstStyle>
            <a:lvl1pPr marR="0" lvl="0" algn="ctr" rtl="0">
              <a:spcBef>
                <a:spcPts val="1800"/>
              </a:spcBef>
              <a:spcAft>
                <a:spcPts val="0"/>
              </a:spcAft>
              <a:buClr>
                <a:srgbClr val="366092"/>
              </a:buClr>
              <a:buSzPts val="900"/>
              <a:buFont typeface="Noto Sans Symbols"/>
              <a:buNone/>
              <a:defRPr sz="1000" b="1" i="0" u="none" strike="noStrike" cap="none">
                <a:solidFill>
                  <a:schemeClr val="lt1"/>
                </a:solidFill>
                <a:latin typeface="Calibri"/>
                <a:ea typeface="Calibri"/>
                <a:cs typeface="Calibri"/>
                <a:sym typeface="Calibri"/>
              </a:defRPr>
            </a:lvl1pPr>
            <a:lvl2pPr marR="0" lvl="1" algn="l" rtl="0">
              <a:spcBef>
                <a:spcPts val="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620"/>
              <a:buFont typeface="Arial"/>
              <a:buChar char="•"/>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600"/>
              <a:buFont typeface="Merriweather Sans"/>
              <a:buChar char="–"/>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6pPr>
            <a:lvl7pPr marR="0" lvl="6" algn="l" rtl="0">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7pPr>
            <a:lvl8pPr marR="0" lvl="7" algn="l" rtl="0">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8pPr>
            <a:lvl9pPr marR="0" lvl="8" algn="l" rtl="0">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609600" y="1441524"/>
            <a:ext cx="10972800" cy="4906889"/>
          </a:xfrm>
          <a:prstGeom prst="rect">
            <a:avLst/>
          </a:prstGeom>
          <a:noFill/>
          <a:ln>
            <a:noFill/>
          </a:ln>
        </p:spPr>
        <p:txBody>
          <a:bodyPr spcFirstLastPara="1" wrap="square" lIns="0" tIns="0" rIns="0" bIns="0" anchor="t" anchorCtr="0"/>
          <a:lstStyle>
            <a:lvl1pPr marL="457200" marR="0" lvl="0" indent="-365760" algn="l" rtl="0">
              <a:spcBef>
                <a:spcPts val="1800"/>
              </a:spcBef>
              <a:spcAft>
                <a:spcPts val="0"/>
              </a:spcAft>
              <a:buClr>
                <a:srgbClr val="366092"/>
              </a:buClr>
              <a:buSzPts val="2160"/>
              <a:buFont typeface="Noto Sans Symbols"/>
              <a:buChar char="▪"/>
              <a:defRPr sz="2400" b="0" i="0" u="none" strike="noStrike" cap="none">
                <a:solidFill>
                  <a:schemeClr val="dk1"/>
                </a:solidFill>
                <a:latin typeface="Calibri"/>
                <a:ea typeface="Calibri"/>
                <a:cs typeface="Calibri"/>
                <a:sym typeface="Calibri"/>
              </a:defRPr>
            </a:lvl1pPr>
            <a:lvl2pPr marL="914400" marR="0" lvl="1" indent="-342900" algn="l" rtl="0">
              <a:spcBef>
                <a:spcPts val="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31469" algn="l" rtl="0">
              <a:spcBef>
                <a:spcPts val="0"/>
              </a:spcBef>
              <a:spcAft>
                <a:spcPts val="0"/>
              </a:spcAft>
              <a:buClr>
                <a:schemeClr val="dk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0"/>
              </a:spcBef>
              <a:spcAft>
                <a:spcPts val="0"/>
              </a:spcAft>
              <a:buClr>
                <a:schemeClr val="dk1"/>
              </a:buClr>
              <a:buSzPts val="1600"/>
              <a:buFont typeface="Merriweather Sans"/>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11768167" y="6403261"/>
            <a:ext cx="423836" cy="454747"/>
          </a:xfrm>
          <a:prstGeom prst="rect">
            <a:avLst/>
          </a:prstGeom>
          <a:noFill/>
          <a:ln>
            <a:noFill/>
          </a:ln>
        </p:spPr>
        <p:txBody>
          <a:bodyPr spcFirstLastPara="1" wrap="square" lIns="91425" tIns="45700" rIns="45700" bIns="45700" anchor="ctr" anchorCtr="0">
            <a:noAutofit/>
          </a:bodyPr>
          <a:lstStyle/>
          <a:p>
            <a:pPr marL="0" marR="0" lvl="0" indent="0" algn="r" rtl="0">
              <a:lnSpc>
                <a:spcPct val="100000"/>
              </a:lnSpc>
              <a:spcBef>
                <a:spcPts val="0"/>
              </a:spcBef>
              <a:spcAft>
                <a:spcPts val="0"/>
              </a:spcAft>
              <a:buClr>
                <a:srgbClr val="595959"/>
              </a:buClr>
              <a:buSzPts val="1000"/>
              <a:buFont typeface="Calibri"/>
              <a:buNone/>
            </a:pPr>
            <a:fld id="{00000000-1234-1234-1234-123412341234}" type="slidenum">
              <a:rPr lang="en-US" sz="1000" b="0" i="0" u="none" strike="noStrike" cap="none">
                <a:solidFill>
                  <a:srgbClr val="595959"/>
                </a:solidFill>
                <a:latin typeface="Calibri"/>
                <a:ea typeface="Calibri"/>
                <a:cs typeface="Calibri"/>
                <a:sym typeface="Calibri"/>
              </a:rPr>
              <a:t>‹#›</a:t>
            </a:fld>
            <a:endParaRPr sz="1000" b="0" i="0" u="none" strike="noStrike" cap="none">
              <a:solidFill>
                <a:srgbClr val="595959"/>
              </a:solidFill>
              <a:latin typeface="Calibri"/>
              <a:ea typeface="Calibri"/>
              <a:cs typeface="Calibri"/>
              <a:sym typeface="Calibri"/>
            </a:endParaRPr>
          </a:p>
        </p:txBody>
      </p:sp>
      <p:sp>
        <p:nvSpPr>
          <p:cNvPr id="12" name="Google Shape;12;p1"/>
          <p:cNvSpPr txBox="1">
            <a:spLocks noGrp="1"/>
          </p:cNvSpPr>
          <p:nvPr>
            <p:ph type="title"/>
          </p:nvPr>
        </p:nvSpPr>
        <p:spPr>
          <a:xfrm>
            <a:off x="609600" y="220136"/>
            <a:ext cx="10972800" cy="1005840"/>
          </a:xfrm>
          <a:prstGeom prst="rect">
            <a:avLst/>
          </a:prstGeom>
          <a:noFill/>
          <a:ln>
            <a:noFill/>
          </a:ln>
        </p:spPr>
        <p:txBody>
          <a:bodyPr spcFirstLastPara="1" wrap="square" lIns="0" tIns="45700" rIns="45700" bIns="45700" anchor="ctr" anchorCtr="0"/>
          <a:lstStyle>
            <a:lvl1pPr marR="0" lvl="0" algn="l" rtl="0">
              <a:lnSpc>
                <a:spcPct val="90000"/>
              </a:lnSpc>
              <a:spcBef>
                <a:spcPts val="0"/>
              </a:spcBef>
              <a:spcAft>
                <a:spcPts val="0"/>
              </a:spcAft>
              <a:buClr>
                <a:srgbClr val="366092"/>
              </a:buClr>
              <a:buSzPts val="3200"/>
              <a:buFont typeface="Calibri"/>
              <a:buNone/>
              <a:defRPr sz="3200" b="1" i="0" u="none" strike="noStrike" cap="none">
                <a:solidFill>
                  <a:srgbClr val="36609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knmi.nl/kennis-en-datacentrum/project/cmip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3"/>
          <p:cNvPicPr preferRelativeResize="0"/>
          <p:nvPr/>
        </p:nvPicPr>
        <p:blipFill rotWithShape="1">
          <a:blip r:embed="rId3">
            <a:alphaModFix/>
          </a:blip>
          <a:srcRect/>
          <a:stretch/>
        </p:blipFill>
        <p:spPr>
          <a:xfrm>
            <a:off x="1524" y="0"/>
            <a:ext cx="12188952" cy="6858000"/>
          </a:xfrm>
          <a:prstGeom prst="rect">
            <a:avLst/>
          </a:prstGeom>
          <a:noFill/>
          <a:ln>
            <a:noFill/>
          </a:ln>
        </p:spPr>
      </p:pic>
      <p:sp>
        <p:nvSpPr>
          <p:cNvPr id="82" name="Google Shape;82;p13"/>
          <p:cNvSpPr txBox="1"/>
          <p:nvPr/>
        </p:nvSpPr>
        <p:spPr>
          <a:xfrm>
            <a:off x="609601" y="2791438"/>
            <a:ext cx="10972799" cy="397500"/>
          </a:xfrm>
          <a:prstGeom prst="rect">
            <a:avLst/>
          </a:prstGeom>
          <a:noFill/>
          <a:ln>
            <a:noFill/>
          </a:ln>
        </p:spPr>
        <p:txBody>
          <a:bodyPr spcFirstLastPara="1" wrap="square" lIns="0" tIns="91425" rIns="0" bIns="45700" anchor="ctr" anchorCtr="0">
            <a:noAutofit/>
          </a:bodyPr>
          <a:lstStyle/>
          <a:p>
            <a:pPr marL="0" lvl="0" indent="0" algn="l" rtl="0">
              <a:spcBef>
                <a:spcPts val="0"/>
              </a:spcBef>
              <a:spcAft>
                <a:spcPts val="0"/>
              </a:spcAft>
              <a:buClr>
                <a:schemeClr val="dk1"/>
              </a:buClr>
              <a:buFont typeface="Arial"/>
              <a:buNone/>
            </a:pPr>
            <a:r>
              <a:rPr lang="en-US" sz="2800" i="1">
                <a:solidFill>
                  <a:schemeClr val="lt1"/>
                </a:solidFill>
                <a:latin typeface="Calibri"/>
                <a:ea typeface="Calibri"/>
                <a:cs typeface="Calibri"/>
                <a:sym typeface="Calibri"/>
              </a:rPr>
              <a:t>Kate Snow, </a:t>
            </a:r>
            <a:r>
              <a:rPr lang="en-US" sz="2800" b="1" i="1">
                <a:solidFill>
                  <a:schemeClr val="lt1"/>
                </a:solidFill>
                <a:latin typeface="Calibri"/>
                <a:ea typeface="Calibri"/>
                <a:cs typeface="Calibri"/>
                <a:sym typeface="Calibri"/>
              </a:rPr>
              <a:t>Clare Richards</a:t>
            </a:r>
            <a:r>
              <a:rPr lang="en-US" sz="2800" i="1">
                <a:solidFill>
                  <a:schemeClr val="lt1"/>
                </a:solidFill>
                <a:latin typeface="Calibri"/>
                <a:ea typeface="Calibri"/>
                <a:cs typeface="Calibri"/>
                <a:sym typeface="Calibri"/>
              </a:rPr>
              <a:t>, Ben Evans, Chris Allen, Matt Nethery</a:t>
            </a:r>
            <a:endParaRPr/>
          </a:p>
          <a:p>
            <a:pPr marL="0" marR="0" lvl="0" indent="0" algn="l" rtl="0">
              <a:lnSpc>
                <a:spcPct val="80000"/>
              </a:lnSpc>
              <a:spcBef>
                <a:spcPts val="0"/>
              </a:spcBef>
              <a:spcAft>
                <a:spcPts val="0"/>
              </a:spcAft>
              <a:buNone/>
            </a:pPr>
            <a:endParaRPr/>
          </a:p>
        </p:txBody>
      </p:sp>
      <p:sp>
        <p:nvSpPr>
          <p:cNvPr id="83" name="Google Shape;83;p13"/>
          <p:cNvSpPr txBox="1"/>
          <p:nvPr/>
        </p:nvSpPr>
        <p:spPr>
          <a:xfrm>
            <a:off x="609601" y="6367450"/>
            <a:ext cx="4441063" cy="4355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800" b="0" i="0" u="none" strike="noStrike" cap="none">
                <a:solidFill>
                  <a:schemeClr val="lt1"/>
                </a:solidFill>
                <a:latin typeface="Source Sans Pro"/>
                <a:ea typeface="Source Sans Pro"/>
                <a:cs typeface="Source Sans Pro"/>
                <a:sym typeface="Source Sans Pro"/>
              </a:rPr>
              <a:t>LLNL-PRES-XXXXXX</a:t>
            </a:r>
            <a:endParaRPr/>
          </a:p>
          <a:p>
            <a:pPr marL="0" marR="0" lvl="0" indent="0" algn="l" rtl="0">
              <a:lnSpc>
                <a:spcPct val="90000"/>
              </a:lnSpc>
              <a:spcBef>
                <a:spcPts val="300"/>
              </a:spcBef>
              <a:spcAft>
                <a:spcPts val="0"/>
              </a:spcAft>
              <a:buNone/>
            </a:pPr>
            <a:r>
              <a:rPr lang="en-US" sz="700" b="0" i="0" u="none" strike="noStrike" cap="none">
                <a:solidFill>
                  <a:schemeClr val="lt1"/>
                </a:solidFill>
                <a:latin typeface="Source Sans Pro"/>
                <a:ea typeface="Source Sans Pro"/>
                <a:cs typeface="Source Sans Pro"/>
                <a:sym typeface="Source Sans Pro"/>
              </a:rPr>
              <a:t>This work was performed under the auspices of the U.S. Department of Energy by Lawrence Livermore National Laboratory under contract DE-AC52-07NA27344. Lawrence Livermore National Security, LLC</a:t>
            </a:r>
            <a:endParaRPr/>
          </a:p>
        </p:txBody>
      </p:sp>
      <p:pic>
        <p:nvPicPr>
          <p:cNvPr id="84" name="Google Shape;84;p13" descr="LLNL_Logo_WHT-LRG.png"/>
          <p:cNvPicPr preferRelativeResize="0"/>
          <p:nvPr/>
        </p:nvPicPr>
        <p:blipFill rotWithShape="1">
          <a:blip r:embed="rId4">
            <a:alphaModFix/>
          </a:blip>
          <a:srcRect/>
          <a:stretch/>
        </p:blipFill>
        <p:spPr>
          <a:xfrm>
            <a:off x="9601200" y="6446832"/>
            <a:ext cx="1865376" cy="314676"/>
          </a:xfrm>
          <a:prstGeom prst="rect">
            <a:avLst/>
          </a:prstGeom>
          <a:noFill/>
          <a:ln>
            <a:noFill/>
          </a:ln>
        </p:spPr>
      </p:pic>
      <p:sp>
        <p:nvSpPr>
          <p:cNvPr id="85" name="Google Shape;85;p13"/>
          <p:cNvSpPr txBox="1">
            <a:spLocks noGrp="1"/>
          </p:cNvSpPr>
          <p:nvPr>
            <p:ph type="title"/>
          </p:nvPr>
        </p:nvSpPr>
        <p:spPr>
          <a:xfrm>
            <a:off x="609601" y="1563267"/>
            <a:ext cx="10972800" cy="1063958"/>
          </a:xfrm>
          <a:prstGeom prst="rect">
            <a:avLst/>
          </a:prstGeom>
          <a:noFill/>
          <a:ln>
            <a:noFill/>
          </a:ln>
        </p:spPr>
        <p:txBody>
          <a:bodyPr spcFirstLastPara="1" wrap="square" lIns="0" tIns="45700" rIns="45700" bIns="45700" anchor="t" anchorCtr="0">
            <a:noAutofit/>
          </a:bodyPr>
          <a:lstStyle/>
          <a:p>
            <a:pPr marL="0" lvl="0" indent="0" algn="l" rtl="0">
              <a:lnSpc>
                <a:spcPct val="100000"/>
              </a:lnSpc>
              <a:spcBef>
                <a:spcPts val="0"/>
              </a:spcBef>
              <a:spcAft>
                <a:spcPts val="0"/>
              </a:spcAft>
              <a:buClr>
                <a:schemeClr val="dk1"/>
              </a:buClr>
              <a:buFont typeface="Arial"/>
              <a:buNone/>
            </a:pPr>
            <a:r>
              <a:rPr lang="en-US" sz="4400" b="0">
                <a:solidFill>
                  <a:schemeClr val="lt1"/>
                </a:solidFill>
                <a:latin typeface="Calibri"/>
                <a:ea typeface="Calibri"/>
                <a:cs typeface="Calibri"/>
                <a:sym typeface="Calibri"/>
              </a:rPr>
              <a:t>NCI Experience with ESGF for CMIP6</a:t>
            </a:r>
            <a:endParaRPr/>
          </a:p>
        </p:txBody>
      </p:sp>
      <p:sp>
        <p:nvSpPr>
          <p:cNvPr id="86" name="Google Shape;86;p13"/>
          <p:cNvSpPr txBox="1"/>
          <p:nvPr/>
        </p:nvSpPr>
        <p:spPr>
          <a:xfrm>
            <a:off x="609601" y="5257800"/>
            <a:ext cx="3278508" cy="397500"/>
          </a:xfrm>
          <a:prstGeom prst="rect">
            <a:avLst/>
          </a:prstGeom>
          <a:noFill/>
          <a:ln>
            <a:noFill/>
          </a:ln>
        </p:spPr>
        <p:txBody>
          <a:bodyPr spcFirstLastPara="1" wrap="square" lIns="0" tIns="91425" rIns="0" bIns="45700" anchor="ctr" anchorCtr="0">
            <a:noAutofit/>
          </a:bodyPr>
          <a:lstStyle/>
          <a:p>
            <a:pPr marL="0" marR="0" lvl="0" indent="0" algn="l" rtl="0">
              <a:lnSpc>
                <a:spcPct val="80000"/>
              </a:lnSpc>
              <a:spcBef>
                <a:spcPts val="0"/>
              </a:spcBef>
              <a:spcAft>
                <a:spcPts val="0"/>
              </a:spcAft>
              <a:buNone/>
            </a:pPr>
            <a:r>
              <a:rPr lang="en-US" sz="1600">
                <a:solidFill>
                  <a:schemeClr val="lt1"/>
                </a:solidFill>
                <a:latin typeface="Source Sans Pro"/>
                <a:ea typeface="Source Sans Pro"/>
                <a:cs typeface="Source Sans Pro"/>
                <a:sym typeface="Source Sans Pro"/>
              </a:rPr>
              <a:t>Dec</a:t>
            </a:r>
            <a:r>
              <a:rPr lang="en-US" sz="1600" b="0" i="0" u="none" strike="noStrike" cap="none">
                <a:solidFill>
                  <a:schemeClr val="lt1"/>
                </a:solidFill>
                <a:latin typeface="Source Sans Pro"/>
                <a:ea typeface="Source Sans Pro"/>
                <a:cs typeface="Source Sans Pro"/>
                <a:sym typeface="Source Sans Pro"/>
              </a:rPr>
              <a:t> </a:t>
            </a:r>
            <a:r>
              <a:rPr lang="en-US" sz="1600">
                <a:solidFill>
                  <a:schemeClr val="lt1"/>
                </a:solidFill>
                <a:latin typeface="Source Sans Pro"/>
                <a:ea typeface="Source Sans Pro"/>
                <a:cs typeface="Source Sans Pro"/>
                <a:sym typeface="Source Sans Pro"/>
              </a:rPr>
              <a:t>5th</a:t>
            </a:r>
            <a:r>
              <a:rPr lang="en-US" sz="1600" b="0" i="0" u="none" strike="noStrike" cap="none">
                <a:solidFill>
                  <a:schemeClr val="lt1"/>
                </a:solidFill>
                <a:latin typeface="Source Sans Pro"/>
                <a:ea typeface="Source Sans Pro"/>
                <a:cs typeface="Source Sans Pro"/>
                <a:sym typeface="Source Sans Pro"/>
              </a:rPr>
              <a:t>,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615025" y="645140"/>
            <a:ext cx="10721100" cy="594600"/>
          </a:xfrm>
          <a:prstGeom prst="rect">
            <a:avLst/>
          </a:prstGeom>
          <a:noFill/>
          <a:ln>
            <a:noFill/>
          </a:ln>
        </p:spPr>
        <p:txBody>
          <a:bodyPr spcFirstLastPara="1" wrap="square" lIns="0" tIns="45700" rIns="45700" bIns="45700" anchor="ctr" anchorCtr="0">
            <a:noAutofit/>
          </a:bodyPr>
          <a:lstStyle/>
          <a:p>
            <a:pPr marL="0" lvl="0" indent="0" algn="l" rtl="0">
              <a:lnSpc>
                <a:spcPct val="90000"/>
              </a:lnSpc>
              <a:spcBef>
                <a:spcPts val="0"/>
              </a:spcBef>
              <a:spcAft>
                <a:spcPts val="0"/>
              </a:spcAft>
              <a:buClr>
                <a:srgbClr val="366092"/>
              </a:buClr>
              <a:buSzPts val="3200"/>
              <a:buFont typeface="Source Sans Pro"/>
              <a:buNone/>
            </a:pPr>
            <a:r>
              <a:rPr lang="en-US"/>
              <a:t>CMIP 2018 Total Downloads</a:t>
            </a:r>
            <a:endParaRPr/>
          </a:p>
        </p:txBody>
      </p:sp>
      <p:pic>
        <p:nvPicPr>
          <p:cNvPr id="176" name="Google Shape;176;p22" title="Chart"/>
          <p:cNvPicPr preferRelativeResize="0"/>
          <p:nvPr/>
        </p:nvPicPr>
        <p:blipFill>
          <a:blip r:embed="rId3">
            <a:alphaModFix/>
          </a:blip>
          <a:stretch>
            <a:fillRect/>
          </a:stretch>
        </p:blipFill>
        <p:spPr>
          <a:xfrm>
            <a:off x="-2" y="1957407"/>
            <a:ext cx="6096000" cy="3768843"/>
          </a:xfrm>
          <a:prstGeom prst="rect">
            <a:avLst/>
          </a:prstGeom>
          <a:noFill/>
          <a:ln>
            <a:noFill/>
          </a:ln>
        </p:spPr>
      </p:pic>
      <p:pic>
        <p:nvPicPr>
          <p:cNvPr id="177" name="Google Shape;177;p22" title="Chart"/>
          <p:cNvPicPr preferRelativeResize="0"/>
          <p:nvPr/>
        </p:nvPicPr>
        <p:blipFill>
          <a:blip r:embed="rId4">
            <a:alphaModFix/>
          </a:blip>
          <a:stretch>
            <a:fillRect/>
          </a:stretch>
        </p:blipFill>
        <p:spPr>
          <a:xfrm>
            <a:off x="6096001" y="1957400"/>
            <a:ext cx="6096000" cy="37688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body" idx="1"/>
          </p:nvPr>
        </p:nvSpPr>
        <p:spPr>
          <a:xfrm>
            <a:off x="8011115" y="1706037"/>
            <a:ext cx="4058400" cy="49068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FFFFFF"/>
              </a:buClr>
              <a:buSzPts val="2000"/>
              <a:buFont typeface="Source Sans Pro"/>
              <a:buChar char="▪"/>
            </a:pPr>
            <a:r>
              <a:rPr lang="en-US" sz="2000">
                <a:solidFill>
                  <a:srgbClr val="FFFFFF"/>
                </a:solidFill>
              </a:rPr>
              <a:t>The upgrade to the new NCI ESGF Node has been undertaken with a modified approach to ensure improved flexibility and management of upgrades. </a:t>
            </a:r>
            <a:endParaRPr/>
          </a:p>
        </p:txBody>
      </p:sp>
      <p:sp>
        <p:nvSpPr>
          <p:cNvPr id="183" name="Google Shape;183;p23"/>
          <p:cNvSpPr txBox="1">
            <a:spLocks noGrp="1"/>
          </p:cNvSpPr>
          <p:nvPr>
            <p:ph type="title"/>
          </p:nvPr>
        </p:nvSpPr>
        <p:spPr>
          <a:xfrm>
            <a:off x="605100" y="894700"/>
            <a:ext cx="6795900" cy="579000"/>
          </a:xfrm>
          <a:prstGeom prst="rect">
            <a:avLst/>
          </a:prstGeom>
          <a:noFill/>
          <a:ln>
            <a:noFill/>
          </a:ln>
        </p:spPr>
        <p:txBody>
          <a:bodyPr spcFirstLastPara="1" wrap="square" lIns="0" tIns="45700" rIns="45700" bIns="45700" anchor="ctr" anchorCtr="0">
            <a:noAutofit/>
          </a:bodyPr>
          <a:lstStyle/>
          <a:p>
            <a:pPr marL="0" lvl="0" indent="0" algn="l" rtl="0">
              <a:spcBef>
                <a:spcPts val="0"/>
              </a:spcBef>
              <a:spcAft>
                <a:spcPts val="0"/>
              </a:spcAft>
              <a:buClr>
                <a:srgbClr val="366092"/>
              </a:buClr>
              <a:buSzPts val="3200"/>
              <a:buFont typeface="Source Sans Pro"/>
              <a:buNone/>
            </a:pPr>
            <a:r>
              <a:rPr lang="en-US"/>
              <a:t>NCI ESGF Production Node Deployment</a:t>
            </a:r>
            <a:endParaRPr/>
          </a:p>
          <a:p>
            <a:pPr marL="0" lvl="0" indent="0" algn="l" rtl="0">
              <a:lnSpc>
                <a:spcPct val="90000"/>
              </a:lnSpc>
              <a:spcBef>
                <a:spcPts val="0"/>
              </a:spcBef>
              <a:spcAft>
                <a:spcPts val="0"/>
              </a:spcAft>
              <a:buClr>
                <a:srgbClr val="366092"/>
              </a:buClr>
              <a:buSzPts val="3200"/>
              <a:buFont typeface="Source Sans Pro"/>
              <a:buNone/>
            </a:pPr>
            <a:endParaRPr/>
          </a:p>
        </p:txBody>
      </p:sp>
      <p:grpSp>
        <p:nvGrpSpPr>
          <p:cNvPr id="184" name="Google Shape;184;p23"/>
          <p:cNvGrpSpPr/>
          <p:nvPr/>
        </p:nvGrpSpPr>
        <p:grpSpPr>
          <a:xfrm>
            <a:off x="123825" y="1756438"/>
            <a:ext cx="5972175" cy="4186788"/>
            <a:chOff x="123825" y="1756438"/>
            <a:chExt cx="5972175" cy="4186788"/>
          </a:xfrm>
        </p:grpSpPr>
        <p:cxnSp>
          <p:nvCxnSpPr>
            <p:cNvPr id="185" name="Google Shape;185;p23"/>
            <p:cNvCxnSpPr>
              <a:stCxn id="186" idx="2"/>
            </p:cNvCxnSpPr>
            <p:nvPr/>
          </p:nvCxnSpPr>
          <p:spPr>
            <a:xfrm>
              <a:off x="2128850" y="3150825"/>
              <a:ext cx="4200" cy="361200"/>
            </a:xfrm>
            <a:prstGeom prst="straightConnector1">
              <a:avLst/>
            </a:prstGeom>
            <a:noFill/>
            <a:ln w="19050" cap="flat" cmpd="sng">
              <a:solidFill>
                <a:srgbClr val="93C47D"/>
              </a:solidFill>
              <a:prstDash val="solid"/>
              <a:round/>
              <a:headEnd type="none" w="med" len="med"/>
              <a:tailEnd type="triangle" w="med" len="med"/>
            </a:ln>
          </p:spPr>
        </p:cxnSp>
        <p:cxnSp>
          <p:nvCxnSpPr>
            <p:cNvPr id="187" name="Google Shape;187;p23"/>
            <p:cNvCxnSpPr>
              <a:stCxn id="188" idx="2"/>
            </p:cNvCxnSpPr>
            <p:nvPr/>
          </p:nvCxnSpPr>
          <p:spPr>
            <a:xfrm>
              <a:off x="1047775" y="3150825"/>
              <a:ext cx="6600" cy="370800"/>
            </a:xfrm>
            <a:prstGeom prst="straightConnector1">
              <a:avLst/>
            </a:prstGeom>
            <a:noFill/>
            <a:ln w="19050" cap="flat" cmpd="sng">
              <a:solidFill>
                <a:srgbClr val="93C47D"/>
              </a:solidFill>
              <a:prstDash val="solid"/>
              <a:round/>
              <a:headEnd type="triangle" w="med" len="med"/>
              <a:tailEnd type="none" w="med" len="med"/>
            </a:ln>
          </p:spPr>
        </p:cxnSp>
        <p:grpSp>
          <p:nvGrpSpPr>
            <p:cNvPr id="189" name="Google Shape;189;p23"/>
            <p:cNvGrpSpPr/>
            <p:nvPr/>
          </p:nvGrpSpPr>
          <p:grpSpPr>
            <a:xfrm>
              <a:off x="123825" y="1756438"/>
              <a:ext cx="5972175" cy="4186788"/>
              <a:chOff x="47625" y="2299363"/>
              <a:chExt cx="5972175" cy="4186788"/>
            </a:xfrm>
          </p:grpSpPr>
          <p:sp>
            <p:nvSpPr>
              <p:cNvPr id="190" name="Google Shape;190;p23"/>
              <p:cNvSpPr/>
              <p:nvPr/>
            </p:nvSpPr>
            <p:spPr>
              <a:xfrm>
                <a:off x="1676400" y="4150825"/>
                <a:ext cx="4343400" cy="1076400"/>
              </a:xfrm>
              <a:prstGeom prst="rect">
                <a:avLst/>
              </a:prstGeom>
              <a:noFill/>
              <a:ln w="19050" cap="flat" cmpd="sng">
                <a:solidFill>
                  <a:srgbClr val="6666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47625" y="4231825"/>
                <a:ext cx="1305000" cy="914400"/>
              </a:xfrm>
              <a:prstGeom prst="roundRect">
                <a:avLst>
                  <a:gd name="adj" fmla="val 16667"/>
                </a:avLst>
              </a:prstGeom>
              <a:solidFill>
                <a:schemeClr val="lt2"/>
              </a:solidFill>
              <a:ln w="1905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Publisher</a:t>
                </a:r>
                <a:endParaRPr sz="1800">
                  <a:latin typeface="Source Sans Pro"/>
                  <a:ea typeface="Source Sans Pro"/>
                  <a:cs typeface="Source Sans Pro"/>
                  <a:sym typeface="Source Sans Pro"/>
                </a:endParaRPr>
              </a:p>
            </p:txBody>
          </p:sp>
          <p:sp>
            <p:nvSpPr>
              <p:cNvPr id="192" name="Google Shape;192;p23"/>
              <p:cNvSpPr/>
              <p:nvPr/>
            </p:nvSpPr>
            <p:spPr>
              <a:xfrm>
                <a:off x="2905178" y="2299363"/>
                <a:ext cx="1876392" cy="594648"/>
              </a:xfrm>
              <a:prstGeom prst="cloud">
                <a:avLst/>
              </a:prstGeom>
              <a:solidFill>
                <a:schemeClr val="lt2"/>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p:nvPr/>
            </p:nvSpPr>
            <p:spPr>
              <a:xfrm>
                <a:off x="490525" y="3099150"/>
                <a:ext cx="962100" cy="594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GridFTP</a:t>
                </a:r>
                <a:endParaRPr sz="1800">
                  <a:latin typeface="Source Sans Pro"/>
                  <a:ea typeface="Source Sans Pro"/>
                  <a:cs typeface="Source Sans Pro"/>
                  <a:sym typeface="Source Sans Pro"/>
                </a:endParaRPr>
              </a:p>
            </p:txBody>
          </p:sp>
          <p:cxnSp>
            <p:nvCxnSpPr>
              <p:cNvPr id="193" name="Google Shape;193;p23"/>
              <p:cNvCxnSpPr>
                <a:stCxn id="194" idx="0"/>
                <a:endCxn id="195" idx="2"/>
              </p:cNvCxnSpPr>
              <p:nvPr/>
            </p:nvCxnSpPr>
            <p:spPr>
              <a:xfrm rot="10800000">
                <a:off x="3843375" y="3712900"/>
                <a:ext cx="0" cy="523500"/>
              </a:xfrm>
              <a:prstGeom prst="straightConnector1">
                <a:avLst/>
              </a:prstGeom>
              <a:noFill/>
              <a:ln w="19050" cap="flat" cmpd="sng">
                <a:solidFill>
                  <a:srgbClr val="980000"/>
                </a:solidFill>
                <a:prstDash val="solid"/>
                <a:round/>
                <a:headEnd type="none" w="med" len="med"/>
                <a:tailEnd type="none" w="med" len="med"/>
              </a:ln>
            </p:spPr>
          </p:cxnSp>
          <p:cxnSp>
            <p:nvCxnSpPr>
              <p:cNvPr id="196" name="Google Shape;196;p23"/>
              <p:cNvCxnSpPr>
                <a:stCxn id="197" idx="0"/>
              </p:cNvCxnSpPr>
              <p:nvPr/>
            </p:nvCxnSpPr>
            <p:spPr>
              <a:xfrm rot="10800000">
                <a:off x="5269725" y="3951100"/>
                <a:ext cx="2700" cy="285300"/>
              </a:xfrm>
              <a:prstGeom prst="straightConnector1">
                <a:avLst/>
              </a:prstGeom>
              <a:noFill/>
              <a:ln w="19050" cap="flat" cmpd="sng">
                <a:solidFill>
                  <a:srgbClr val="980000"/>
                </a:solidFill>
                <a:prstDash val="solid"/>
                <a:round/>
                <a:headEnd type="none" w="med" len="med"/>
                <a:tailEnd type="none" w="med" len="med"/>
              </a:ln>
            </p:spPr>
          </p:cxnSp>
          <p:cxnSp>
            <p:nvCxnSpPr>
              <p:cNvPr id="198" name="Google Shape;198;p23"/>
              <p:cNvCxnSpPr/>
              <p:nvPr/>
            </p:nvCxnSpPr>
            <p:spPr>
              <a:xfrm rot="10800000" flipH="1">
                <a:off x="2407750" y="3953625"/>
                <a:ext cx="2874000" cy="3300"/>
              </a:xfrm>
              <a:prstGeom prst="straightConnector1">
                <a:avLst/>
              </a:prstGeom>
              <a:noFill/>
              <a:ln w="19050" cap="flat" cmpd="sng">
                <a:solidFill>
                  <a:srgbClr val="980000"/>
                </a:solidFill>
                <a:prstDash val="solid"/>
                <a:round/>
                <a:headEnd type="none" w="med" len="med"/>
                <a:tailEnd type="none" w="med" len="med"/>
              </a:ln>
            </p:spPr>
          </p:cxnSp>
          <p:cxnSp>
            <p:nvCxnSpPr>
              <p:cNvPr id="199" name="Google Shape;199;p23"/>
              <p:cNvCxnSpPr>
                <a:endCxn id="200" idx="0"/>
              </p:cNvCxnSpPr>
              <p:nvPr/>
            </p:nvCxnSpPr>
            <p:spPr>
              <a:xfrm>
                <a:off x="2414025" y="3946525"/>
                <a:ext cx="300" cy="285300"/>
              </a:xfrm>
              <a:prstGeom prst="straightConnector1">
                <a:avLst/>
              </a:prstGeom>
              <a:noFill/>
              <a:ln w="19050" cap="flat" cmpd="sng">
                <a:solidFill>
                  <a:srgbClr val="980000"/>
                </a:solidFill>
                <a:prstDash val="solid"/>
                <a:round/>
                <a:headEnd type="none" w="med" len="med"/>
                <a:tailEnd type="none" w="med" len="med"/>
              </a:ln>
            </p:spPr>
          </p:cxnSp>
          <p:sp>
            <p:nvSpPr>
              <p:cNvPr id="197" name="Google Shape;197;p23"/>
              <p:cNvSpPr/>
              <p:nvPr/>
            </p:nvSpPr>
            <p:spPr>
              <a:xfrm>
                <a:off x="4619925" y="4236400"/>
                <a:ext cx="1305000" cy="9144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IDP</a:t>
                </a:r>
                <a:endParaRPr sz="1800">
                  <a:latin typeface="Source Sans Pro"/>
                  <a:ea typeface="Source Sans Pro"/>
                  <a:cs typeface="Source Sans Pro"/>
                  <a:sym typeface="Source Sans Pro"/>
                </a:endParaRPr>
              </a:p>
            </p:txBody>
          </p:sp>
          <p:sp>
            <p:nvSpPr>
              <p:cNvPr id="194" name="Google Shape;194;p23"/>
              <p:cNvSpPr/>
              <p:nvPr/>
            </p:nvSpPr>
            <p:spPr>
              <a:xfrm>
                <a:off x="3190875" y="4236400"/>
                <a:ext cx="1305000" cy="9144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Solr</a:t>
                </a:r>
                <a:endParaRPr sz="1800">
                  <a:latin typeface="Source Sans Pro"/>
                  <a:ea typeface="Source Sans Pro"/>
                  <a:cs typeface="Source Sans Pro"/>
                  <a:sym typeface="Source Sans Pro"/>
                </a:endParaRPr>
              </a:p>
              <a:p>
                <a:pPr marL="0" lvl="0" indent="0" algn="ctr" rtl="0">
                  <a:spcBef>
                    <a:spcPts val="0"/>
                  </a:spcBef>
                  <a:spcAft>
                    <a:spcPts val="0"/>
                  </a:spcAft>
                  <a:buNone/>
                </a:pPr>
                <a:r>
                  <a:rPr lang="en-US" sz="1800">
                    <a:latin typeface="Source Sans Pro"/>
                    <a:ea typeface="Source Sans Pro"/>
                    <a:cs typeface="Source Sans Pro"/>
                    <a:sym typeface="Source Sans Pro"/>
                  </a:rPr>
                  <a:t>CoG</a:t>
                </a:r>
                <a:endParaRPr sz="1800">
                  <a:latin typeface="Source Sans Pro"/>
                  <a:ea typeface="Source Sans Pro"/>
                  <a:cs typeface="Source Sans Pro"/>
                  <a:sym typeface="Source Sans Pro"/>
                </a:endParaRPr>
              </a:p>
            </p:txBody>
          </p:sp>
          <p:sp>
            <p:nvSpPr>
              <p:cNvPr id="200" name="Google Shape;200;p23"/>
              <p:cNvSpPr/>
              <p:nvPr/>
            </p:nvSpPr>
            <p:spPr>
              <a:xfrm>
                <a:off x="1761825" y="4231825"/>
                <a:ext cx="1305000" cy="9144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TDS</a:t>
                </a:r>
                <a:endParaRPr sz="1800">
                  <a:latin typeface="Source Sans Pro"/>
                  <a:ea typeface="Source Sans Pro"/>
                  <a:cs typeface="Source Sans Pro"/>
                  <a:sym typeface="Source Sans Pro"/>
                </a:endParaRPr>
              </a:p>
            </p:txBody>
          </p:sp>
          <p:sp>
            <p:nvSpPr>
              <p:cNvPr id="195" name="Google Shape;195;p23"/>
              <p:cNvSpPr/>
              <p:nvPr/>
            </p:nvSpPr>
            <p:spPr>
              <a:xfrm>
                <a:off x="2962275" y="3118213"/>
                <a:ext cx="1762200" cy="594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Proxy</a:t>
                </a:r>
                <a:endParaRPr sz="1800">
                  <a:latin typeface="Source Sans Pro"/>
                  <a:ea typeface="Source Sans Pro"/>
                  <a:cs typeface="Source Sans Pro"/>
                  <a:sym typeface="Source Sans Pro"/>
                </a:endParaRPr>
              </a:p>
            </p:txBody>
          </p:sp>
          <p:cxnSp>
            <p:nvCxnSpPr>
              <p:cNvPr id="201" name="Google Shape;201;p23"/>
              <p:cNvCxnSpPr>
                <a:stCxn id="195" idx="0"/>
                <a:endCxn id="192" idx="1"/>
              </p:cNvCxnSpPr>
              <p:nvPr/>
            </p:nvCxnSpPr>
            <p:spPr>
              <a:xfrm rot="10800000">
                <a:off x="3843375" y="2893513"/>
                <a:ext cx="0" cy="224700"/>
              </a:xfrm>
              <a:prstGeom prst="straightConnector1">
                <a:avLst/>
              </a:prstGeom>
              <a:noFill/>
              <a:ln w="19050" cap="flat" cmpd="sng">
                <a:solidFill>
                  <a:srgbClr val="980000"/>
                </a:solidFill>
                <a:prstDash val="solid"/>
                <a:round/>
                <a:headEnd type="none" w="med" len="med"/>
                <a:tailEnd type="none" w="med" len="med"/>
              </a:ln>
            </p:spPr>
          </p:cxnSp>
          <p:sp>
            <p:nvSpPr>
              <p:cNvPr id="202" name="Google Shape;202;p23"/>
              <p:cNvSpPr/>
              <p:nvPr/>
            </p:nvSpPr>
            <p:spPr>
              <a:xfrm>
                <a:off x="3349600" y="5495550"/>
                <a:ext cx="1009800" cy="990600"/>
              </a:xfrm>
              <a:prstGeom prst="can">
                <a:avLst>
                  <a:gd name="adj" fmla="val 25000"/>
                </a:avLst>
              </a:prstGeom>
              <a:solidFill>
                <a:schemeClr val="lt2"/>
              </a:solidFill>
              <a:ln w="19050"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Shared Storage</a:t>
                </a:r>
                <a:endParaRPr sz="1800">
                  <a:latin typeface="Source Sans Pro"/>
                  <a:ea typeface="Source Sans Pro"/>
                  <a:cs typeface="Source Sans Pro"/>
                  <a:sym typeface="Source Sans Pro"/>
                </a:endParaRPr>
              </a:p>
            </p:txBody>
          </p:sp>
          <p:sp>
            <p:nvSpPr>
              <p:cNvPr id="203" name="Google Shape;203;p23"/>
              <p:cNvSpPr/>
              <p:nvPr/>
            </p:nvSpPr>
            <p:spPr>
              <a:xfrm>
                <a:off x="990525" y="5495550"/>
                <a:ext cx="1009800" cy="990600"/>
              </a:xfrm>
              <a:prstGeom prst="can">
                <a:avLst>
                  <a:gd name="adj" fmla="val 25000"/>
                </a:avLst>
              </a:prstGeom>
              <a:solidFill>
                <a:schemeClr val="lt2"/>
              </a:solid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File- system</a:t>
                </a:r>
                <a:endParaRPr sz="1800">
                  <a:latin typeface="Source Sans Pro"/>
                  <a:ea typeface="Source Sans Pro"/>
                  <a:cs typeface="Source Sans Pro"/>
                  <a:sym typeface="Source Sans Pro"/>
                </a:endParaRPr>
              </a:p>
            </p:txBody>
          </p:sp>
          <p:cxnSp>
            <p:nvCxnSpPr>
              <p:cNvPr id="204" name="Google Shape;204;p23"/>
              <p:cNvCxnSpPr>
                <a:endCxn id="203" idx="1"/>
              </p:cNvCxnSpPr>
              <p:nvPr/>
            </p:nvCxnSpPr>
            <p:spPr>
              <a:xfrm>
                <a:off x="1490625" y="4052550"/>
                <a:ext cx="4800" cy="1443000"/>
              </a:xfrm>
              <a:prstGeom prst="straightConnector1">
                <a:avLst/>
              </a:prstGeom>
              <a:noFill/>
              <a:ln w="19050" cap="flat" cmpd="sng">
                <a:solidFill>
                  <a:srgbClr val="93C47D"/>
                </a:solidFill>
                <a:prstDash val="solid"/>
                <a:round/>
                <a:headEnd type="none" w="med" len="med"/>
                <a:tailEnd type="none" w="med" len="med"/>
              </a:ln>
            </p:spPr>
          </p:cxnSp>
          <p:cxnSp>
            <p:nvCxnSpPr>
              <p:cNvPr id="205" name="Google Shape;205;p23"/>
              <p:cNvCxnSpPr>
                <a:stCxn id="191" idx="2"/>
                <a:endCxn id="203" idx="1"/>
              </p:cNvCxnSpPr>
              <p:nvPr/>
            </p:nvCxnSpPr>
            <p:spPr>
              <a:xfrm>
                <a:off x="700125" y="5146225"/>
                <a:ext cx="795300" cy="349200"/>
              </a:xfrm>
              <a:prstGeom prst="straightConnector1">
                <a:avLst/>
              </a:prstGeom>
              <a:noFill/>
              <a:ln w="19050" cap="flat" cmpd="sng">
                <a:solidFill>
                  <a:srgbClr val="93C47D"/>
                </a:solidFill>
                <a:prstDash val="solid"/>
                <a:round/>
                <a:headEnd type="none" w="med" len="med"/>
                <a:tailEnd type="none" w="med" len="med"/>
              </a:ln>
            </p:spPr>
          </p:cxnSp>
          <p:cxnSp>
            <p:nvCxnSpPr>
              <p:cNvPr id="206" name="Google Shape;206;p23"/>
              <p:cNvCxnSpPr>
                <a:stCxn id="200" idx="2"/>
                <a:endCxn id="203" idx="1"/>
              </p:cNvCxnSpPr>
              <p:nvPr/>
            </p:nvCxnSpPr>
            <p:spPr>
              <a:xfrm flipH="1">
                <a:off x="1495425" y="5146225"/>
                <a:ext cx="918900" cy="349200"/>
              </a:xfrm>
              <a:prstGeom prst="straightConnector1">
                <a:avLst/>
              </a:prstGeom>
              <a:noFill/>
              <a:ln w="19050" cap="flat" cmpd="sng">
                <a:solidFill>
                  <a:srgbClr val="93C47D"/>
                </a:solidFill>
                <a:prstDash val="solid"/>
                <a:round/>
                <a:headEnd type="none" w="med" len="med"/>
                <a:tailEnd type="none" w="med" len="med"/>
              </a:ln>
            </p:spPr>
          </p:cxnSp>
          <p:cxnSp>
            <p:nvCxnSpPr>
              <p:cNvPr id="207" name="Google Shape;207;p23"/>
              <p:cNvCxnSpPr>
                <a:stCxn id="197" idx="2"/>
                <a:endCxn id="202" idx="1"/>
              </p:cNvCxnSpPr>
              <p:nvPr/>
            </p:nvCxnSpPr>
            <p:spPr>
              <a:xfrm flipH="1">
                <a:off x="3854625" y="5150800"/>
                <a:ext cx="1417800" cy="344700"/>
              </a:xfrm>
              <a:prstGeom prst="straightConnector1">
                <a:avLst/>
              </a:prstGeom>
              <a:noFill/>
              <a:ln w="19050" cap="flat" cmpd="sng">
                <a:solidFill>
                  <a:srgbClr val="274E13"/>
                </a:solidFill>
                <a:prstDash val="solid"/>
                <a:round/>
                <a:headEnd type="none" w="med" len="med"/>
                <a:tailEnd type="none" w="med" len="med"/>
              </a:ln>
            </p:spPr>
          </p:cxnSp>
          <p:cxnSp>
            <p:nvCxnSpPr>
              <p:cNvPr id="208" name="Google Shape;208;p23"/>
              <p:cNvCxnSpPr>
                <a:stCxn id="194" idx="2"/>
                <a:endCxn id="202" idx="1"/>
              </p:cNvCxnSpPr>
              <p:nvPr/>
            </p:nvCxnSpPr>
            <p:spPr>
              <a:xfrm>
                <a:off x="3843375" y="5150800"/>
                <a:ext cx="11100" cy="344700"/>
              </a:xfrm>
              <a:prstGeom prst="straightConnector1">
                <a:avLst/>
              </a:prstGeom>
              <a:noFill/>
              <a:ln w="19050" cap="flat" cmpd="sng">
                <a:solidFill>
                  <a:srgbClr val="274E13"/>
                </a:solidFill>
                <a:prstDash val="solid"/>
                <a:round/>
                <a:headEnd type="none" w="med" len="med"/>
                <a:tailEnd type="none" w="med" len="med"/>
              </a:ln>
            </p:spPr>
          </p:cxnSp>
          <p:cxnSp>
            <p:nvCxnSpPr>
              <p:cNvPr id="209" name="Google Shape;209;p23"/>
              <p:cNvCxnSpPr>
                <a:stCxn id="200" idx="2"/>
                <a:endCxn id="202" idx="1"/>
              </p:cNvCxnSpPr>
              <p:nvPr/>
            </p:nvCxnSpPr>
            <p:spPr>
              <a:xfrm>
                <a:off x="2414325" y="5146225"/>
                <a:ext cx="1440300" cy="349200"/>
              </a:xfrm>
              <a:prstGeom prst="straightConnector1">
                <a:avLst/>
              </a:prstGeom>
              <a:noFill/>
              <a:ln w="19050" cap="flat" cmpd="sng">
                <a:solidFill>
                  <a:srgbClr val="274E13"/>
                </a:solidFill>
                <a:prstDash val="solid"/>
                <a:round/>
                <a:headEnd type="none" w="med" len="med"/>
                <a:tailEnd type="none" w="med" len="med"/>
              </a:ln>
            </p:spPr>
          </p:cxnSp>
          <p:cxnSp>
            <p:nvCxnSpPr>
              <p:cNvPr id="210" name="Google Shape;210;p23"/>
              <p:cNvCxnSpPr>
                <a:stCxn id="191" idx="2"/>
                <a:endCxn id="202" idx="1"/>
              </p:cNvCxnSpPr>
              <p:nvPr/>
            </p:nvCxnSpPr>
            <p:spPr>
              <a:xfrm>
                <a:off x="700125" y="5146225"/>
                <a:ext cx="3154500" cy="349200"/>
              </a:xfrm>
              <a:prstGeom prst="straightConnector1">
                <a:avLst/>
              </a:prstGeom>
              <a:noFill/>
              <a:ln w="19050" cap="flat" cmpd="sng">
                <a:solidFill>
                  <a:srgbClr val="274E13"/>
                </a:solidFill>
                <a:prstDash val="solid"/>
                <a:round/>
                <a:headEnd type="none" w="med" len="med"/>
                <a:tailEnd type="none" w="med" len="med"/>
              </a:ln>
            </p:spPr>
          </p:cxnSp>
          <p:cxnSp>
            <p:nvCxnSpPr>
              <p:cNvPr id="211" name="Google Shape;211;p23"/>
              <p:cNvCxnSpPr>
                <a:stCxn id="192" idx="2"/>
                <a:endCxn id="188" idx="0"/>
              </p:cNvCxnSpPr>
              <p:nvPr/>
            </p:nvCxnSpPr>
            <p:spPr>
              <a:xfrm flipH="1">
                <a:off x="971498" y="2596687"/>
                <a:ext cx="1939500" cy="502500"/>
              </a:xfrm>
              <a:prstGeom prst="straightConnector1">
                <a:avLst/>
              </a:prstGeom>
              <a:noFill/>
              <a:ln w="19050" cap="flat" cmpd="sng">
                <a:solidFill>
                  <a:srgbClr val="666666"/>
                </a:solidFill>
                <a:prstDash val="solid"/>
                <a:round/>
                <a:headEnd type="triangle" w="med" len="med"/>
                <a:tailEnd type="none" w="med" len="med"/>
              </a:ln>
            </p:spPr>
          </p:cxnSp>
        </p:grpSp>
        <p:sp>
          <p:nvSpPr>
            <p:cNvPr id="186" name="Google Shape;186;p23"/>
            <p:cNvSpPr/>
            <p:nvPr/>
          </p:nvSpPr>
          <p:spPr>
            <a:xfrm>
              <a:off x="1647800" y="2556225"/>
              <a:ext cx="962100" cy="594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DTN</a:t>
              </a:r>
              <a:endParaRPr sz="1800">
                <a:latin typeface="Source Sans Pro"/>
                <a:ea typeface="Source Sans Pro"/>
                <a:cs typeface="Source Sans Pro"/>
                <a:sym typeface="Source Sans Pro"/>
              </a:endParaRPr>
            </a:p>
          </p:txBody>
        </p:sp>
        <p:cxnSp>
          <p:nvCxnSpPr>
            <p:cNvPr id="212" name="Google Shape;212;p23"/>
            <p:cNvCxnSpPr>
              <a:stCxn id="192" idx="2"/>
              <a:endCxn id="186" idx="0"/>
            </p:cNvCxnSpPr>
            <p:nvPr/>
          </p:nvCxnSpPr>
          <p:spPr>
            <a:xfrm flipH="1">
              <a:off x="2128898" y="2053762"/>
              <a:ext cx="858300" cy="502500"/>
            </a:xfrm>
            <a:prstGeom prst="straightConnector1">
              <a:avLst/>
            </a:prstGeom>
            <a:noFill/>
            <a:ln w="19050" cap="flat" cmpd="sng">
              <a:solidFill>
                <a:srgbClr val="666666"/>
              </a:solidFill>
              <a:prstDash val="solid"/>
              <a:round/>
              <a:headEnd type="none" w="med" len="med"/>
              <a:tailEnd type="triangle" w="med" len="med"/>
            </a:ln>
          </p:spPr>
        </p:cxnSp>
        <p:cxnSp>
          <p:nvCxnSpPr>
            <p:cNvPr id="213" name="Google Shape;213;p23"/>
            <p:cNvCxnSpPr/>
            <p:nvPr/>
          </p:nvCxnSpPr>
          <p:spPr>
            <a:xfrm>
              <a:off x="1045425" y="3517125"/>
              <a:ext cx="1097700" cy="0"/>
            </a:xfrm>
            <a:prstGeom prst="straightConnector1">
              <a:avLst/>
            </a:prstGeom>
            <a:noFill/>
            <a:ln w="19050" cap="flat" cmpd="sng">
              <a:solidFill>
                <a:srgbClr val="93C47D"/>
              </a:solidFill>
              <a:prstDash val="solid"/>
              <a:round/>
              <a:headEnd type="none" w="med" len="med"/>
              <a:tailEnd type="non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txBox="1">
            <a:spLocks noGrp="1"/>
          </p:cNvSpPr>
          <p:nvPr>
            <p:ph type="body" idx="1"/>
          </p:nvPr>
        </p:nvSpPr>
        <p:spPr>
          <a:xfrm>
            <a:off x="8011115" y="1706037"/>
            <a:ext cx="4058400" cy="49068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FFFFFF"/>
              </a:buClr>
              <a:buSzPts val="2000"/>
              <a:buFont typeface="Source Sans Pro"/>
              <a:buChar char="▪"/>
            </a:pPr>
            <a:r>
              <a:rPr lang="en-US" sz="2000">
                <a:solidFill>
                  <a:srgbClr val="FFFFFF"/>
                </a:solidFill>
              </a:rPr>
              <a:t>Three components of the ESG Stack (TDS, Solr+CoG, IDP) are separate nodes at NCI</a:t>
            </a:r>
            <a:endParaRPr sz="2000">
              <a:solidFill>
                <a:srgbClr val="FFFFFF"/>
              </a:solidFill>
            </a:endParaRPr>
          </a:p>
          <a:p>
            <a:pPr marL="914400" lvl="1" indent="-355600" algn="l" rtl="0">
              <a:lnSpc>
                <a:spcPct val="115000"/>
              </a:lnSpc>
              <a:spcBef>
                <a:spcPts val="0"/>
              </a:spcBef>
              <a:spcAft>
                <a:spcPts val="0"/>
              </a:spcAft>
              <a:buClr>
                <a:srgbClr val="FFFFFF"/>
              </a:buClr>
              <a:buSzPts val="2000"/>
              <a:buChar char="—"/>
            </a:pPr>
            <a:r>
              <a:rPr lang="en-US">
                <a:solidFill>
                  <a:srgbClr val="FFFFFF"/>
                </a:solidFill>
              </a:rPr>
              <a:t>Easier to maintain and upgrade nodes separately</a:t>
            </a:r>
            <a:endParaRPr>
              <a:solidFill>
                <a:srgbClr val="FFFFFF"/>
              </a:solidFill>
            </a:endParaRPr>
          </a:p>
          <a:p>
            <a:pPr marL="457200" lvl="0" indent="-355600" algn="l" rtl="0">
              <a:lnSpc>
                <a:spcPct val="115000"/>
              </a:lnSpc>
              <a:spcBef>
                <a:spcPts val="0"/>
              </a:spcBef>
              <a:spcAft>
                <a:spcPts val="0"/>
              </a:spcAft>
              <a:buClr>
                <a:srgbClr val="FFFFFF"/>
              </a:buClr>
              <a:buSzPts val="2000"/>
              <a:buChar char="▪"/>
            </a:pPr>
            <a:r>
              <a:rPr lang="en-US" sz="2000">
                <a:solidFill>
                  <a:srgbClr val="FFFFFF"/>
                </a:solidFill>
              </a:rPr>
              <a:t>Each node has its own postgres database</a:t>
            </a:r>
            <a:endParaRPr sz="2000">
              <a:solidFill>
                <a:srgbClr val="FFFFFF"/>
              </a:solidFill>
            </a:endParaRPr>
          </a:p>
          <a:p>
            <a:pPr marL="914400" lvl="1" indent="-342900" algn="l" rtl="0">
              <a:lnSpc>
                <a:spcPct val="115000"/>
              </a:lnSpc>
              <a:spcBef>
                <a:spcPts val="0"/>
              </a:spcBef>
              <a:spcAft>
                <a:spcPts val="0"/>
              </a:spcAft>
              <a:buClr>
                <a:srgbClr val="FFFFFF"/>
              </a:buClr>
              <a:buSzPts val="1800"/>
              <a:buChar char="—"/>
            </a:pPr>
            <a:r>
              <a:rPr lang="en-US">
                <a:solidFill>
                  <a:srgbClr val="FFFFFF"/>
                </a:solidFill>
              </a:rPr>
              <a:t>Needed to create file exceptions in the setup to permit access between nodes</a:t>
            </a:r>
            <a:endParaRPr>
              <a:solidFill>
                <a:srgbClr val="FFFFFF"/>
              </a:solidFill>
            </a:endParaRPr>
          </a:p>
          <a:p>
            <a:pPr marL="457200" lvl="0" indent="-365760" algn="l" rtl="0">
              <a:lnSpc>
                <a:spcPct val="115000"/>
              </a:lnSpc>
              <a:spcBef>
                <a:spcPts val="0"/>
              </a:spcBef>
              <a:spcAft>
                <a:spcPts val="0"/>
              </a:spcAft>
              <a:buClr>
                <a:srgbClr val="FFFFFF"/>
              </a:buClr>
              <a:buSzPts val="2160"/>
              <a:buChar char="▪"/>
            </a:pPr>
            <a:r>
              <a:rPr lang="en-US" sz="2000">
                <a:solidFill>
                  <a:srgbClr val="FFFFFF"/>
                </a:solidFill>
              </a:rPr>
              <a:t>Proxy in front of each of the nodes to send requests</a:t>
            </a:r>
            <a:endParaRPr>
              <a:solidFill>
                <a:srgbClr val="FFFFFF"/>
              </a:solidFill>
            </a:endParaRPr>
          </a:p>
        </p:txBody>
      </p:sp>
      <p:sp>
        <p:nvSpPr>
          <p:cNvPr id="219" name="Google Shape;219;p24"/>
          <p:cNvSpPr txBox="1">
            <a:spLocks noGrp="1"/>
          </p:cNvSpPr>
          <p:nvPr>
            <p:ph type="title"/>
          </p:nvPr>
        </p:nvSpPr>
        <p:spPr>
          <a:xfrm>
            <a:off x="605100" y="894700"/>
            <a:ext cx="6795900" cy="579000"/>
          </a:xfrm>
          <a:prstGeom prst="rect">
            <a:avLst/>
          </a:prstGeom>
          <a:noFill/>
          <a:ln>
            <a:noFill/>
          </a:ln>
        </p:spPr>
        <p:txBody>
          <a:bodyPr spcFirstLastPara="1" wrap="square" lIns="0" tIns="45700" rIns="45700" bIns="45700" anchor="ctr" anchorCtr="0">
            <a:noAutofit/>
          </a:bodyPr>
          <a:lstStyle/>
          <a:p>
            <a:pPr marL="0" lvl="0" indent="0" algn="l" rtl="0">
              <a:spcBef>
                <a:spcPts val="0"/>
              </a:spcBef>
              <a:spcAft>
                <a:spcPts val="0"/>
              </a:spcAft>
              <a:buClr>
                <a:srgbClr val="366092"/>
              </a:buClr>
              <a:buSzPts val="3200"/>
              <a:buFont typeface="Source Sans Pro"/>
              <a:buNone/>
            </a:pPr>
            <a:r>
              <a:rPr lang="en-US"/>
              <a:t>NCI ESGF Production Node Deployment</a:t>
            </a:r>
            <a:endParaRPr/>
          </a:p>
          <a:p>
            <a:pPr marL="0" lvl="0" indent="0" algn="l" rtl="0">
              <a:lnSpc>
                <a:spcPct val="90000"/>
              </a:lnSpc>
              <a:spcBef>
                <a:spcPts val="0"/>
              </a:spcBef>
              <a:spcAft>
                <a:spcPts val="0"/>
              </a:spcAft>
              <a:buClr>
                <a:srgbClr val="366092"/>
              </a:buClr>
              <a:buSzPts val="3200"/>
              <a:buFont typeface="Source Sans Pro"/>
              <a:buNone/>
            </a:pPr>
            <a:endParaRPr/>
          </a:p>
        </p:txBody>
      </p:sp>
      <p:grpSp>
        <p:nvGrpSpPr>
          <p:cNvPr id="220" name="Google Shape;220;p24"/>
          <p:cNvGrpSpPr/>
          <p:nvPr/>
        </p:nvGrpSpPr>
        <p:grpSpPr>
          <a:xfrm>
            <a:off x="123825" y="1756438"/>
            <a:ext cx="5972175" cy="4186788"/>
            <a:chOff x="123825" y="1756438"/>
            <a:chExt cx="5972175" cy="4186788"/>
          </a:xfrm>
        </p:grpSpPr>
        <p:cxnSp>
          <p:nvCxnSpPr>
            <p:cNvPr id="221" name="Google Shape;221;p24"/>
            <p:cNvCxnSpPr>
              <a:stCxn id="222" idx="2"/>
            </p:cNvCxnSpPr>
            <p:nvPr/>
          </p:nvCxnSpPr>
          <p:spPr>
            <a:xfrm>
              <a:off x="2128850" y="3150825"/>
              <a:ext cx="4200" cy="361200"/>
            </a:xfrm>
            <a:prstGeom prst="straightConnector1">
              <a:avLst/>
            </a:prstGeom>
            <a:noFill/>
            <a:ln w="19050" cap="flat" cmpd="sng">
              <a:solidFill>
                <a:srgbClr val="93C47D"/>
              </a:solidFill>
              <a:prstDash val="solid"/>
              <a:round/>
              <a:headEnd type="none" w="med" len="med"/>
              <a:tailEnd type="triangle" w="med" len="med"/>
            </a:ln>
          </p:spPr>
        </p:cxnSp>
        <p:cxnSp>
          <p:nvCxnSpPr>
            <p:cNvPr id="223" name="Google Shape;223;p24"/>
            <p:cNvCxnSpPr>
              <a:stCxn id="224" idx="2"/>
            </p:cNvCxnSpPr>
            <p:nvPr/>
          </p:nvCxnSpPr>
          <p:spPr>
            <a:xfrm>
              <a:off x="1047775" y="3150825"/>
              <a:ext cx="6600" cy="370800"/>
            </a:xfrm>
            <a:prstGeom prst="straightConnector1">
              <a:avLst/>
            </a:prstGeom>
            <a:noFill/>
            <a:ln w="19050" cap="flat" cmpd="sng">
              <a:solidFill>
                <a:srgbClr val="93C47D"/>
              </a:solidFill>
              <a:prstDash val="solid"/>
              <a:round/>
              <a:headEnd type="triangle" w="med" len="med"/>
              <a:tailEnd type="none" w="med" len="med"/>
            </a:ln>
          </p:spPr>
        </p:cxnSp>
        <p:grpSp>
          <p:nvGrpSpPr>
            <p:cNvPr id="225" name="Google Shape;225;p24"/>
            <p:cNvGrpSpPr/>
            <p:nvPr/>
          </p:nvGrpSpPr>
          <p:grpSpPr>
            <a:xfrm>
              <a:off x="123825" y="1756438"/>
              <a:ext cx="5972175" cy="4186788"/>
              <a:chOff x="47625" y="2299363"/>
              <a:chExt cx="5972175" cy="4186788"/>
            </a:xfrm>
          </p:grpSpPr>
          <p:sp>
            <p:nvSpPr>
              <p:cNvPr id="226" name="Google Shape;226;p24"/>
              <p:cNvSpPr/>
              <p:nvPr/>
            </p:nvSpPr>
            <p:spPr>
              <a:xfrm>
                <a:off x="1676400" y="4150825"/>
                <a:ext cx="4343400" cy="1076400"/>
              </a:xfrm>
              <a:prstGeom prst="rect">
                <a:avLst/>
              </a:prstGeom>
              <a:noFill/>
              <a:ln w="19050" cap="flat" cmpd="sng">
                <a:solidFill>
                  <a:srgbClr val="6666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p:nvPr/>
            </p:nvSpPr>
            <p:spPr>
              <a:xfrm>
                <a:off x="47625" y="4231825"/>
                <a:ext cx="1305000" cy="914400"/>
              </a:xfrm>
              <a:prstGeom prst="roundRect">
                <a:avLst>
                  <a:gd name="adj" fmla="val 16667"/>
                </a:avLst>
              </a:prstGeom>
              <a:noFill/>
              <a:ln w="1905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Publisher</a:t>
                </a:r>
                <a:endParaRPr sz="1800">
                  <a:latin typeface="Source Sans Pro"/>
                  <a:ea typeface="Source Sans Pro"/>
                  <a:cs typeface="Source Sans Pro"/>
                  <a:sym typeface="Source Sans Pro"/>
                </a:endParaRPr>
              </a:p>
            </p:txBody>
          </p:sp>
          <p:sp>
            <p:nvSpPr>
              <p:cNvPr id="228" name="Google Shape;228;p24"/>
              <p:cNvSpPr/>
              <p:nvPr/>
            </p:nvSpPr>
            <p:spPr>
              <a:xfrm>
                <a:off x="2905178" y="2299363"/>
                <a:ext cx="1876392" cy="594648"/>
              </a:xfrm>
              <a:prstGeom prst="cloud">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490525" y="3099150"/>
                <a:ext cx="962100" cy="594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GridFTP</a:t>
                </a:r>
                <a:endParaRPr sz="1800">
                  <a:latin typeface="Source Sans Pro"/>
                  <a:ea typeface="Source Sans Pro"/>
                  <a:cs typeface="Source Sans Pro"/>
                  <a:sym typeface="Source Sans Pro"/>
                </a:endParaRPr>
              </a:p>
            </p:txBody>
          </p:sp>
          <p:cxnSp>
            <p:nvCxnSpPr>
              <p:cNvPr id="229" name="Google Shape;229;p24"/>
              <p:cNvCxnSpPr>
                <a:stCxn id="230" idx="0"/>
                <a:endCxn id="231" idx="2"/>
              </p:cNvCxnSpPr>
              <p:nvPr/>
            </p:nvCxnSpPr>
            <p:spPr>
              <a:xfrm rot="10800000">
                <a:off x="3843375" y="3712900"/>
                <a:ext cx="0" cy="523500"/>
              </a:xfrm>
              <a:prstGeom prst="straightConnector1">
                <a:avLst/>
              </a:prstGeom>
              <a:noFill/>
              <a:ln w="19050" cap="flat" cmpd="sng">
                <a:solidFill>
                  <a:srgbClr val="980000"/>
                </a:solidFill>
                <a:prstDash val="solid"/>
                <a:round/>
                <a:headEnd type="none" w="med" len="med"/>
                <a:tailEnd type="none" w="med" len="med"/>
              </a:ln>
            </p:spPr>
          </p:cxnSp>
          <p:cxnSp>
            <p:nvCxnSpPr>
              <p:cNvPr id="232" name="Google Shape;232;p24"/>
              <p:cNvCxnSpPr>
                <a:stCxn id="233" idx="0"/>
              </p:cNvCxnSpPr>
              <p:nvPr/>
            </p:nvCxnSpPr>
            <p:spPr>
              <a:xfrm rot="10800000">
                <a:off x="5269725" y="3951100"/>
                <a:ext cx="2700" cy="285300"/>
              </a:xfrm>
              <a:prstGeom prst="straightConnector1">
                <a:avLst/>
              </a:prstGeom>
              <a:noFill/>
              <a:ln w="19050" cap="flat" cmpd="sng">
                <a:solidFill>
                  <a:srgbClr val="980000"/>
                </a:solidFill>
                <a:prstDash val="solid"/>
                <a:round/>
                <a:headEnd type="none" w="med" len="med"/>
                <a:tailEnd type="none" w="med" len="med"/>
              </a:ln>
            </p:spPr>
          </p:cxnSp>
          <p:cxnSp>
            <p:nvCxnSpPr>
              <p:cNvPr id="234" name="Google Shape;234;p24"/>
              <p:cNvCxnSpPr/>
              <p:nvPr/>
            </p:nvCxnSpPr>
            <p:spPr>
              <a:xfrm rot="10800000" flipH="1">
                <a:off x="2407750" y="3953625"/>
                <a:ext cx="2874000" cy="3300"/>
              </a:xfrm>
              <a:prstGeom prst="straightConnector1">
                <a:avLst/>
              </a:prstGeom>
              <a:noFill/>
              <a:ln w="19050" cap="flat" cmpd="sng">
                <a:solidFill>
                  <a:srgbClr val="980000"/>
                </a:solidFill>
                <a:prstDash val="solid"/>
                <a:round/>
                <a:headEnd type="none" w="med" len="med"/>
                <a:tailEnd type="none" w="med" len="med"/>
              </a:ln>
            </p:spPr>
          </p:cxnSp>
          <p:cxnSp>
            <p:nvCxnSpPr>
              <p:cNvPr id="235" name="Google Shape;235;p24"/>
              <p:cNvCxnSpPr>
                <a:endCxn id="236" idx="0"/>
              </p:cNvCxnSpPr>
              <p:nvPr/>
            </p:nvCxnSpPr>
            <p:spPr>
              <a:xfrm>
                <a:off x="2414025" y="3946525"/>
                <a:ext cx="300" cy="285300"/>
              </a:xfrm>
              <a:prstGeom prst="straightConnector1">
                <a:avLst/>
              </a:prstGeom>
              <a:noFill/>
              <a:ln w="19050" cap="flat" cmpd="sng">
                <a:solidFill>
                  <a:srgbClr val="980000"/>
                </a:solidFill>
                <a:prstDash val="solid"/>
                <a:round/>
                <a:headEnd type="none" w="med" len="med"/>
                <a:tailEnd type="none" w="med" len="med"/>
              </a:ln>
            </p:spPr>
          </p:cxnSp>
          <p:sp>
            <p:nvSpPr>
              <p:cNvPr id="233" name="Google Shape;233;p24"/>
              <p:cNvSpPr/>
              <p:nvPr/>
            </p:nvSpPr>
            <p:spPr>
              <a:xfrm>
                <a:off x="4619925" y="4236400"/>
                <a:ext cx="1305000" cy="9144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IDP</a:t>
                </a:r>
                <a:endParaRPr sz="1800">
                  <a:latin typeface="Source Sans Pro"/>
                  <a:ea typeface="Source Sans Pro"/>
                  <a:cs typeface="Source Sans Pro"/>
                  <a:sym typeface="Source Sans Pro"/>
                </a:endParaRPr>
              </a:p>
            </p:txBody>
          </p:sp>
          <p:sp>
            <p:nvSpPr>
              <p:cNvPr id="230" name="Google Shape;230;p24"/>
              <p:cNvSpPr/>
              <p:nvPr/>
            </p:nvSpPr>
            <p:spPr>
              <a:xfrm>
                <a:off x="3190875" y="4236400"/>
                <a:ext cx="1305000" cy="9144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Solr</a:t>
                </a:r>
                <a:endParaRPr sz="1800">
                  <a:latin typeface="Source Sans Pro"/>
                  <a:ea typeface="Source Sans Pro"/>
                  <a:cs typeface="Source Sans Pro"/>
                  <a:sym typeface="Source Sans Pro"/>
                </a:endParaRPr>
              </a:p>
              <a:p>
                <a:pPr marL="0" lvl="0" indent="0" algn="ctr" rtl="0">
                  <a:spcBef>
                    <a:spcPts val="0"/>
                  </a:spcBef>
                  <a:spcAft>
                    <a:spcPts val="0"/>
                  </a:spcAft>
                  <a:buNone/>
                </a:pPr>
                <a:r>
                  <a:rPr lang="en-US" sz="1800">
                    <a:latin typeface="Source Sans Pro"/>
                    <a:ea typeface="Source Sans Pro"/>
                    <a:cs typeface="Source Sans Pro"/>
                    <a:sym typeface="Source Sans Pro"/>
                  </a:rPr>
                  <a:t>CoG</a:t>
                </a:r>
                <a:endParaRPr sz="1800">
                  <a:latin typeface="Source Sans Pro"/>
                  <a:ea typeface="Source Sans Pro"/>
                  <a:cs typeface="Source Sans Pro"/>
                  <a:sym typeface="Source Sans Pro"/>
                </a:endParaRPr>
              </a:p>
            </p:txBody>
          </p:sp>
          <p:sp>
            <p:nvSpPr>
              <p:cNvPr id="236" name="Google Shape;236;p24"/>
              <p:cNvSpPr/>
              <p:nvPr/>
            </p:nvSpPr>
            <p:spPr>
              <a:xfrm>
                <a:off x="1761825" y="4231825"/>
                <a:ext cx="1305000" cy="9144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TDS</a:t>
                </a:r>
                <a:endParaRPr sz="1800">
                  <a:latin typeface="Source Sans Pro"/>
                  <a:ea typeface="Source Sans Pro"/>
                  <a:cs typeface="Source Sans Pro"/>
                  <a:sym typeface="Source Sans Pro"/>
                </a:endParaRPr>
              </a:p>
            </p:txBody>
          </p:sp>
          <p:sp>
            <p:nvSpPr>
              <p:cNvPr id="231" name="Google Shape;231;p24"/>
              <p:cNvSpPr/>
              <p:nvPr/>
            </p:nvSpPr>
            <p:spPr>
              <a:xfrm>
                <a:off x="2962275" y="3118213"/>
                <a:ext cx="1762200" cy="594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Proxy</a:t>
                </a:r>
                <a:endParaRPr sz="1800">
                  <a:latin typeface="Source Sans Pro"/>
                  <a:ea typeface="Source Sans Pro"/>
                  <a:cs typeface="Source Sans Pro"/>
                  <a:sym typeface="Source Sans Pro"/>
                </a:endParaRPr>
              </a:p>
            </p:txBody>
          </p:sp>
          <p:cxnSp>
            <p:nvCxnSpPr>
              <p:cNvPr id="237" name="Google Shape;237;p24"/>
              <p:cNvCxnSpPr>
                <a:stCxn id="231" idx="0"/>
                <a:endCxn id="228" idx="1"/>
              </p:cNvCxnSpPr>
              <p:nvPr/>
            </p:nvCxnSpPr>
            <p:spPr>
              <a:xfrm rot="10800000">
                <a:off x="3843375" y="2893513"/>
                <a:ext cx="0" cy="224700"/>
              </a:xfrm>
              <a:prstGeom prst="straightConnector1">
                <a:avLst/>
              </a:prstGeom>
              <a:noFill/>
              <a:ln w="19050" cap="flat" cmpd="sng">
                <a:solidFill>
                  <a:srgbClr val="980000"/>
                </a:solidFill>
                <a:prstDash val="solid"/>
                <a:round/>
                <a:headEnd type="none" w="med" len="med"/>
                <a:tailEnd type="none" w="med" len="med"/>
              </a:ln>
            </p:spPr>
          </p:cxnSp>
          <p:sp>
            <p:nvSpPr>
              <p:cNvPr id="238" name="Google Shape;238;p24"/>
              <p:cNvSpPr/>
              <p:nvPr/>
            </p:nvSpPr>
            <p:spPr>
              <a:xfrm>
                <a:off x="3349600" y="5495550"/>
                <a:ext cx="1009800" cy="990600"/>
              </a:xfrm>
              <a:prstGeom prst="can">
                <a:avLst>
                  <a:gd name="adj" fmla="val 25000"/>
                </a:avLst>
              </a:prstGeom>
              <a:noFill/>
              <a:ln w="19050"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Shared Storage</a:t>
                </a:r>
                <a:endParaRPr sz="1800">
                  <a:latin typeface="Source Sans Pro"/>
                  <a:ea typeface="Source Sans Pro"/>
                  <a:cs typeface="Source Sans Pro"/>
                  <a:sym typeface="Source Sans Pro"/>
                </a:endParaRPr>
              </a:p>
            </p:txBody>
          </p:sp>
          <p:sp>
            <p:nvSpPr>
              <p:cNvPr id="239" name="Google Shape;239;p24"/>
              <p:cNvSpPr/>
              <p:nvPr/>
            </p:nvSpPr>
            <p:spPr>
              <a:xfrm>
                <a:off x="990525" y="5495550"/>
                <a:ext cx="1009800" cy="990600"/>
              </a:xfrm>
              <a:prstGeom prst="can">
                <a:avLst>
                  <a:gd name="adj" fmla="val 25000"/>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File- system</a:t>
                </a:r>
                <a:endParaRPr sz="1800">
                  <a:latin typeface="Source Sans Pro"/>
                  <a:ea typeface="Source Sans Pro"/>
                  <a:cs typeface="Source Sans Pro"/>
                  <a:sym typeface="Source Sans Pro"/>
                </a:endParaRPr>
              </a:p>
            </p:txBody>
          </p:sp>
          <p:cxnSp>
            <p:nvCxnSpPr>
              <p:cNvPr id="240" name="Google Shape;240;p24"/>
              <p:cNvCxnSpPr>
                <a:endCxn id="239" idx="1"/>
              </p:cNvCxnSpPr>
              <p:nvPr/>
            </p:nvCxnSpPr>
            <p:spPr>
              <a:xfrm>
                <a:off x="1490625" y="4052550"/>
                <a:ext cx="4800" cy="1443000"/>
              </a:xfrm>
              <a:prstGeom prst="straightConnector1">
                <a:avLst/>
              </a:prstGeom>
              <a:noFill/>
              <a:ln w="19050" cap="flat" cmpd="sng">
                <a:solidFill>
                  <a:srgbClr val="93C47D"/>
                </a:solidFill>
                <a:prstDash val="solid"/>
                <a:round/>
                <a:headEnd type="none" w="med" len="med"/>
                <a:tailEnd type="none" w="med" len="med"/>
              </a:ln>
            </p:spPr>
          </p:cxnSp>
          <p:cxnSp>
            <p:nvCxnSpPr>
              <p:cNvPr id="241" name="Google Shape;241;p24"/>
              <p:cNvCxnSpPr>
                <a:stCxn id="227" idx="2"/>
                <a:endCxn id="239" idx="1"/>
              </p:cNvCxnSpPr>
              <p:nvPr/>
            </p:nvCxnSpPr>
            <p:spPr>
              <a:xfrm>
                <a:off x="700125" y="5146225"/>
                <a:ext cx="795300" cy="349200"/>
              </a:xfrm>
              <a:prstGeom prst="straightConnector1">
                <a:avLst/>
              </a:prstGeom>
              <a:noFill/>
              <a:ln w="19050" cap="flat" cmpd="sng">
                <a:solidFill>
                  <a:srgbClr val="93C47D"/>
                </a:solidFill>
                <a:prstDash val="solid"/>
                <a:round/>
                <a:headEnd type="none" w="med" len="med"/>
                <a:tailEnd type="none" w="med" len="med"/>
              </a:ln>
            </p:spPr>
          </p:cxnSp>
          <p:cxnSp>
            <p:nvCxnSpPr>
              <p:cNvPr id="242" name="Google Shape;242;p24"/>
              <p:cNvCxnSpPr>
                <a:stCxn id="236" idx="2"/>
                <a:endCxn id="239" idx="1"/>
              </p:cNvCxnSpPr>
              <p:nvPr/>
            </p:nvCxnSpPr>
            <p:spPr>
              <a:xfrm flipH="1">
                <a:off x="1495425" y="5146225"/>
                <a:ext cx="918900" cy="349200"/>
              </a:xfrm>
              <a:prstGeom prst="straightConnector1">
                <a:avLst/>
              </a:prstGeom>
              <a:noFill/>
              <a:ln w="19050" cap="flat" cmpd="sng">
                <a:solidFill>
                  <a:srgbClr val="93C47D"/>
                </a:solidFill>
                <a:prstDash val="solid"/>
                <a:round/>
                <a:headEnd type="none" w="med" len="med"/>
                <a:tailEnd type="none" w="med" len="med"/>
              </a:ln>
            </p:spPr>
          </p:cxnSp>
          <p:cxnSp>
            <p:nvCxnSpPr>
              <p:cNvPr id="243" name="Google Shape;243;p24"/>
              <p:cNvCxnSpPr>
                <a:stCxn id="233" idx="2"/>
                <a:endCxn id="238" idx="1"/>
              </p:cNvCxnSpPr>
              <p:nvPr/>
            </p:nvCxnSpPr>
            <p:spPr>
              <a:xfrm flipH="1">
                <a:off x="3854625" y="5150800"/>
                <a:ext cx="1417800" cy="344700"/>
              </a:xfrm>
              <a:prstGeom prst="straightConnector1">
                <a:avLst/>
              </a:prstGeom>
              <a:noFill/>
              <a:ln w="19050" cap="flat" cmpd="sng">
                <a:solidFill>
                  <a:srgbClr val="274E13"/>
                </a:solidFill>
                <a:prstDash val="solid"/>
                <a:round/>
                <a:headEnd type="none" w="med" len="med"/>
                <a:tailEnd type="none" w="med" len="med"/>
              </a:ln>
            </p:spPr>
          </p:cxnSp>
          <p:cxnSp>
            <p:nvCxnSpPr>
              <p:cNvPr id="244" name="Google Shape;244;p24"/>
              <p:cNvCxnSpPr>
                <a:stCxn id="230" idx="2"/>
                <a:endCxn id="238" idx="1"/>
              </p:cNvCxnSpPr>
              <p:nvPr/>
            </p:nvCxnSpPr>
            <p:spPr>
              <a:xfrm>
                <a:off x="3843375" y="5150800"/>
                <a:ext cx="11100" cy="344700"/>
              </a:xfrm>
              <a:prstGeom prst="straightConnector1">
                <a:avLst/>
              </a:prstGeom>
              <a:noFill/>
              <a:ln w="19050" cap="flat" cmpd="sng">
                <a:solidFill>
                  <a:srgbClr val="274E13"/>
                </a:solidFill>
                <a:prstDash val="solid"/>
                <a:round/>
                <a:headEnd type="none" w="med" len="med"/>
                <a:tailEnd type="none" w="med" len="med"/>
              </a:ln>
            </p:spPr>
          </p:cxnSp>
          <p:cxnSp>
            <p:nvCxnSpPr>
              <p:cNvPr id="245" name="Google Shape;245;p24"/>
              <p:cNvCxnSpPr>
                <a:stCxn id="236" idx="2"/>
                <a:endCxn id="238" idx="1"/>
              </p:cNvCxnSpPr>
              <p:nvPr/>
            </p:nvCxnSpPr>
            <p:spPr>
              <a:xfrm>
                <a:off x="2414325" y="5146225"/>
                <a:ext cx="1440300" cy="349200"/>
              </a:xfrm>
              <a:prstGeom prst="straightConnector1">
                <a:avLst/>
              </a:prstGeom>
              <a:noFill/>
              <a:ln w="19050" cap="flat" cmpd="sng">
                <a:solidFill>
                  <a:srgbClr val="274E13"/>
                </a:solidFill>
                <a:prstDash val="solid"/>
                <a:round/>
                <a:headEnd type="none" w="med" len="med"/>
                <a:tailEnd type="none" w="med" len="med"/>
              </a:ln>
            </p:spPr>
          </p:cxnSp>
          <p:cxnSp>
            <p:nvCxnSpPr>
              <p:cNvPr id="246" name="Google Shape;246;p24"/>
              <p:cNvCxnSpPr>
                <a:stCxn id="227" idx="2"/>
                <a:endCxn id="238" idx="1"/>
              </p:cNvCxnSpPr>
              <p:nvPr/>
            </p:nvCxnSpPr>
            <p:spPr>
              <a:xfrm>
                <a:off x="700125" y="5146225"/>
                <a:ext cx="3154500" cy="349200"/>
              </a:xfrm>
              <a:prstGeom prst="straightConnector1">
                <a:avLst/>
              </a:prstGeom>
              <a:noFill/>
              <a:ln w="19050" cap="flat" cmpd="sng">
                <a:solidFill>
                  <a:srgbClr val="274E13"/>
                </a:solidFill>
                <a:prstDash val="solid"/>
                <a:round/>
                <a:headEnd type="none" w="med" len="med"/>
                <a:tailEnd type="none" w="med" len="med"/>
              </a:ln>
            </p:spPr>
          </p:cxnSp>
          <p:cxnSp>
            <p:nvCxnSpPr>
              <p:cNvPr id="247" name="Google Shape;247;p24"/>
              <p:cNvCxnSpPr>
                <a:stCxn id="228" idx="2"/>
                <a:endCxn id="224" idx="0"/>
              </p:cNvCxnSpPr>
              <p:nvPr/>
            </p:nvCxnSpPr>
            <p:spPr>
              <a:xfrm flipH="1">
                <a:off x="971498" y="2596687"/>
                <a:ext cx="1939500" cy="502500"/>
              </a:xfrm>
              <a:prstGeom prst="straightConnector1">
                <a:avLst/>
              </a:prstGeom>
              <a:noFill/>
              <a:ln w="19050" cap="flat" cmpd="sng">
                <a:solidFill>
                  <a:srgbClr val="666666"/>
                </a:solidFill>
                <a:prstDash val="solid"/>
                <a:round/>
                <a:headEnd type="triangle" w="med" len="med"/>
                <a:tailEnd type="none" w="med" len="med"/>
              </a:ln>
            </p:spPr>
          </p:cxnSp>
        </p:grpSp>
        <p:sp>
          <p:nvSpPr>
            <p:cNvPr id="222" name="Google Shape;222;p24"/>
            <p:cNvSpPr/>
            <p:nvPr/>
          </p:nvSpPr>
          <p:spPr>
            <a:xfrm>
              <a:off x="1647800" y="2556225"/>
              <a:ext cx="962100" cy="594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DTN</a:t>
              </a:r>
              <a:endParaRPr sz="1800">
                <a:latin typeface="Source Sans Pro"/>
                <a:ea typeface="Source Sans Pro"/>
                <a:cs typeface="Source Sans Pro"/>
                <a:sym typeface="Source Sans Pro"/>
              </a:endParaRPr>
            </a:p>
          </p:txBody>
        </p:sp>
        <p:cxnSp>
          <p:nvCxnSpPr>
            <p:cNvPr id="248" name="Google Shape;248;p24"/>
            <p:cNvCxnSpPr>
              <a:stCxn id="228" idx="2"/>
              <a:endCxn id="222" idx="0"/>
            </p:cNvCxnSpPr>
            <p:nvPr/>
          </p:nvCxnSpPr>
          <p:spPr>
            <a:xfrm flipH="1">
              <a:off x="2128898" y="2053762"/>
              <a:ext cx="858300" cy="502500"/>
            </a:xfrm>
            <a:prstGeom prst="straightConnector1">
              <a:avLst/>
            </a:prstGeom>
            <a:noFill/>
            <a:ln w="19050" cap="flat" cmpd="sng">
              <a:solidFill>
                <a:srgbClr val="666666"/>
              </a:solidFill>
              <a:prstDash val="solid"/>
              <a:round/>
              <a:headEnd type="none" w="med" len="med"/>
              <a:tailEnd type="triangle" w="med" len="med"/>
            </a:ln>
          </p:spPr>
        </p:cxnSp>
        <p:cxnSp>
          <p:nvCxnSpPr>
            <p:cNvPr id="249" name="Google Shape;249;p24"/>
            <p:cNvCxnSpPr/>
            <p:nvPr/>
          </p:nvCxnSpPr>
          <p:spPr>
            <a:xfrm>
              <a:off x="1045425" y="3517125"/>
              <a:ext cx="1097700" cy="0"/>
            </a:xfrm>
            <a:prstGeom prst="straightConnector1">
              <a:avLst/>
            </a:prstGeom>
            <a:noFill/>
            <a:ln w="19050" cap="flat" cmpd="sng">
              <a:solidFill>
                <a:srgbClr val="93C47D"/>
              </a:solidFill>
              <a:prstDash val="solid"/>
              <a:round/>
              <a:headEnd type="none" w="med" len="med"/>
              <a:tailEnd type="none" w="med" len="med"/>
            </a:ln>
          </p:spPr>
        </p:cxnSp>
      </p:grpSp>
      <p:sp>
        <p:nvSpPr>
          <p:cNvPr id="250" name="Google Shape;250;p24"/>
          <p:cNvSpPr txBox="1"/>
          <p:nvPr/>
        </p:nvSpPr>
        <p:spPr>
          <a:xfrm>
            <a:off x="4443525" y="2222650"/>
            <a:ext cx="15408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esgf.nci.org.au</a:t>
            </a:r>
            <a:endParaRPr/>
          </a:p>
        </p:txBody>
      </p:sp>
      <p:sp>
        <p:nvSpPr>
          <p:cNvPr id="251" name="Google Shape;251;p24"/>
          <p:cNvSpPr/>
          <p:nvPr/>
        </p:nvSpPr>
        <p:spPr>
          <a:xfrm>
            <a:off x="3038475" y="2575288"/>
            <a:ext cx="1762200" cy="594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Proxy</a:t>
            </a:r>
            <a:endParaRPr sz="1800">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body" idx="1"/>
          </p:nvPr>
        </p:nvSpPr>
        <p:spPr>
          <a:xfrm>
            <a:off x="8011115" y="1706037"/>
            <a:ext cx="4058400" cy="49068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FFFFFF"/>
              </a:buClr>
              <a:buSzPts val="2000"/>
              <a:buFont typeface="Source Sans Pro"/>
              <a:buChar char="▪"/>
            </a:pPr>
            <a:r>
              <a:rPr lang="en-US" sz="2000">
                <a:solidFill>
                  <a:srgbClr val="FFFFFF"/>
                </a:solidFill>
              </a:rPr>
              <a:t>NCI has deployed the GridFTP node outside the ESGF stack.</a:t>
            </a:r>
            <a:endParaRPr sz="2000">
              <a:solidFill>
                <a:srgbClr val="FFFFFF"/>
              </a:solidFill>
            </a:endParaRPr>
          </a:p>
          <a:p>
            <a:pPr marL="914400" lvl="1" indent="-355600" algn="l" rtl="0">
              <a:lnSpc>
                <a:spcPct val="115000"/>
              </a:lnSpc>
              <a:spcBef>
                <a:spcPts val="0"/>
              </a:spcBef>
              <a:spcAft>
                <a:spcPts val="0"/>
              </a:spcAft>
              <a:buClr>
                <a:srgbClr val="FFFFFF"/>
              </a:buClr>
              <a:buSzPts val="2000"/>
              <a:buChar char="—"/>
            </a:pPr>
            <a:r>
              <a:rPr lang="en-US">
                <a:solidFill>
                  <a:srgbClr val="FFFFFF"/>
                </a:solidFill>
              </a:rPr>
              <a:t>Has its own node.</a:t>
            </a:r>
            <a:endParaRPr>
              <a:solidFill>
                <a:srgbClr val="FFFFFF"/>
              </a:solidFill>
            </a:endParaRPr>
          </a:p>
          <a:p>
            <a:pPr marL="457200" lvl="0" indent="-355600" algn="l" rtl="0">
              <a:lnSpc>
                <a:spcPct val="115000"/>
              </a:lnSpc>
              <a:spcBef>
                <a:spcPts val="0"/>
              </a:spcBef>
              <a:spcAft>
                <a:spcPts val="0"/>
              </a:spcAft>
              <a:buClr>
                <a:srgbClr val="FFFFFF"/>
              </a:buClr>
              <a:buSzPts val="2000"/>
              <a:buFont typeface="Source Sans Pro"/>
              <a:buChar char="▪"/>
            </a:pPr>
            <a:r>
              <a:rPr lang="en-US" sz="2000">
                <a:solidFill>
                  <a:srgbClr val="FFFFFF"/>
                </a:solidFill>
              </a:rPr>
              <a:t>Separate access paths</a:t>
            </a:r>
            <a:endParaRPr sz="2000">
              <a:solidFill>
                <a:srgbClr val="FFFFFF"/>
              </a:solidFill>
            </a:endParaRPr>
          </a:p>
          <a:p>
            <a:pPr marL="914400" lvl="1" indent="-355600" algn="l" rtl="0">
              <a:lnSpc>
                <a:spcPct val="115000"/>
              </a:lnSpc>
              <a:spcBef>
                <a:spcPts val="0"/>
              </a:spcBef>
              <a:spcAft>
                <a:spcPts val="0"/>
              </a:spcAft>
              <a:buClr>
                <a:srgbClr val="FFFFFF"/>
              </a:buClr>
              <a:buSzPts val="2000"/>
              <a:buFont typeface="Source Sans Pro"/>
              <a:buChar char="—"/>
            </a:pPr>
            <a:r>
              <a:rPr lang="en-US">
                <a:solidFill>
                  <a:srgbClr val="FFFFFF"/>
                </a:solidFill>
              </a:rPr>
              <a:t>GridFTP serves out to cloud with NFS link to filesystem</a:t>
            </a:r>
            <a:endParaRPr>
              <a:solidFill>
                <a:srgbClr val="FFFFFF"/>
              </a:solidFill>
            </a:endParaRPr>
          </a:p>
          <a:p>
            <a:pPr marL="914400" lvl="1" indent="-355600" algn="l" rtl="0">
              <a:lnSpc>
                <a:spcPct val="115000"/>
              </a:lnSpc>
              <a:spcBef>
                <a:spcPts val="0"/>
              </a:spcBef>
              <a:spcAft>
                <a:spcPts val="0"/>
              </a:spcAft>
              <a:buClr>
                <a:srgbClr val="FFFFFF"/>
              </a:buClr>
              <a:buSzPts val="2000"/>
              <a:buFont typeface="Source Sans Pro"/>
              <a:buChar char="—"/>
            </a:pPr>
            <a:r>
              <a:rPr lang="en-US">
                <a:solidFill>
                  <a:srgbClr val="FFFFFF"/>
                </a:solidFill>
              </a:rPr>
              <a:t>DTN manages downloads with Lustre access to filesystem</a:t>
            </a:r>
            <a:endParaRPr>
              <a:solidFill>
                <a:srgbClr val="FFFFFF"/>
              </a:solidFill>
            </a:endParaRPr>
          </a:p>
        </p:txBody>
      </p:sp>
      <p:sp>
        <p:nvSpPr>
          <p:cNvPr id="257" name="Google Shape;257;p25"/>
          <p:cNvSpPr txBox="1">
            <a:spLocks noGrp="1"/>
          </p:cNvSpPr>
          <p:nvPr>
            <p:ph type="title"/>
          </p:nvPr>
        </p:nvSpPr>
        <p:spPr>
          <a:xfrm>
            <a:off x="605100" y="894700"/>
            <a:ext cx="6795900" cy="579000"/>
          </a:xfrm>
          <a:prstGeom prst="rect">
            <a:avLst/>
          </a:prstGeom>
          <a:noFill/>
          <a:ln>
            <a:noFill/>
          </a:ln>
        </p:spPr>
        <p:txBody>
          <a:bodyPr spcFirstLastPara="1" wrap="square" lIns="0" tIns="45700" rIns="45700" bIns="45700" anchor="ctr" anchorCtr="0">
            <a:noAutofit/>
          </a:bodyPr>
          <a:lstStyle/>
          <a:p>
            <a:pPr marL="0" lvl="0" indent="0" algn="l" rtl="0">
              <a:spcBef>
                <a:spcPts val="0"/>
              </a:spcBef>
              <a:spcAft>
                <a:spcPts val="0"/>
              </a:spcAft>
              <a:buClr>
                <a:srgbClr val="366092"/>
              </a:buClr>
              <a:buSzPts val="3200"/>
              <a:buFont typeface="Source Sans Pro"/>
              <a:buNone/>
            </a:pPr>
            <a:r>
              <a:rPr lang="en-US"/>
              <a:t>NCI ESGF Production Node Deployment</a:t>
            </a:r>
            <a:endParaRPr/>
          </a:p>
          <a:p>
            <a:pPr marL="0" lvl="0" indent="0" algn="l" rtl="0">
              <a:lnSpc>
                <a:spcPct val="90000"/>
              </a:lnSpc>
              <a:spcBef>
                <a:spcPts val="0"/>
              </a:spcBef>
              <a:spcAft>
                <a:spcPts val="0"/>
              </a:spcAft>
              <a:buClr>
                <a:srgbClr val="366092"/>
              </a:buClr>
              <a:buSzPts val="3200"/>
              <a:buFont typeface="Source Sans Pro"/>
              <a:buNone/>
            </a:pPr>
            <a:endParaRPr/>
          </a:p>
        </p:txBody>
      </p:sp>
      <p:grpSp>
        <p:nvGrpSpPr>
          <p:cNvPr id="258" name="Google Shape;258;p25"/>
          <p:cNvGrpSpPr/>
          <p:nvPr/>
        </p:nvGrpSpPr>
        <p:grpSpPr>
          <a:xfrm>
            <a:off x="123825" y="1756438"/>
            <a:ext cx="5972175" cy="4186788"/>
            <a:chOff x="123825" y="1756438"/>
            <a:chExt cx="5972175" cy="4186788"/>
          </a:xfrm>
        </p:grpSpPr>
        <p:cxnSp>
          <p:nvCxnSpPr>
            <p:cNvPr id="259" name="Google Shape;259;p25"/>
            <p:cNvCxnSpPr>
              <a:stCxn id="260" idx="2"/>
            </p:cNvCxnSpPr>
            <p:nvPr/>
          </p:nvCxnSpPr>
          <p:spPr>
            <a:xfrm>
              <a:off x="2128850" y="3150825"/>
              <a:ext cx="4200" cy="361200"/>
            </a:xfrm>
            <a:prstGeom prst="straightConnector1">
              <a:avLst/>
            </a:prstGeom>
            <a:noFill/>
            <a:ln w="19050" cap="flat" cmpd="sng">
              <a:solidFill>
                <a:srgbClr val="93C47D"/>
              </a:solidFill>
              <a:prstDash val="solid"/>
              <a:round/>
              <a:headEnd type="none" w="med" len="med"/>
              <a:tailEnd type="triangle" w="med" len="med"/>
            </a:ln>
          </p:spPr>
        </p:cxnSp>
        <p:cxnSp>
          <p:nvCxnSpPr>
            <p:cNvPr id="261" name="Google Shape;261;p25"/>
            <p:cNvCxnSpPr>
              <a:stCxn id="262" idx="2"/>
            </p:cNvCxnSpPr>
            <p:nvPr/>
          </p:nvCxnSpPr>
          <p:spPr>
            <a:xfrm>
              <a:off x="1047775" y="3150825"/>
              <a:ext cx="6600" cy="370800"/>
            </a:xfrm>
            <a:prstGeom prst="straightConnector1">
              <a:avLst/>
            </a:prstGeom>
            <a:noFill/>
            <a:ln w="19050" cap="flat" cmpd="sng">
              <a:solidFill>
                <a:srgbClr val="93C47D"/>
              </a:solidFill>
              <a:prstDash val="solid"/>
              <a:round/>
              <a:headEnd type="triangle" w="med" len="med"/>
              <a:tailEnd type="none" w="med" len="med"/>
            </a:ln>
          </p:spPr>
        </p:cxnSp>
        <p:grpSp>
          <p:nvGrpSpPr>
            <p:cNvPr id="263" name="Google Shape;263;p25"/>
            <p:cNvGrpSpPr/>
            <p:nvPr/>
          </p:nvGrpSpPr>
          <p:grpSpPr>
            <a:xfrm>
              <a:off x="123825" y="1756438"/>
              <a:ext cx="5972175" cy="4186788"/>
              <a:chOff x="47625" y="2299363"/>
              <a:chExt cx="5972175" cy="4186788"/>
            </a:xfrm>
          </p:grpSpPr>
          <p:sp>
            <p:nvSpPr>
              <p:cNvPr id="264" name="Google Shape;264;p25"/>
              <p:cNvSpPr/>
              <p:nvPr/>
            </p:nvSpPr>
            <p:spPr>
              <a:xfrm>
                <a:off x="1676400" y="4150825"/>
                <a:ext cx="4343400" cy="1076400"/>
              </a:xfrm>
              <a:prstGeom prst="rect">
                <a:avLst/>
              </a:prstGeom>
              <a:noFill/>
              <a:ln w="19050" cap="flat" cmpd="sng">
                <a:solidFill>
                  <a:srgbClr val="6666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5"/>
              <p:cNvSpPr/>
              <p:nvPr/>
            </p:nvSpPr>
            <p:spPr>
              <a:xfrm>
                <a:off x="47625" y="4231825"/>
                <a:ext cx="1305000" cy="914400"/>
              </a:xfrm>
              <a:prstGeom prst="roundRect">
                <a:avLst>
                  <a:gd name="adj" fmla="val 16667"/>
                </a:avLst>
              </a:prstGeom>
              <a:noFill/>
              <a:ln w="1905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Publisher</a:t>
                </a:r>
                <a:endParaRPr sz="1800">
                  <a:latin typeface="Source Sans Pro"/>
                  <a:ea typeface="Source Sans Pro"/>
                  <a:cs typeface="Source Sans Pro"/>
                  <a:sym typeface="Source Sans Pro"/>
                </a:endParaRPr>
              </a:p>
            </p:txBody>
          </p:sp>
          <p:sp>
            <p:nvSpPr>
              <p:cNvPr id="266" name="Google Shape;266;p25"/>
              <p:cNvSpPr/>
              <p:nvPr/>
            </p:nvSpPr>
            <p:spPr>
              <a:xfrm>
                <a:off x="2905178" y="2299363"/>
                <a:ext cx="1876392" cy="594648"/>
              </a:xfrm>
              <a:prstGeom prst="cloud">
                <a:avLst/>
              </a:prstGeom>
              <a:solidFill>
                <a:schemeClr val="lt2"/>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5"/>
              <p:cNvSpPr/>
              <p:nvPr/>
            </p:nvSpPr>
            <p:spPr>
              <a:xfrm>
                <a:off x="490525" y="3099150"/>
                <a:ext cx="962100" cy="594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0000"/>
                    </a:solidFill>
                    <a:latin typeface="Source Sans Pro"/>
                    <a:ea typeface="Source Sans Pro"/>
                    <a:cs typeface="Source Sans Pro"/>
                    <a:sym typeface="Source Sans Pro"/>
                  </a:rPr>
                  <a:t>GridFTP</a:t>
                </a:r>
                <a:endParaRPr sz="1800">
                  <a:solidFill>
                    <a:srgbClr val="FF0000"/>
                  </a:solidFill>
                  <a:latin typeface="Source Sans Pro"/>
                  <a:ea typeface="Source Sans Pro"/>
                  <a:cs typeface="Source Sans Pro"/>
                  <a:sym typeface="Source Sans Pro"/>
                </a:endParaRPr>
              </a:p>
            </p:txBody>
          </p:sp>
          <p:cxnSp>
            <p:nvCxnSpPr>
              <p:cNvPr id="267" name="Google Shape;267;p25"/>
              <p:cNvCxnSpPr>
                <a:stCxn id="268" idx="0"/>
                <a:endCxn id="269" idx="2"/>
              </p:cNvCxnSpPr>
              <p:nvPr/>
            </p:nvCxnSpPr>
            <p:spPr>
              <a:xfrm rot="10800000">
                <a:off x="3843375" y="3712900"/>
                <a:ext cx="0" cy="523500"/>
              </a:xfrm>
              <a:prstGeom prst="straightConnector1">
                <a:avLst/>
              </a:prstGeom>
              <a:noFill/>
              <a:ln w="19050" cap="flat" cmpd="sng">
                <a:solidFill>
                  <a:srgbClr val="980000"/>
                </a:solidFill>
                <a:prstDash val="solid"/>
                <a:round/>
                <a:headEnd type="none" w="med" len="med"/>
                <a:tailEnd type="none" w="med" len="med"/>
              </a:ln>
            </p:spPr>
          </p:cxnSp>
          <p:cxnSp>
            <p:nvCxnSpPr>
              <p:cNvPr id="270" name="Google Shape;270;p25"/>
              <p:cNvCxnSpPr>
                <a:stCxn id="271" idx="0"/>
              </p:cNvCxnSpPr>
              <p:nvPr/>
            </p:nvCxnSpPr>
            <p:spPr>
              <a:xfrm rot="10800000">
                <a:off x="5269725" y="3951100"/>
                <a:ext cx="2700" cy="285300"/>
              </a:xfrm>
              <a:prstGeom prst="straightConnector1">
                <a:avLst/>
              </a:prstGeom>
              <a:noFill/>
              <a:ln w="19050" cap="flat" cmpd="sng">
                <a:solidFill>
                  <a:srgbClr val="980000"/>
                </a:solidFill>
                <a:prstDash val="solid"/>
                <a:round/>
                <a:headEnd type="none" w="med" len="med"/>
                <a:tailEnd type="none" w="med" len="med"/>
              </a:ln>
            </p:spPr>
          </p:cxnSp>
          <p:cxnSp>
            <p:nvCxnSpPr>
              <p:cNvPr id="272" name="Google Shape;272;p25"/>
              <p:cNvCxnSpPr/>
              <p:nvPr/>
            </p:nvCxnSpPr>
            <p:spPr>
              <a:xfrm rot="10800000" flipH="1">
                <a:off x="2407750" y="3953625"/>
                <a:ext cx="2874000" cy="3300"/>
              </a:xfrm>
              <a:prstGeom prst="straightConnector1">
                <a:avLst/>
              </a:prstGeom>
              <a:noFill/>
              <a:ln w="19050" cap="flat" cmpd="sng">
                <a:solidFill>
                  <a:srgbClr val="980000"/>
                </a:solidFill>
                <a:prstDash val="solid"/>
                <a:round/>
                <a:headEnd type="none" w="med" len="med"/>
                <a:tailEnd type="none" w="med" len="med"/>
              </a:ln>
            </p:spPr>
          </p:cxnSp>
          <p:cxnSp>
            <p:nvCxnSpPr>
              <p:cNvPr id="273" name="Google Shape;273;p25"/>
              <p:cNvCxnSpPr>
                <a:endCxn id="274" idx="0"/>
              </p:cNvCxnSpPr>
              <p:nvPr/>
            </p:nvCxnSpPr>
            <p:spPr>
              <a:xfrm>
                <a:off x="2414025" y="3946525"/>
                <a:ext cx="300" cy="285300"/>
              </a:xfrm>
              <a:prstGeom prst="straightConnector1">
                <a:avLst/>
              </a:prstGeom>
              <a:noFill/>
              <a:ln w="19050" cap="flat" cmpd="sng">
                <a:solidFill>
                  <a:srgbClr val="980000"/>
                </a:solidFill>
                <a:prstDash val="solid"/>
                <a:round/>
                <a:headEnd type="none" w="med" len="med"/>
                <a:tailEnd type="none" w="med" len="med"/>
              </a:ln>
            </p:spPr>
          </p:cxnSp>
          <p:sp>
            <p:nvSpPr>
              <p:cNvPr id="271" name="Google Shape;271;p25"/>
              <p:cNvSpPr/>
              <p:nvPr/>
            </p:nvSpPr>
            <p:spPr>
              <a:xfrm>
                <a:off x="4619925" y="4236400"/>
                <a:ext cx="1305000" cy="9144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IDP</a:t>
                </a:r>
                <a:endParaRPr sz="1800">
                  <a:latin typeface="Source Sans Pro"/>
                  <a:ea typeface="Source Sans Pro"/>
                  <a:cs typeface="Source Sans Pro"/>
                  <a:sym typeface="Source Sans Pro"/>
                </a:endParaRPr>
              </a:p>
            </p:txBody>
          </p:sp>
          <p:sp>
            <p:nvSpPr>
              <p:cNvPr id="268" name="Google Shape;268;p25"/>
              <p:cNvSpPr/>
              <p:nvPr/>
            </p:nvSpPr>
            <p:spPr>
              <a:xfrm>
                <a:off x="3190875" y="4236400"/>
                <a:ext cx="1305000" cy="9144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Solr</a:t>
                </a:r>
                <a:endParaRPr sz="1800">
                  <a:latin typeface="Source Sans Pro"/>
                  <a:ea typeface="Source Sans Pro"/>
                  <a:cs typeface="Source Sans Pro"/>
                  <a:sym typeface="Source Sans Pro"/>
                </a:endParaRPr>
              </a:p>
              <a:p>
                <a:pPr marL="0" lvl="0" indent="0" algn="ctr" rtl="0">
                  <a:spcBef>
                    <a:spcPts val="0"/>
                  </a:spcBef>
                  <a:spcAft>
                    <a:spcPts val="0"/>
                  </a:spcAft>
                  <a:buNone/>
                </a:pPr>
                <a:r>
                  <a:rPr lang="en-US" sz="1800">
                    <a:latin typeface="Source Sans Pro"/>
                    <a:ea typeface="Source Sans Pro"/>
                    <a:cs typeface="Source Sans Pro"/>
                    <a:sym typeface="Source Sans Pro"/>
                  </a:rPr>
                  <a:t>CoG</a:t>
                </a:r>
                <a:endParaRPr sz="1800">
                  <a:latin typeface="Source Sans Pro"/>
                  <a:ea typeface="Source Sans Pro"/>
                  <a:cs typeface="Source Sans Pro"/>
                  <a:sym typeface="Source Sans Pro"/>
                </a:endParaRPr>
              </a:p>
            </p:txBody>
          </p:sp>
          <p:sp>
            <p:nvSpPr>
              <p:cNvPr id="274" name="Google Shape;274;p25"/>
              <p:cNvSpPr/>
              <p:nvPr/>
            </p:nvSpPr>
            <p:spPr>
              <a:xfrm>
                <a:off x="1761825" y="4231825"/>
                <a:ext cx="1305000" cy="9144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TDS</a:t>
                </a:r>
                <a:endParaRPr sz="1800">
                  <a:latin typeface="Source Sans Pro"/>
                  <a:ea typeface="Source Sans Pro"/>
                  <a:cs typeface="Source Sans Pro"/>
                  <a:sym typeface="Source Sans Pro"/>
                </a:endParaRPr>
              </a:p>
              <a:p>
                <a:pPr marL="0" lvl="0" indent="0" algn="ctr" rtl="0">
                  <a:spcBef>
                    <a:spcPts val="0"/>
                  </a:spcBef>
                  <a:spcAft>
                    <a:spcPts val="0"/>
                  </a:spcAft>
                  <a:buNone/>
                </a:pPr>
                <a:r>
                  <a:rPr lang="en-US" sz="1800" strike="sngStrike">
                    <a:solidFill>
                      <a:srgbClr val="FF0000"/>
                    </a:solidFill>
                    <a:latin typeface="Source Sans Pro"/>
                    <a:ea typeface="Source Sans Pro"/>
                    <a:cs typeface="Source Sans Pro"/>
                    <a:sym typeface="Source Sans Pro"/>
                  </a:rPr>
                  <a:t>GridFTP</a:t>
                </a:r>
                <a:endParaRPr sz="1800" strike="sngStrike">
                  <a:solidFill>
                    <a:srgbClr val="FF0000"/>
                  </a:solidFill>
                  <a:latin typeface="Source Sans Pro"/>
                  <a:ea typeface="Source Sans Pro"/>
                  <a:cs typeface="Source Sans Pro"/>
                  <a:sym typeface="Source Sans Pro"/>
                </a:endParaRPr>
              </a:p>
            </p:txBody>
          </p:sp>
          <p:sp>
            <p:nvSpPr>
              <p:cNvPr id="269" name="Google Shape;269;p25"/>
              <p:cNvSpPr/>
              <p:nvPr/>
            </p:nvSpPr>
            <p:spPr>
              <a:xfrm>
                <a:off x="2962275" y="3118213"/>
                <a:ext cx="1762200" cy="594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Proxy</a:t>
                </a:r>
                <a:endParaRPr sz="1800">
                  <a:latin typeface="Source Sans Pro"/>
                  <a:ea typeface="Source Sans Pro"/>
                  <a:cs typeface="Source Sans Pro"/>
                  <a:sym typeface="Source Sans Pro"/>
                </a:endParaRPr>
              </a:p>
            </p:txBody>
          </p:sp>
          <p:cxnSp>
            <p:nvCxnSpPr>
              <p:cNvPr id="275" name="Google Shape;275;p25"/>
              <p:cNvCxnSpPr>
                <a:stCxn id="269" idx="0"/>
                <a:endCxn id="266" idx="1"/>
              </p:cNvCxnSpPr>
              <p:nvPr/>
            </p:nvCxnSpPr>
            <p:spPr>
              <a:xfrm rot="10800000">
                <a:off x="3843375" y="2893513"/>
                <a:ext cx="0" cy="224700"/>
              </a:xfrm>
              <a:prstGeom prst="straightConnector1">
                <a:avLst/>
              </a:prstGeom>
              <a:noFill/>
              <a:ln w="19050" cap="flat" cmpd="sng">
                <a:solidFill>
                  <a:srgbClr val="980000"/>
                </a:solidFill>
                <a:prstDash val="solid"/>
                <a:round/>
                <a:headEnd type="none" w="med" len="med"/>
                <a:tailEnd type="none" w="med" len="med"/>
              </a:ln>
            </p:spPr>
          </p:cxnSp>
          <p:sp>
            <p:nvSpPr>
              <p:cNvPr id="276" name="Google Shape;276;p25"/>
              <p:cNvSpPr/>
              <p:nvPr/>
            </p:nvSpPr>
            <p:spPr>
              <a:xfrm>
                <a:off x="3349600" y="5495550"/>
                <a:ext cx="1009800" cy="990600"/>
              </a:xfrm>
              <a:prstGeom prst="can">
                <a:avLst>
                  <a:gd name="adj" fmla="val 25000"/>
                </a:avLst>
              </a:prstGeom>
              <a:noFill/>
              <a:ln w="19050"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Shared Storage</a:t>
                </a:r>
                <a:endParaRPr sz="1800">
                  <a:latin typeface="Source Sans Pro"/>
                  <a:ea typeface="Source Sans Pro"/>
                  <a:cs typeface="Source Sans Pro"/>
                  <a:sym typeface="Source Sans Pro"/>
                </a:endParaRPr>
              </a:p>
            </p:txBody>
          </p:sp>
          <p:sp>
            <p:nvSpPr>
              <p:cNvPr id="277" name="Google Shape;277;p25"/>
              <p:cNvSpPr/>
              <p:nvPr/>
            </p:nvSpPr>
            <p:spPr>
              <a:xfrm>
                <a:off x="990525" y="5495550"/>
                <a:ext cx="1009800" cy="990600"/>
              </a:xfrm>
              <a:prstGeom prst="can">
                <a:avLst>
                  <a:gd name="adj" fmla="val 25000"/>
                </a:avLst>
              </a:prstGeom>
              <a:solidFill>
                <a:schemeClr val="lt2"/>
              </a:solid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File- system</a:t>
                </a:r>
                <a:endParaRPr sz="1800">
                  <a:latin typeface="Source Sans Pro"/>
                  <a:ea typeface="Source Sans Pro"/>
                  <a:cs typeface="Source Sans Pro"/>
                  <a:sym typeface="Source Sans Pro"/>
                </a:endParaRPr>
              </a:p>
            </p:txBody>
          </p:sp>
          <p:cxnSp>
            <p:nvCxnSpPr>
              <p:cNvPr id="278" name="Google Shape;278;p25"/>
              <p:cNvCxnSpPr>
                <a:endCxn id="277" idx="1"/>
              </p:cNvCxnSpPr>
              <p:nvPr/>
            </p:nvCxnSpPr>
            <p:spPr>
              <a:xfrm>
                <a:off x="1490625" y="4052550"/>
                <a:ext cx="4800" cy="1443000"/>
              </a:xfrm>
              <a:prstGeom prst="straightConnector1">
                <a:avLst/>
              </a:prstGeom>
              <a:noFill/>
              <a:ln w="19050" cap="flat" cmpd="sng">
                <a:solidFill>
                  <a:srgbClr val="93C47D"/>
                </a:solidFill>
                <a:prstDash val="solid"/>
                <a:round/>
                <a:headEnd type="none" w="med" len="med"/>
                <a:tailEnd type="none" w="med" len="med"/>
              </a:ln>
            </p:spPr>
          </p:cxnSp>
          <p:cxnSp>
            <p:nvCxnSpPr>
              <p:cNvPr id="279" name="Google Shape;279;p25"/>
              <p:cNvCxnSpPr>
                <a:stCxn id="265" idx="2"/>
                <a:endCxn id="277" idx="1"/>
              </p:cNvCxnSpPr>
              <p:nvPr/>
            </p:nvCxnSpPr>
            <p:spPr>
              <a:xfrm>
                <a:off x="700125" y="5146225"/>
                <a:ext cx="795300" cy="349200"/>
              </a:xfrm>
              <a:prstGeom prst="straightConnector1">
                <a:avLst/>
              </a:prstGeom>
              <a:noFill/>
              <a:ln w="19050" cap="flat" cmpd="sng">
                <a:solidFill>
                  <a:srgbClr val="93C47D"/>
                </a:solidFill>
                <a:prstDash val="solid"/>
                <a:round/>
                <a:headEnd type="none" w="med" len="med"/>
                <a:tailEnd type="none" w="med" len="med"/>
              </a:ln>
            </p:spPr>
          </p:cxnSp>
          <p:cxnSp>
            <p:nvCxnSpPr>
              <p:cNvPr id="280" name="Google Shape;280;p25"/>
              <p:cNvCxnSpPr>
                <a:stCxn id="274" idx="2"/>
                <a:endCxn id="277" idx="1"/>
              </p:cNvCxnSpPr>
              <p:nvPr/>
            </p:nvCxnSpPr>
            <p:spPr>
              <a:xfrm flipH="1">
                <a:off x="1495425" y="5146225"/>
                <a:ext cx="918900" cy="349200"/>
              </a:xfrm>
              <a:prstGeom prst="straightConnector1">
                <a:avLst/>
              </a:prstGeom>
              <a:noFill/>
              <a:ln w="19050" cap="flat" cmpd="sng">
                <a:solidFill>
                  <a:srgbClr val="93C47D"/>
                </a:solidFill>
                <a:prstDash val="solid"/>
                <a:round/>
                <a:headEnd type="none" w="med" len="med"/>
                <a:tailEnd type="none" w="med" len="med"/>
              </a:ln>
            </p:spPr>
          </p:cxnSp>
          <p:cxnSp>
            <p:nvCxnSpPr>
              <p:cNvPr id="281" name="Google Shape;281;p25"/>
              <p:cNvCxnSpPr>
                <a:stCxn id="271" idx="2"/>
                <a:endCxn id="276" idx="1"/>
              </p:cNvCxnSpPr>
              <p:nvPr/>
            </p:nvCxnSpPr>
            <p:spPr>
              <a:xfrm flipH="1">
                <a:off x="3854625" y="5150800"/>
                <a:ext cx="1417800" cy="344700"/>
              </a:xfrm>
              <a:prstGeom prst="straightConnector1">
                <a:avLst/>
              </a:prstGeom>
              <a:noFill/>
              <a:ln w="19050" cap="flat" cmpd="sng">
                <a:solidFill>
                  <a:srgbClr val="274E13"/>
                </a:solidFill>
                <a:prstDash val="solid"/>
                <a:round/>
                <a:headEnd type="none" w="med" len="med"/>
                <a:tailEnd type="none" w="med" len="med"/>
              </a:ln>
            </p:spPr>
          </p:cxnSp>
          <p:cxnSp>
            <p:nvCxnSpPr>
              <p:cNvPr id="282" name="Google Shape;282;p25"/>
              <p:cNvCxnSpPr>
                <a:stCxn id="268" idx="2"/>
                <a:endCxn id="276" idx="1"/>
              </p:cNvCxnSpPr>
              <p:nvPr/>
            </p:nvCxnSpPr>
            <p:spPr>
              <a:xfrm>
                <a:off x="3843375" y="5150800"/>
                <a:ext cx="11100" cy="344700"/>
              </a:xfrm>
              <a:prstGeom prst="straightConnector1">
                <a:avLst/>
              </a:prstGeom>
              <a:noFill/>
              <a:ln w="19050" cap="flat" cmpd="sng">
                <a:solidFill>
                  <a:srgbClr val="274E13"/>
                </a:solidFill>
                <a:prstDash val="solid"/>
                <a:round/>
                <a:headEnd type="none" w="med" len="med"/>
                <a:tailEnd type="none" w="med" len="med"/>
              </a:ln>
            </p:spPr>
          </p:cxnSp>
          <p:cxnSp>
            <p:nvCxnSpPr>
              <p:cNvPr id="283" name="Google Shape;283;p25"/>
              <p:cNvCxnSpPr>
                <a:stCxn id="274" idx="2"/>
                <a:endCxn id="276" idx="1"/>
              </p:cNvCxnSpPr>
              <p:nvPr/>
            </p:nvCxnSpPr>
            <p:spPr>
              <a:xfrm>
                <a:off x="2414325" y="5146225"/>
                <a:ext cx="1440300" cy="349200"/>
              </a:xfrm>
              <a:prstGeom prst="straightConnector1">
                <a:avLst/>
              </a:prstGeom>
              <a:noFill/>
              <a:ln w="19050" cap="flat" cmpd="sng">
                <a:solidFill>
                  <a:srgbClr val="274E13"/>
                </a:solidFill>
                <a:prstDash val="solid"/>
                <a:round/>
                <a:headEnd type="none" w="med" len="med"/>
                <a:tailEnd type="none" w="med" len="med"/>
              </a:ln>
            </p:spPr>
          </p:cxnSp>
          <p:cxnSp>
            <p:nvCxnSpPr>
              <p:cNvPr id="284" name="Google Shape;284;p25"/>
              <p:cNvCxnSpPr>
                <a:stCxn id="265" idx="2"/>
                <a:endCxn id="276" idx="1"/>
              </p:cNvCxnSpPr>
              <p:nvPr/>
            </p:nvCxnSpPr>
            <p:spPr>
              <a:xfrm>
                <a:off x="700125" y="5146225"/>
                <a:ext cx="3154500" cy="349200"/>
              </a:xfrm>
              <a:prstGeom prst="straightConnector1">
                <a:avLst/>
              </a:prstGeom>
              <a:noFill/>
              <a:ln w="19050" cap="flat" cmpd="sng">
                <a:solidFill>
                  <a:srgbClr val="274E13"/>
                </a:solidFill>
                <a:prstDash val="solid"/>
                <a:round/>
                <a:headEnd type="none" w="med" len="med"/>
                <a:tailEnd type="none" w="med" len="med"/>
              </a:ln>
            </p:spPr>
          </p:cxnSp>
          <p:cxnSp>
            <p:nvCxnSpPr>
              <p:cNvPr id="285" name="Google Shape;285;p25"/>
              <p:cNvCxnSpPr>
                <a:stCxn id="266" idx="2"/>
                <a:endCxn id="262" idx="0"/>
              </p:cNvCxnSpPr>
              <p:nvPr/>
            </p:nvCxnSpPr>
            <p:spPr>
              <a:xfrm flipH="1">
                <a:off x="971498" y="2596687"/>
                <a:ext cx="1939500" cy="502500"/>
              </a:xfrm>
              <a:prstGeom prst="straightConnector1">
                <a:avLst/>
              </a:prstGeom>
              <a:noFill/>
              <a:ln w="19050" cap="flat" cmpd="sng">
                <a:solidFill>
                  <a:srgbClr val="666666"/>
                </a:solidFill>
                <a:prstDash val="solid"/>
                <a:round/>
                <a:headEnd type="triangle" w="med" len="med"/>
                <a:tailEnd type="none" w="med" len="med"/>
              </a:ln>
            </p:spPr>
          </p:cxnSp>
        </p:grpSp>
        <p:sp>
          <p:nvSpPr>
            <p:cNvPr id="260" name="Google Shape;260;p25"/>
            <p:cNvSpPr/>
            <p:nvPr/>
          </p:nvSpPr>
          <p:spPr>
            <a:xfrm>
              <a:off x="1647800" y="2556225"/>
              <a:ext cx="962100" cy="594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DTN</a:t>
              </a:r>
              <a:endParaRPr sz="1800">
                <a:latin typeface="Source Sans Pro"/>
                <a:ea typeface="Source Sans Pro"/>
                <a:cs typeface="Source Sans Pro"/>
                <a:sym typeface="Source Sans Pro"/>
              </a:endParaRPr>
            </a:p>
          </p:txBody>
        </p:sp>
        <p:cxnSp>
          <p:nvCxnSpPr>
            <p:cNvPr id="286" name="Google Shape;286;p25"/>
            <p:cNvCxnSpPr/>
            <p:nvPr/>
          </p:nvCxnSpPr>
          <p:spPr>
            <a:xfrm>
              <a:off x="1045425" y="3517125"/>
              <a:ext cx="1097700" cy="0"/>
            </a:xfrm>
            <a:prstGeom prst="straightConnector1">
              <a:avLst/>
            </a:prstGeom>
            <a:noFill/>
            <a:ln w="19050" cap="flat" cmpd="sng">
              <a:solidFill>
                <a:srgbClr val="93C47D"/>
              </a:solidFill>
              <a:prstDash val="solid"/>
              <a:round/>
              <a:headEnd type="none" w="med" len="med"/>
              <a:tailEnd type="none" w="med" len="med"/>
            </a:ln>
          </p:spPr>
        </p:cxnSp>
        <p:cxnSp>
          <p:nvCxnSpPr>
            <p:cNvPr id="287" name="Google Shape;287;p25"/>
            <p:cNvCxnSpPr>
              <a:stCxn id="266" idx="2"/>
              <a:endCxn id="260" idx="0"/>
            </p:cNvCxnSpPr>
            <p:nvPr/>
          </p:nvCxnSpPr>
          <p:spPr>
            <a:xfrm flipH="1">
              <a:off x="2128898" y="2053762"/>
              <a:ext cx="858300" cy="502500"/>
            </a:xfrm>
            <a:prstGeom prst="straightConnector1">
              <a:avLst/>
            </a:prstGeom>
            <a:noFill/>
            <a:ln w="19050" cap="flat" cmpd="sng">
              <a:solidFill>
                <a:srgbClr val="666666"/>
              </a:solidFill>
              <a:prstDash val="solid"/>
              <a:round/>
              <a:headEnd type="none" w="med" len="med"/>
              <a:tailEnd type="triangle" w="med" len="med"/>
            </a:ln>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6"/>
          <p:cNvSpPr txBox="1">
            <a:spLocks noGrp="1"/>
          </p:cNvSpPr>
          <p:nvPr>
            <p:ph type="body" idx="1"/>
          </p:nvPr>
        </p:nvSpPr>
        <p:spPr>
          <a:xfrm>
            <a:off x="8011115" y="1706037"/>
            <a:ext cx="4058400" cy="49068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FFFFFF"/>
              </a:buClr>
              <a:buSzPts val="2000"/>
              <a:buFont typeface="Source Sans Pro"/>
              <a:buChar char="▪"/>
            </a:pPr>
            <a:r>
              <a:rPr lang="en-US" sz="2000">
                <a:solidFill>
                  <a:srgbClr val="FFFFFF"/>
                </a:solidFill>
              </a:rPr>
              <a:t>The publisher node:</a:t>
            </a:r>
            <a:endParaRPr sz="2000">
              <a:solidFill>
                <a:srgbClr val="FFFFFF"/>
              </a:solidFill>
            </a:endParaRPr>
          </a:p>
          <a:p>
            <a:pPr marL="914400" lvl="1" indent="-355600" algn="l" rtl="0">
              <a:lnSpc>
                <a:spcPct val="115000"/>
              </a:lnSpc>
              <a:spcBef>
                <a:spcPts val="0"/>
              </a:spcBef>
              <a:spcAft>
                <a:spcPts val="0"/>
              </a:spcAft>
              <a:buClr>
                <a:srgbClr val="FFFFFF"/>
              </a:buClr>
              <a:buSzPts val="2000"/>
              <a:buFont typeface="Source Sans Pro"/>
              <a:buChar char="—"/>
            </a:pPr>
            <a:r>
              <a:rPr lang="en-US">
                <a:solidFill>
                  <a:srgbClr val="FFFFFF"/>
                </a:solidFill>
              </a:rPr>
              <a:t> is installed in its own stand alone node</a:t>
            </a:r>
            <a:endParaRPr>
              <a:solidFill>
                <a:srgbClr val="FFFFFF"/>
              </a:solidFill>
            </a:endParaRPr>
          </a:p>
          <a:p>
            <a:pPr marL="914400" lvl="1" indent="-355600" algn="l" rtl="0">
              <a:lnSpc>
                <a:spcPct val="115000"/>
              </a:lnSpc>
              <a:spcBef>
                <a:spcPts val="0"/>
              </a:spcBef>
              <a:spcAft>
                <a:spcPts val="0"/>
              </a:spcAft>
              <a:buClr>
                <a:srgbClr val="FFFFFF"/>
              </a:buClr>
              <a:buSzPts val="2000"/>
              <a:buChar char="—"/>
            </a:pPr>
            <a:r>
              <a:rPr lang="en-US">
                <a:solidFill>
                  <a:srgbClr val="FFFFFF"/>
                </a:solidFill>
              </a:rPr>
              <a:t>managed with anaconda</a:t>
            </a:r>
            <a:endParaRPr>
              <a:solidFill>
                <a:srgbClr val="FFFFFF"/>
              </a:solidFill>
            </a:endParaRPr>
          </a:p>
          <a:p>
            <a:pPr marL="457200" lvl="0" indent="-355600" algn="l" rtl="0">
              <a:lnSpc>
                <a:spcPct val="115000"/>
              </a:lnSpc>
              <a:spcBef>
                <a:spcPts val="0"/>
              </a:spcBef>
              <a:spcAft>
                <a:spcPts val="0"/>
              </a:spcAft>
              <a:buClr>
                <a:srgbClr val="FFFFFF"/>
              </a:buClr>
              <a:buSzPts val="2000"/>
              <a:buChar char="▪"/>
            </a:pPr>
            <a:r>
              <a:rPr lang="en-US" sz="2000">
                <a:solidFill>
                  <a:srgbClr val="FFFFFF"/>
                </a:solidFill>
              </a:rPr>
              <a:t>To permit node separation, publisher must write to a shared directory space.</a:t>
            </a:r>
            <a:endParaRPr sz="2000">
              <a:solidFill>
                <a:srgbClr val="FFFFFF"/>
              </a:solidFill>
            </a:endParaRPr>
          </a:p>
        </p:txBody>
      </p:sp>
      <p:sp>
        <p:nvSpPr>
          <p:cNvPr id="293" name="Google Shape;293;p26"/>
          <p:cNvSpPr txBox="1">
            <a:spLocks noGrp="1"/>
          </p:cNvSpPr>
          <p:nvPr>
            <p:ph type="title"/>
          </p:nvPr>
        </p:nvSpPr>
        <p:spPr>
          <a:xfrm>
            <a:off x="605100" y="894700"/>
            <a:ext cx="6795900" cy="579000"/>
          </a:xfrm>
          <a:prstGeom prst="rect">
            <a:avLst/>
          </a:prstGeom>
          <a:noFill/>
          <a:ln>
            <a:noFill/>
          </a:ln>
        </p:spPr>
        <p:txBody>
          <a:bodyPr spcFirstLastPara="1" wrap="square" lIns="0" tIns="45700" rIns="45700" bIns="45700" anchor="ctr" anchorCtr="0">
            <a:noAutofit/>
          </a:bodyPr>
          <a:lstStyle/>
          <a:p>
            <a:pPr marL="0" lvl="0" indent="0" algn="l" rtl="0">
              <a:spcBef>
                <a:spcPts val="0"/>
              </a:spcBef>
              <a:spcAft>
                <a:spcPts val="0"/>
              </a:spcAft>
              <a:buClr>
                <a:srgbClr val="366092"/>
              </a:buClr>
              <a:buSzPts val="3200"/>
              <a:buFont typeface="Source Sans Pro"/>
              <a:buNone/>
            </a:pPr>
            <a:r>
              <a:rPr lang="en-US"/>
              <a:t>NCI ESGF Production Node Deployment</a:t>
            </a:r>
            <a:endParaRPr/>
          </a:p>
          <a:p>
            <a:pPr marL="0" lvl="0" indent="0" algn="l" rtl="0">
              <a:lnSpc>
                <a:spcPct val="90000"/>
              </a:lnSpc>
              <a:spcBef>
                <a:spcPts val="0"/>
              </a:spcBef>
              <a:spcAft>
                <a:spcPts val="0"/>
              </a:spcAft>
              <a:buClr>
                <a:srgbClr val="366092"/>
              </a:buClr>
              <a:buSzPts val="3200"/>
              <a:buFont typeface="Source Sans Pro"/>
              <a:buNone/>
            </a:pPr>
            <a:endParaRPr/>
          </a:p>
        </p:txBody>
      </p:sp>
      <p:grpSp>
        <p:nvGrpSpPr>
          <p:cNvPr id="294" name="Google Shape;294;p26"/>
          <p:cNvGrpSpPr/>
          <p:nvPr/>
        </p:nvGrpSpPr>
        <p:grpSpPr>
          <a:xfrm>
            <a:off x="123825" y="1756438"/>
            <a:ext cx="5972175" cy="4186788"/>
            <a:chOff x="123825" y="1756438"/>
            <a:chExt cx="5972175" cy="4186788"/>
          </a:xfrm>
        </p:grpSpPr>
        <p:cxnSp>
          <p:nvCxnSpPr>
            <p:cNvPr id="295" name="Google Shape;295;p26"/>
            <p:cNvCxnSpPr>
              <a:stCxn id="296" idx="2"/>
            </p:cNvCxnSpPr>
            <p:nvPr/>
          </p:nvCxnSpPr>
          <p:spPr>
            <a:xfrm>
              <a:off x="2128850" y="3150825"/>
              <a:ext cx="4200" cy="361200"/>
            </a:xfrm>
            <a:prstGeom prst="straightConnector1">
              <a:avLst/>
            </a:prstGeom>
            <a:noFill/>
            <a:ln w="19050" cap="flat" cmpd="sng">
              <a:solidFill>
                <a:srgbClr val="93C47D"/>
              </a:solidFill>
              <a:prstDash val="solid"/>
              <a:round/>
              <a:headEnd type="none" w="med" len="med"/>
              <a:tailEnd type="triangle" w="med" len="med"/>
            </a:ln>
          </p:spPr>
        </p:cxnSp>
        <p:cxnSp>
          <p:nvCxnSpPr>
            <p:cNvPr id="297" name="Google Shape;297;p26"/>
            <p:cNvCxnSpPr>
              <a:stCxn id="298" idx="2"/>
            </p:cNvCxnSpPr>
            <p:nvPr/>
          </p:nvCxnSpPr>
          <p:spPr>
            <a:xfrm>
              <a:off x="1047775" y="3150825"/>
              <a:ext cx="6600" cy="370800"/>
            </a:xfrm>
            <a:prstGeom prst="straightConnector1">
              <a:avLst/>
            </a:prstGeom>
            <a:noFill/>
            <a:ln w="19050" cap="flat" cmpd="sng">
              <a:solidFill>
                <a:srgbClr val="93C47D"/>
              </a:solidFill>
              <a:prstDash val="solid"/>
              <a:round/>
              <a:headEnd type="triangle" w="med" len="med"/>
              <a:tailEnd type="none" w="med" len="med"/>
            </a:ln>
          </p:spPr>
        </p:cxnSp>
        <p:grpSp>
          <p:nvGrpSpPr>
            <p:cNvPr id="299" name="Google Shape;299;p26"/>
            <p:cNvGrpSpPr/>
            <p:nvPr/>
          </p:nvGrpSpPr>
          <p:grpSpPr>
            <a:xfrm>
              <a:off x="123825" y="1756438"/>
              <a:ext cx="5972175" cy="4186788"/>
              <a:chOff x="47625" y="2299363"/>
              <a:chExt cx="5972175" cy="4186788"/>
            </a:xfrm>
          </p:grpSpPr>
          <p:sp>
            <p:nvSpPr>
              <p:cNvPr id="300" name="Google Shape;300;p26"/>
              <p:cNvSpPr/>
              <p:nvPr/>
            </p:nvSpPr>
            <p:spPr>
              <a:xfrm>
                <a:off x="1676400" y="4150825"/>
                <a:ext cx="4343400" cy="1076400"/>
              </a:xfrm>
              <a:prstGeom prst="rect">
                <a:avLst/>
              </a:prstGeom>
              <a:noFill/>
              <a:ln w="19050" cap="flat" cmpd="sng">
                <a:solidFill>
                  <a:srgbClr val="6666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47625" y="4231825"/>
                <a:ext cx="1305000" cy="914400"/>
              </a:xfrm>
              <a:prstGeom prst="roundRect">
                <a:avLst>
                  <a:gd name="adj" fmla="val 16667"/>
                </a:avLst>
              </a:prstGeom>
              <a:solidFill>
                <a:schemeClr val="lt2"/>
              </a:solidFill>
              <a:ln w="1905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Publisher</a:t>
                </a:r>
                <a:endParaRPr sz="1800">
                  <a:latin typeface="Source Sans Pro"/>
                  <a:ea typeface="Source Sans Pro"/>
                  <a:cs typeface="Source Sans Pro"/>
                  <a:sym typeface="Source Sans Pro"/>
                </a:endParaRPr>
              </a:p>
            </p:txBody>
          </p:sp>
          <p:sp>
            <p:nvSpPr>
              <p:cNvPr id="302" name="Google Shape;302;p26"/>
              <p:cNvSpPr/>
              <p:nvPr/>
            </p:nvSpPr>
            <p:spPr>
              <a:xfrm>
                <a:off x="2905178" y="2299363"/>
                <a:ext cx="1876392" cy="594648"/>
              </a:xfrm>
              <a:prstGeom prst="cloud">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490525" y="3099150"/>
                <a:ext cx="962100" cy="594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GridFTP</a:t>
                </a:r>
                <a:endParaRPr sz="1800">
                  <a:latin typeface="Source Sans Pro"/>
                  <a:ea typeface="Source Sans Pro"/>
                  <a:cs typeface="Source Sans Pro"/>
                  <a:sym typeface="Source Sans Pro"/>
                </a:endParaRPr>
              </a:p>
            </p:txBody>
          </p:sp>
          <p:cxnSp>
            <p:nvCxnSpPr>
              <p:cNvPr id="303" name="Google Shape;303;p26"/>
              <p:cNvCxnSpPr>
                <a:stCxn id="304" idx="0"/>
                <a:endCxn id="305" idx="2"/>
              </p:cNvCxnSpPr>
              <p:nvPr/>
            </p:nvCxnSpPr>
            <p:spPr>
              <a:xfrm rot="10800000">
                <a:off x="3843375" y="3712900"/>
                <a:ext cx="0" cy="523500"/>
              </a:xfrm>
              <a:prstGeom prst="straightConnector1">
                <a:avLst/>
              </a:prstGeom>
              <a:noFill/>
              <a:ln w="19050" cap="flat" cmpd="sng">
                <a:solidFill>
                  <a:srgbClr val="980000"/>
                </a:solidFill>
                <a:prstDash val="solid"/>
                <a:round/>
                <a:headEnd type="none" w="med" len="med"/>
                <a:tailEnd type="none" w="med" len="med"/>
              </a:ln>
            </p:spPr>
          </p:cxnSp>
          <p:cxnSp>
            <p:nvCxnSpPr>
              <p:cNvPr id="306" name="Google Shape;306;p26"/>
              <p:cNvCxnSpPr>
                <a:stCxn id="307" idx="0"/>
              </p:cNvCxnSpPr>
              <p:nvPr/>
            </p:nvCxnSpPr>
            <p:spPr>
              <a:xfrm rot="10800000">
                <a:off x="5269725" y="3951100"/>
                <a:ext cx="2700" cy="285300"/>
              </a:xfrm>
              <a:prstGeom prst="straightConnector1">
                <a:avLst/>
              </a:prstGeom>
              <a:noFill/>
              <a:ln w="19050" cap="flat" cmpd="sng">
                <a:solidFill>
                  <a:srgbClr val="980000"/>
                </a:solidFill>
                <a:prstDash val="solid"/>
                <a:round/>
                <a:headEnd type="none" w="med" len="med"/>
                <a:tailEnd type="none" w="med" len="med"/>
              </a:ln>
            </p:spPr>
          </p:cxnSp>
          <p:cxnSp>
            <p:nvCxnSpPr>
              <p:cNvPr id="308" name="Google Shape;308;p26"/>
              <p:cNvCxnSpPr/>
              <p:nvPr/>
            </p:nvCxnSpPr>
            <p:spPr>
              <a:xfrm rot="10800000" flipH="1">
                <a:off x="2407750" y="3953625"/>
                <a:ext cx="2874000" cy="3300"/>
              </a:xfrm>
              <a:prstGeom prst="straightConnector1">
                <a:avLst/>
              </a:prstGeom>
              <a:noFill/>
              <a:ln w="19050" cap="flat" cmpd="sng">
                <a:solidFill>
                  <a:srgbClr val="980000"/>
                </a:solidFill>
                <a:prstDash val="solid"/>
                <a:round/>
                <a:headEnd type="none" w="med" len="med"/>
                <a:tailEnd type="none" w="med" len="med"/>
              </a:ln>
            </p:spPr>
          </p:cxnSp>
          <p:cxnSp>
            <p:nvCxnSpPr>
              <p:cNvPr id="309" name="Google Shape;309;p26"/>
              <p:cNvCxnSpPr>
                <a:endCxn id="310" idx="0"/>
              </p:cNvCxnSpPr>
              <p:nvPr/>
            </p:nvCxnSpPr>
            <p:spPr>
              <a:xfrm>
                <a:off x="2414025" y="3946525"/>
                <a:ext cx="300" cy="285300"/>
              </a:xfrm>
              <a:prstGeom prst="straightConnector1">
                <a:avLst/>
              </a:prstGeom>
              <a:noFill/>
              <a:ln w="19050" cap="flat" cmpd="sng">
                <a:solidFill>
                  <a:srgbClr val="980000"/>
                </a:solidFill>
                <a:prstDash val="solid"/>
                <a:round/>
                <a:headEnd type="none" w="med" len="med"/>
                <a:tailEnd type="none" w="med" len="med"/>
              </a:ln>
            </p:spPr>
          </p:cxnSp>
          <p:sp>
            <p:nvSpPr>
              <p:cNvPr id="307" name="Google Shape;307;p26"/>
              <p:cNvSpPr/>
              <p:nvPr/>
            </p:nvSpPr>
            <p:spPr>
              <a:xfrm>
                <a:off x="4619925" y="4236400"/>
                <a:ext cx="1305000" cy="9144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IDP</a:t>
                </a:r>
                <a:endParaRPr sz="1800">
                  <a:latin typeface="Source Sans Pro"/>
                  <a:ea typeface="Source Sans Pro"/>
                  <a:cs typeface="Source Sans Pro"/>
                  <a:sym typeface="Source Sans Pro"/>
                </a:endParaRPr>
              </a:p>
            </p:txBody>
          </p:sp>
          <p:sp>
            <p:nvSpPr>
              <p:cNvPr id="304" name="Google Shape;304;p26"/>
              <p:cNvSpPr/>
              <p:nvPr/>
            </p:nvSpPr>
            <p:spPr>
              <a:xfrm>
                <a:off x="3190875" y="4236400"/>
                <a:ext cx="1305000" cy="9144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Solr</a:t>
                </a:r>
                <a:endParaRPr sz="1800">
                  <a:latin typeface="Source Sans Pro"/>
                  <a:ea typeface="Source Sans Pro"/>
                  <a:cs typeface="Source Sans Pro"/>
                  <a:sym typeface="Source Sans Pro"/>
                </a:endParaRPr>
              </a:p>
              <a:p>
                <a:pPr marL="0" lvl="0" indent="0" algn="ctr" rtl="0">
                  <a:spcBef>
                    <a:spcPts val="0"/>
                  </a:spcBef>
                  <a:spcAft>
                    <a:spcPts val="0"/>
                  </a:spcAft>
                  <a:buNone/>
                </a:pPr>
                <a:r>
                  <a:rPr lang="en-US" sz="1800">
                    <a:latin typeface="Source Sans Pro"/>
                    <a:ea typeface="Source Sans Pro"/>
                    <a:cs typeface="Source Sans Pro"/>
                    <a:sym typeface="Source Sans Pro"/>
                  </a:rPr>
                  <a:t>CoG</a:t>
                </a:r>
                <a:endParaRPr sz="1800">
                  <a:latin typeface="Source Sans Pro"/>
                  <a:ea typeface="Source Sans Pro"/>
                  <a:cs typeface="Source Sans Pro"/>
                  <a:sym typeface="Source Sans Pro"/>
                </a:endParaRPr>
              </a:p>
            </p:txBody>
          </p:sp>
          <p:sp>
            <p:nvSpPr>
              <p:cNvPr id="310" name="Google Shape;310;p26"/>
              <p:cNvSpPr/>
              <p:nvPr/>
            </p:nvSpPr>
            <p:spPr>
              <a:xfrm>
                <a:off x="1761825" y="4231825"/>
                <a:ext cx="1305000" cy="9144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TDS</a:t>
                </a:r>
                <a:endParaRPr sz="1800">
                  <a:latin typeface="Source Sans Pro"/>
                  <a:ea typeface="Source Sans Pro"/>
                  <a:cs typeface="Source Sans Pro"/>
                  <a:sym typeface="Source Sans Pro"/>
                </a:endParaRPr>
              </a:p>
            </p:txBody>
          </p:sp>
          <p:sp>
            <p:nvSpPr>
              <p:cNvPr id="305" name="Google Shape;305;p26"/>
              <p:cNvSpPr/>
              <p:nvPr/>
            </p:nvSpPr>
            <p:spPr>
              <a:xfrm>
                <a:off x="2962275" y="3118213"/>
                <a:ext cx="1762200" cy="594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Proxy</a:t>
                </a:r>
                <a:endParaRPr sz="1800">
                  <a:latin typeface="Source Sans Pro"/>
                  <a:ea typeface="Source Sans Pro"/>
                  <a:cs typeface="Source Sans Pro"/>
                  <a:sym typeface="Source Sans Pro"/>
                </a:endParaRPr>
              </a:p>
            </p:txBody>
          </p:sp>
          <p:cxnSp>
            <p:nvCxnSpPr>
              <p:cNvPr id="311" name="Google Shape;311;p26"/>
              <p:cNvCxnSpPr>
                <a:stCxn id="305" idx="0"/>
                <a:endCxn id="302" idx="1"/>
              </p:cNvCxnSpPr>
              <p:nvPr/>
            </p:nvCxnSpPr>
            <p:spPr>
              <a:xfrm rot="10800000">
                <a:off x="3843375" y="2893513"/>
                <a:ext cx="0" cy="224700"/>
              </a:xfrm>
              <a:prstGeom prst="straightConnector1">
                <a:avLst/>
              </a:prstGeom>
              <a:noFill/>
              <a:ln w="19050" cap="flat" cmpd="sng">
                <a:solidFill>
                  <a:srgbClr val="980000"/>
                </a:solidFill>
                <a:prstDash val="solid"/>
                <a:round/>
                <a:headEnd type="none" w="med" len="med"/>
                <a:tailEnd type="none" w="med" len="med"/>
              </a:ln>
            </p:spPr>
          </p:cxnSp>
          <p:sp>
            <p:nvSpPr>
              <p:cNvPr id="312" name="Google Shape;312;p26"/>
              <p:cNvSpPr/>
              <p:nvPr/>
            </p:nvSpPr>
            <p:spPr>
              <a:xfrm>
                <a:off x="3349600" y="5495550"/>
                <a:ext cx="1009800" cy="990600"/>
              </a:xfrm>
              <a:prstGeom prst="can">
                <a:avLst>
                  <a:gd name="adj" fmla="val 25000"/>
                </a:avLst>
              </a:prstGeom>
              <a:solidFill>
                <a:schemeClr val="lt2"/>
              </a:solidFill>
              <a:ln w="19050"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Shared Storage</a:t>
                </a:r>
                <a:endParaRPr sz="1800">
                  <a:latin typeface="Source Sans Pro"/>
                  <a:ea typeface="Source Sans Pro"/>
                  <a:cs typeface="Source Sans Pro"/>
                  <a:sym typeface="Source Sans Pro"/>
                </a:endParaRPr>
              </a:p>
            </p:txBody>
          </p:sp>
          <p:sp>
            <p:nvSpPr>
              <p:cNvPr id="313" name="Google Shape;313;p26"/>
              <p:cNvSpPr/>
              <p:nvPr/>
            </p:nvSpPr>
            <p:spPr>
              <a:xfrm>
                <a:off x="990525" y="5495550"/>
                <a:ext cx="1009800" cy="990600"/>
              </a:xfrm>
              <a:prstGeom prst="can">
                <a:avLst>
                  <a:gd name="adj" fmla="val 25000"/>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File- system</a:t>
                </a:r>
                <a:endParaRPr sz="1800">
                  <a:latin typeface="Source Sans Pro"/>
                  <a:ea typeface="Source Sans Pro"/>
                  <a:cs typeface="Source Sans Pro"/>
                  <a:sym typeface="Source Sans Pro"/>
                </a:endParaRPr>
              </a:p>
            </p:txBody>
          </p:sp>
          <p:cxnSp>
            <p:nvCxnSpPr>
              <p:cNvPr id="314" name="Google Shape;314;p26"/>
              <p:cNvCxnSpPr>
                <a:endCxn id="313" idx="1"/>
              </p:cNvCxnSpPr>
              <p:nvPr/>
            </p:nvCxnSpPr>
            <p:spPr>
              <a:xfrm>
                <a:off x="1490625" y="4052550"/>
                <a:ext cx="4800" cy="1443000"/>
              </a:xfrm>
              <a:prstGeom prst="straightConnector1">
                <a:avLst/>
              </a:prstGeom>
              <a:noFill/>
              <a:ln w="19050" cap="flat" cmpd="sng">
                <a:solidFill>
                  <a:srgbClr val="93C47D"/>
                </a:solidFill>
                <a:prstDash val="solid"/>
                <a:round/>
                <a:headEnd type="none" w="med" len="med"/>
                <a:tailEnd type="none" w="med" len="med"/>
              </a:ln>
            </p:spPr>
          </p:cxnSp>
          <p:cxnSp>
            <p:nvCxnSpPr>
              <p:cNvPr id="315" name="Google Shape;315;p26"/>
              <p:cNvCxnSpPr>
                <a:stCxn id="301" idx="2"/>
                <a:endCxn id="313" idx="1"/>
              </p:cNvCxnSpPr>
              <p:nvPr/>
            </p:nvCxnSpPr>
            <p:spPr>
              <a:xfrm>
                <a:off x="700125" y="5146225"/>
                <a:ext cx="795300" cy="349200"/>
              </a:xfrm>
              <a:prstGeom prst="straightConnector1">
                <a:avLst/>
              </a:prstGeom>
              <a:noFill/>
              <a:ln w="19050" cap="flat" cmpd="sng">
                <a:solidFill>
                  <a:srgbClr val="93C47D"/>
                </a:solidFill>
                <a:prstDash val="solid"/>
                <a:round/>
                <a:headEnd type="none" w="med" len="med"/>
                <a:tailEnd type="none" w="med" len="med"/>
              </a:ln>
            </p:spPr>
          </p:cxnSp>
          <p:cxnSp>
            <p:nvCxnSpPr>
              <p:cNvPr id="316" name="Google Shape;316;p26"/>
              <p:cNvCxnSpPr>
                <a:stCxn id="310" idx="2"/>
                <a:endCxn id="313" idx="1"/>
              </p:cNvCxnSpPr>
              <p:nvPr/>
            </p:nvCxnSpPr>
            <p:spPr>
              <a:xfrm flipH="1">
                <a:off x="1495425" y="5146225"/>
                <a:ext cx="918900" cy="349200"/>
              </a:xfrm>
              <a:prstGeom prst="straightConnector1">
                <a:avLst/>
              </a:prstGeom>
              <a:noFill/>
              <a:ln w="19050" cap="flat" cmpd="sng">
                <a:solidFill>
                  <a:srgbClr val="93C47D"/>
                </a:solidFill>
                <a:prstDash val="solid"/>
                <a:round/>
                <a:headEnd type="none" w="med" len="med"/>
                <a:tailEnd type="none" w="med" len="med"/>
              </a:ln>
            </p:spPr>
          </p:cxnSp>
          <p:cxnSp>
            <p:nvCxnSpPr>
              <p:cNvPr id="317" name="Google Shape;317;p26"/>
              <p:cNvCxnSpPr>
                <a:stCxn id="307" idx="2"/>
                <a:endCxn id="312" idx="1"/>
              </p:cNvCxnSpPr>
              <p:nvPr/>
            </p:nvCxnSpPr>
            <p:spPr>
              <a:xfrm flipH="1">
                <a:off x="3854625" y="5150800"/>
                <a:ext cx="1417800" cy="344700"/>
              </a:xfrm>
              <a:prstGeom prst="straightConnector1">
                <a:avLst/>
              </a:prstGeom>
              <a:noFill/>
              <a:ln w="19050" cap="flat" cmpd="sng">
                <a:solidFill>
                  <a:srgbClr val="274E13"/>
                </a:solidFill>
                <a:prstDash val="solid"/>
                <a:round/>
                <a:headEnd type="none" w="med" len="med"/>
                <a:tailEnd type="none" w="med" len="med"/>
              </a:ln>
            </p:spPr>
          </p:cxnSp>
          <p:cxnSp>
            <p:nvCxnSpPr>
              <p:cNvPr id="318" name="Google Shape;318;p26"/>
              <p:cNvCxnSpPr>
                <a:stCxn id="304" idx="2"/>
                <a:endCxn id="312" idx="1"/>
              </p:cNvCxnSpPr>
              <p:nvPr/>
            </p:nvCxnSpPr>
            <p:spPr>
              <a:xfrm>
                <a:off x="3843375" y="5150800"/>
                <a:ext cx="11100" cy="344700"/>
              </a:xfrm>
              <a:prstGeom prst="straightConnector1">
                <a:avLst/>
              </a:prstGeom>
              <a:noFill/>
              <a:ln w="19050" cap="flat" cmpd="sng">
                <a:solidFill>
                  <a:srgbClr val="274E13"/>
                </a:solidFill>
                <a:prstDash val="solid"/>
                <a:round/>
                <a:headEnd type="none" w="med" len="med"/>
                <a:tailEnd type="none" w="med" len="med"/>
              </a:ln>
            </p:spPr>
          </p:cxnSp>
          <p:cxnSp>
            <p:nvCxnSpPr>
              <p:cNvPr id="319" name="Google Shape;319;p26"/>
              <p:cNvCxnSpPr>
                <a:stCxn id="310" idx="2"/>
                <a:endCxn id="312" idx="1"/>
              </p:cNvCxnSpPr>
              <p:nvPr/>
            </p:nvCxnSpPr>
            <p:spPr>
              <a:xfrm>
                <a:off x="2414325" y="5146225"/>
                <a:ext cx="1440300" cy="349200"/>
              </a:xfrm>
              <a:prstGeom prst="straightConnector1">
                <a:avLst/>
              </a:prstGeom>
              <a:noFill/>
              <a:ln w="19050" cap="flat" cmpd="sng">
                <a:solidFill>
                  <a:srgbClr val="274E13"/>
                </a:solidFill>
                <a:prstDash val="solid"/>
                <a:round/>
                <a:headEnd type="none" w="med" len="med"/>
                <a:tailEnd type="none" w="med" len="med"/>
              </a:ln>
            </p:spPr>
          </p:cxnSp>
          <p:cxnSp>
            <p:nvCxnSpPr>
              <p:cNvPr id="320" name="Google Shape;320;p26"/>
              <p:cNvCxnSpPr>
                <a:stCxn id="301" idx="2"/>
                <a:endCxn id="312" idx="1"/>
              </p:cNvCxnSpPr>
              <p:nvPr/>
            </p:nvCxnSpPr>
            <p:spPr>
              <a:xfrm>
                <a:off x="700125" y="5146225"/>
                <a:ext cx="3154500" cy="349200"/>
              </a:xfrm>
              <a:prstGeom prst="straightConnector1">
                <a:avLst/>
              </a:prstGeom>
              <a:noFill/>
              <a:ln w="19050" cap="flat" cmpd="sng">
                <a:solidFill>
                  <a:srgbClr val="274E13"/>
                </a:solidFill>
                <a:prstDash val="solid"/>
                <a:round/>
                <a:headEnd type="none" w="med" len="med"/>
                <a:tailEnd type="none" w="med" len="med"/>
              </a:ln>
            </p:spPr>
          </p:cxnSp>
          <p:cxnSp>
            <p:nvCxnSpPr>
              <p:cNvPr id="321" name="Google Shape;321;p26"/>
              <p:cNvCxnSpPr>
                <a:stCxn id="302" idx="2"/>
                <a:endCxn id="298" idx="0"/>
              </p:cNvCxnSpPr>
              <p:nvPr/>
            </p:nvCxnSpPr>
            <p:spPr>
              <a:xfrm flipH="1">
                <a:off x="971498" y="2596687"/>
                <a:ext cx="1939500" cy="502500"/>
              </a:xfrm>
              <a:prstGeom prst="straightConnector1">
                <a:avLst/>
              </a:prstGeom>
              <a:noFill/>
              <a:ln w="19050" cap="flat" cmpd="sng">
                <a:solidFill>
                  <a:srgbClr val="666666"/>
                </a:solidFill>
                <a:prstDash val="solid"/>
                <a:round/>
                <a:headEnd type="triangle" w="med" len="med"/>
                <a:tailEnd type="none" w="med" len="med"/>
              </a:ln>
            </p:spPr>
          </p:cxnSp>
        </p:grpSp>
        <p:sp>
          <p:nvSpPr>
            <p:cNvPr id="296" name="Google Shape;296;p26"/>
            <p:cNvSpPr/>
            <p:nvPr/>
          </p:nvSpPr>
          <p:spPr>
            <a:xfrm>
              <a:off x="1647800" y="2556225"/>
              <a:ext cx="962100" cy="594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DTN</a:t>
              </a:r>
              <a:endParaRPr sz="1800">
                <a:latin typeface="Source Sans Pro"/>
                <a:ea typeface="Source Sans Pro"/>
                <a:cs typeface="Source Sans Pro"/>
                <a:sym typeface="Source Sans Pro"/>
              </a:endParaRPr>
            </a:p>
          </p:txBody>
        </p:sp>
        <p:cxnSp>
          <p:nvCxnSpPr>
            <p:cNvPr id="322" name="Google Shape;322;p26"/>
            <p:cNvCxnSpPr>
              <a:stCxn id="302" idx="2"/>
              <a:endCxn id="296" idx="0"/>
            </p:cNvCxnSpPr>
            <p:nvPr/>
          </p:nvCxnSpPr>
          <p:spPr>
            <a:xfrm flipH="1">
              <a:off x="2128898" y="2053762"/>
              <a:ext cx="858300" cy="502500"/>
            </a:xfrm>
            <a:prstGeom prst="straightConnector1">
              <a:avLst/>
            </a:prstGeom>
            <a:noFill/>
            <a:ln w="19050" cap="flat" cmpd="sng">
              <a:solidFill>
                <a:srgbClr val="666666"/>
              </a:solidFill>
              <a:prstDash val="solid"/>
              <a:round/>
              <a:headEnd type="none" w="med" len="med"/>
              <a:tailEnd type="triangle" w="med" len="med"/>
            </a:ln>
          </p:spPr>
        </p:cxnSp>
        <p:cxnSp>
          <p:nvCxnSpPr>
            <p:cNvPr id="323" name="Google Shape;323;p26"/>
            <p:cNvCxnSpPr/>
            <p:nvPr/>
          </p:nvCxnSpPr>
          <p:spPr>
            <a:xfrm>
              <a:off x="1045425" y="3517125"/>
              <a:ext cx="1097700" cy="0"/>
            </a:xfrm>
            <a:prstGeom prst="straightConnector1">
              <a:avLst/>
            </a:prstGeom>
            <a:noFill/>
            <a:ln w="19050" cap="flat" cmpd="sng">
              <a:solidFill>
                <a:srgbClr val="93C47D"/>
              </a:solidFill>
              <a:prstDash val="solid"/>
              <a:round/>
              <a:headEnd type="none" w="med" len="med"/>
              <a:tailEnd type="none" w="med" len="med"/>
            </a:ln>
          </p:spPr>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7"/>
          <p:cNvSpPr txBox="1">
            <a:spLocks noGrp="1"/>
          </p:cNvSpPr>
          <p:nvPr>
            <p:ph type="body" idx="1"/>
          </p:nvPr>
        </p:nvSpPr>
        <p:spPr>
          <a:xfrm>
            <a:off x="8011115" y="1706037"/>
            <a:ext cx="4058400" cy="49068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FFFFFF"/>
              </a:buClr>
              <a:buSzPts val="2000"/>
              <a:buFont typeface="Source Sans Pro"/>
              <a:buChar char="▪"/>
            </a:pPr>
            <a:r>
              <a:rPr lang="en-US" sz="2000">
                <a:solidFill>
                  <a:srgbClr val="FFFFFF"/>
                </a:solidFill>
              </a:rPr>
              <a:t>All the nodes are managed by puppet</a:t>
            </a:r>
            <a:endParaRPr sz="2000">
              <a:solidFill>
                <a:srgbClr val="FFFFFF"/>
              </a:solidFill>
            </a:endParaRPr>
          </a:p>
          <a:p>
            <a:pPr marL="914400" lvl="1" indent="-355600" algn="l" rtl="0">
              <a:lnSpc>
                <a:spcPct val="115000"/>
              </a:lnSpc>
              <a:spcBef>
                <a:spcPts val="0"/>
              </a:spcBef>
              <a:spcAft>
                <a:spcPts val="0"/>
              </a:spcAft>
              <a:buClr>
                <a:srgbClr val="FFFFFF"/>
              </a:buClr>
              <a:buSzPts val="2000"/>
              <a:buChar char="—"/>
            </a:pPr>
            <a:r>
              <a:rPr lang="en-US">
                <a:solidFill>
                  <a:srgbClr val="FFFFFF"/>
                </a:solidFill>
              </a:rPr>
              <a:t>Puppet invokes ESGF installer</a:t>
            </a:r>
            <a:endParaRPr>
              <a:solidFill>
                <a:srgbClr val="FFFFFF"/>
              </a:solidFill>
            </a:endParaRPr>
          </a:p>
          <a:p>
            <a:pPr marL="914400" lvl="1" indent="-355600" algn="l" rtl="0">
              <a:lnSpc>
                <a:spcPct val="115000"/>
              </a:lnSpc>
              <a:spcBef>
                <a:spcPts val="0"/>
              </a:spcBef>
              <a:spcAft>
                <a:spcPts val="0"/>
              </a:spcAft>
              <a:buClr>
                <a:srgbClr val="FFFFFF"/>
              </a:buClr>
              <a:buSzPts val="2000"/>
              <a:buChar char="—"/>
            </a:pPr>
            <a:r>
              <a:rPr lang="en-US">
                <a:solidFill>
                  <a:srgbClr val="FFFFFF"/>
                </a:solidFill>
              </a:rPr>
              <a:t>configuration changes are completed after installer is complete</a:t>
            </a:r>
            <a:endParaRPr>
              <a:solidFill>
                <a:srgbClr val="FFFFFF"/>
              </a:solidFill>
            </a:endParaRPr>
          </a:p>
          <a:p>
            <a:pPr marL="914400" lvl="1" indent="-342900" algn="l" rtl="0">
              <a:lnSpc>
                <a:spcPct val="115000"/>
              </a:lnSpc>
              <a:spcBef>
                <a:spcPts val="0"/>
              </a:spcBef>
              <a:spcAft>
                <a:spcPts val="0"/>
              </a:spcAft>
              <a:buClr>
                <a:srgbClr val="FFFFFF"/>
              </a:buClr>
              <a:buSzPts val="1800"/>
              <a:buChar char="—"/>
            </a:pPr>
            <a:r>
              <a:rPr lang="en-US">
                <a:solidFill>
                  <a:srgbClr val="FFFFFF"/>
                </a:solidFill>
              </a:rPr>
              <a:t>NCI does not run the installation manually</a:t>
            </a:r>
            <a:endParaRPr>
              <a:solidFill>
                <a:srgbClr val="FFFFFF"/>
              </a:solidFill>
            </a:endParaRPr>
          </a:p>
          <a:p>
            <a:pPr marL="457200" lvl="0" indent="-355600" algn="l" rtl="0">
              <a:lnSpc>
                <a:spcPct val="115000"/>
              </a:lnSpc>
              <a:spcBef>
                <a:spcPts val="0"/>
              </a:spcBef>
              <a:spcAft>
                <a:spcPts val="0"/>
              </a:spcAft>
              <a:buClr>
                <a:srgbClr val="FFFFFF"/>
              </a:buClr>
              <a:buSzPts val="2000"/>
              <a:buChar char="▪"/>
            </a:pPr>
            <a:r>
              <a:rPr lang="en-US" sz="2000">
                <a:solidFill>
                  <a:srgbClr val="FFFFFF"/>
                </a:solidFill>
              </a:rPr>
              <a:t>NCI has a forked version of the github esgf-installer to permit our changes</a:t>
            </a:r>
            <a:endParaRPr sz="2000">
              <a:solidFill>
                <a:srgbClr val="FFFFFF"/>
              </a:solidFill>
            </a:endParaRPr>
          </a:p>
          <a:p>
            <a:pPr marL="457200" lvl="0" indent="-355600" algn="l" rtl="0">
              <a:lnSpc>
                <a:spcPct val="115000"/>
              </a:lnSpc>
              <a:spcBef>
                <a:spcPts val="0"/>
              </a:spcBef>
              <a:spcAft>
                <a:spcPts val="0"/>
              </a:spcAft>
              <a:buClr>
                <a:srgbClr val="FFFFFF"/>
              </a:buClr>
              <a:buSzPts val="2000"/>
              <a:buChar char="▪"/>
            </a:pPr>
            <a:r>
              <a:rPr lang="en-US" sz="2000">
                <a:solidFill>
                  <a:srgbClr val="FFFFFF"/>
                </a:solidFill>
              </a:rPr>
              <a:t>Puppet permits us to reproduce the machine if necessary</a:t>
            </a:r>
            <a:endParaRPr sz="2000">
              <a:solidFill>
                <a:srgbClr val="FF0000"/>
              </a:solidFill>
            </a:endParaRPr>
          </a:p>
        </p:txBody>
      </p:sp>
      <p:sp>
        <p:nvSpPr>
          <p:cNvPr id="329" name="Google Shape;329;p27"/>
          <p:cNvSpPr txBox="1">
            <a:spLocks noGrp="1"/>
          </p:cNvSpPr>
          <p:nvPr>
            <p:ph type="title"/>
          </p:nvPr>
        </p:nvSpPr>
        <p:spPr>
          <a:xfrm>
            <a:off x="605100" y="894700"/>
            <a:ext cx="6795900" cy="579000"/>
          </a:xfrm>
          <a:prstGeom prst="rect">
            <a:avLst/>
          </a:prstGeom>
          <a:noFill/>
          <a:ln>
            <a:noFill/>
          </a:ln>
        </p:spPr>
        <p:txBody>
          <a:bodyPr spcFirstLastPara="1" wrap="square" lIns="0" tIns="45700" rIns="45700" bIns="45700" anchor="ctr" anchorCtr="0">
            <a:noAutofit/>
          </a:bodyPr>
          <a:lstStyle/>
          <a:p>
            <a:pPr marL="0" lvl="0" indent="0" algn="l" rtl="0">
              <a:spcBef>
                <a:spcPts val="0"/>
              </a:spcBef>
              <a:spcAft>
                <a:spcPts val="0"/>
              </a:spcAft>
              <a:buClr>
                <a:srgbClr val="366092"/>
              </a:buClr>
              <a:buSzPts val="3200"/>
              <a:buFont typeface="Source Sans Pro"/>
              <a:buNone/>
            </a:pPr>
            <a:r>
              <a:rPr lang="en-US"/>
              <a:t>NCI ESGF Production Node Deployment</a:t>
            </a:r>
            <a:endParaRPr/>
          </a:p>
          <a:p>
            <a:pPr marL="0" lvl="0" indent="0" algn="l" rtl="0">
              <a:lnSpc>
                <a:spcPct val="90000"/>
              </a:lnSpc>
              <a:spcBef>
                <a:spcPts val="0"/>
              </a:spcBef>
              <a:spcAft>
                <a:spcPts val="0"/>
              </a:spcAft>
              <a:buClr>
                <a:srgbClr val="366092"/>
              </a:buClr>
              <a:buSzPts val="3200"/>
              <a:buFont typeface="Source Sans Pro"/>
              <a:buNone/>
            </a:pPr>
            <a:endParaRPr/>
          </a:p>
        </p:txBody>
      </p:sp>
      <p:sp>
        <p:nvSpPr>
          <p:cNvPr id="330" name="Google Shape;330;p27"/>
          <p:cNvSpPr txBox="1"/>
          <p:nvPr/>
        </p:nvSpPr>
        <p:spPr>
          <a:xfrm>
            <a:off x="5175750" y="1203225"/>
            <a:ext cx="2132400" cy="96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0000"/>
                </a:solidFill>
                <a:latin typeface="Source Sans Pro"/>
                <a:ea typeface="Source Sans Pro"/>
                <a:cs typeface="Source Sans Pro"/>
                <a:sym typeface="Source Sans Pro"/>
              </a:rPr>
              <a:t>It’s all automated!</a:t>
            </a:r>
            <a:endParaRPr sz="3000">
              <a:solidFill>
                <a:srgbClr val="FF0000"/>
              </a:solidFill>
              <a:latin typeface="Source Sans Pro"/>
              <a:ea typeface="Source Sans Pro"/>
              <a:cs typeface="Source Sans Pro"/>
              <a:sym typeface="Source Sans Pro"/>
            </a:endParaRPr>
          </a:p>
        </p:txBody>
      </p:sp>
      <p:grpSp>
        <p:nvGrpSpPr>
          <p:cNvPr id="331" name="Google Shape;331;p27"/>
          <p:cNvGrpSpPr/>
          <p:nvPr/>
        </p:nvGrpSpPr>
        <p:grpSpPr>
          <a:xfrm>
            <a:off x="123825" y="1756438"/>
            <a:ext cx="5972175" cy="4186788"/>
            <a:chOff x="123825" y="1756438"/>
            <a:chExt cx="5972175" cy="4186788"/>
          </a:xfrm>
        </p:grpSpPr>
        <p:cxnSp>
          <p:nvCxnSpPr>
            <p:cNvPr id="332" name="Google Shape;332;p27"/>
            <p:cNvCxnSpPr>
              <a:stCxn id="333" idx="2"/>
            </p:cNvCxnSpPr>
            <p:nvPr/>
          </p:nvCxnSpPr>
          <p:spPr>
            <a:xfrm>
              <a:off x="2128850" y="3150825"/>
              <a:ext cx="4200" cy="361200"/>
            </a:xfrm>
            <a:prstGeom prst="straightConnector1">
              <a:avLst/>
            </a:prstGeom>
            <a:noFill/>
            <a:ln w="19050" cap="flat" cmpd="sng">
              <a:solidFill>
                <a:srgbClr val="93C47D"/>
              </a:solidFill>
              <a:prstDash val="solid"/>
              <a:round/>
              <a:headEnd type="none" w="med" len="med"/>
              <a:tailEnd type="triangle" w="med" len="med"/>
            </a:ln>
          </p:spPr>
        </p:cxnSp>
        <p:cxnSp>
          <p:nvCxnSpPr>
            <p:cNvPr id="334" name="Google Shape;334;p27"/>
            <p:cNvCxnSpPr>
              <a:stCxn id="335" idx="2"/>
            </p:cNvCxnSpPr>
            <p:nvPr/>
          </p:nvCxnSpPr>
          <p:spPr>
            <a:xfrm>
              <a:off x="1047775" y="3150825"/>
              <a:ext cx="6600" cy="370800"/>
            </a:xfrm>
            <a:prstGeom prst="straightConnector1">
              <a:avLst/>
            </a:prstGeom>
            <a:noFill/>
            <a:ln w="19050" cap="flat" cmpd="sng">
              <a:solidFill>
                <a:srgbClr val="93C47D"/>
              </a:solidFill>
              <a:prstDash val="solid"/>
              <a:round/>
              <a:headEnd type="triangle" w="med" len="med"/>
              <a:tailEnd type="none" w="med" len="med"/>
            </a:ln>
          </p:spPr>
        </p:cxnSp>
        <p:grpSp>
          <p:nvGrpSpPr>
            <p:cNvPr id="336" name="Google Shape;336;p27"/>
            <p:cNvGrpSpPr/>
            <p:nvPr/>
          </p:nvGrpSpPr>
          <p:grpSpPr>
            <a:xfrm>
              <a:off x="123825" y="1756438"/>
              <a:ext cx="5972175" cy="4186788"/>
              <a:chOff x="47625" y="2299363"/>
              <a:chExt cx="5972175" cy="4186788"/>
            </a:xfrm>
          </p:grpSpPr>
          <p:sp>
            <p:nvSpPr>
              <p:cNvPr id="337" name="Google Shape;337;p27"/>
              <p:cNvSpPr/>
              <p:nvPr/>
            </p:nvSpPr>
            <p:spPr>
              <a:xfrm>
                <a:off x="1676400" y="4150825"/>
                <a:ext cx="4343400" cy="1076400"/>
              </a:xfrm>
              <a:prstGeom prst="rect">
                <a:avLst/>
              </a:prstGeom>
              <a:noFill/>
              <a:ln w="19050" cap="flat" cmpd="sng">
                <a:solidFill>
                  <a:srgbClr val="66666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47625" y="4231825"/>
                <a:ext cx="1305000" cy="914400"/>
              </a:xfrm>
              <a:prstGeom prst="roundRect">
                <a:avLst>
                  <a:gd name="adj" fmla="val 16667"/>
                </a:avLst>
              </a:prstGeom>
              <a:solidFill>
                <a:schemeClr val="lt2"/>
              </a:solidFill>
              <a:ln w="1905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Publisher</a:t>
                </a:r>
                <a:endParaRPr sz="1800">
                  <a:latin typeface="Source Sans Pro"/>
                  <a:ea typeface="Source Sans Pro"/>
                  <a:cs typeface="Source Sans Pro"/>
                  <a:sym typeface="Source Sans Pro"/>
                </a:endParaRPr>
              </a:p>
            </p:txBody>
          </p:sp>
          <p:sp>
            <p:nvSpPr>
              <p:cNvPr id="339" name="Google Shape;339;p27"/>
              <p:cNvSpPr/>
              <p:nvPr/>
            </p:nvSpPr>
            <p:spPr>
              <a:xfrm>
                <a:off x="2905178" y="2299363"/>
                <a:ext cx="1876392" cy="594648"/>
              </a:xfrm>
              <a:prstGeom prst="cloud">
                <a:avLst/>
              </a:prstGeom>
              <a:solidFill>
                <a:schemeClr val="lt2"/>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490525" y="3099150"/>
                <a:ext cx="962100" cy="594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GridFTP</a:t>
                </a:r>
                <a:endParaRPr sz="1800">
                  <a:latin typeface="Source Sans Pro"/>
                  <a:ea typeface="Source Sans Pro"/>
                  <a:cs typeface="Source Sans Pro"/>
                  <a:sym typeface="Source Sans Pro"/>
                </a:endParaRPr>
              </a:p>
            </p:txBody>
          </p:sp>
          <p:cxnSp>
            <p:nvCxnSpPr>
              <p:cNvPr id="340" name="Google Shape;340;p27"/>
              <p:cNvCxnSpPr>
                <a:stCxn id="341" idx="0"/>
                <a:endCxn id="342" idx="2"/>
              </p:cNvCxnSpPr>
              <p:nvPr/>
            </p:nvCxnSpPr>
            <p:spPr>
              <a:xfrm rot="10800000">
                <a:off x="3843375" y="3712900"/>
                <a:ext cx="0" cy="523500"/>
              </a:xfrm>
              <a:prstGeom prst="straightConnector1">
                <a:avLst/>
              </a:prstGeom>
              <a:noFill/>
              <a:ln w="19050" cap="flat" cmpd="sng">
                <a:solidFill>
                  <a:srgbClr val="980000"/>
                </a:solidFill>
                <a:prstDash val="solid"/>
                <a:round/>
                <a:headEnd type="none" w="med" len="med"/>
                <a:tailEnd type="none" w="med" len="med"/>
              </a:ln>
            </p:spPr>
          </p:cxnSp>
          <p:cxnSp>
            <p:nvCxnSpPr>
              <p:cNvPr id="343" name="Google Shape;343;p27"/>
              <p:cNvCxnSpPr>
                <a:stCxn id="344" idx="0"/>
              </p:cNvCxnSpPr>
              <p:nvPr/>
            </p:nvCxnSpPr>
            <p:spPr>
              <a:xfrm rot="10800000">
                <a:off x="5269725" y="3951100"/>
                <a:ext cx="2700" cy="285300"/>
              </a:xfrm>
              <a:prstGeom prst="straightConnector1">
                <a:avLst/>
              </a:prstGeom>
              <a:noFill/>
              <a:ln w="19050" cap="flat" cmpd="sng">
                <a:solidFill>
                  <a:srgbClr val="980000"/>
                </a:solidFill>
                <a:prstDash val="solid"/>
                <a:round/>
                <a:headEnd type="none" w="med" len="med"/>
                <a:tailEnd type="none" w="med" len="med"/>
              </a:ln>
            </p:spPr>
          </p:cxnSp>
          <p:cxnSp>
            <p:nvCxnSpPr>
              <p:cNvPr id="345" name="Google Shape;345;p27"/>
              <p:cNvCxnSpPr/>
              <p:nvPr/>
            </p:nvCxnSpPr>
            <p:spPr>
              <a:xfrm rot="10800000" flipH="1">
                <a:off x="2407750" y="3953625"/>
                <a:ext cx="2874000" cy="3300"/>
              </a:xfrm>
              <a:prstGeom prst="straightConnector1">
                <a:avLst/>
              </a:prstGeom>
              <a:noFill/>
              <a:ln w="19050" cap="flat" cmpd="sng">
                <a:solidFill>
                  <a:srgbClr val="980000"/>
                </a:solidFill>
                <a:prstDash val="solid"/>
                <a:round/>
                <a:headEnd type="none" w="med" len="med"/>
                <a:tailEnd type="none" w="med" len="med"/>
              </a:ln>
            </p:spPr>
          </p:cxnSp>
          <p:cxnSp>
            <p:nvCxnSpPr>
              <p:cNvPr id="346" name="Google Shape;346;p27"/>
              <p:cNvCxnSpPr>
                <a:endCxn id="347" idx="0"/>
              </p:cNvCxnSpPr>
              <p:nvPr/>
            </p:nvCxnSpPr>
            <p:spPr>
              <a:xfrm>
                <a:off x="2414025" y="3946525"/>
                <a:ext cx="300" cy="285300"/>
              </a:xfrm>
              <a:prstGeom prst="straightConnector1">
                <a:avLst/>
              </a:prstGeom>
              <a:noFill/>
              <a:ln w="19050" cap="flat" cmpd="sng">
                <a:solidFill>
                  <a:srgbClr val="980000"/>
                </a:solidFill>
                <a:prstDash val="solid"/>
                <a:round/>
                <a:headEnd type="none" w="med" len="med"/>
                <a:tailEnd type="none" w="med" len="med"/>
              </a:ln>
            </p:spPr>
          </p:cxnSp>
          <p:sp>
            <p:nvSpPr>
              <p:cNvPr id="344" name="Google Shape;344;p27"/>
              <p:cNvSpPr/>
              <p:nvPr/>
            </p:nvSpPr>
            <p:spPr>
              <a:xfrm>
                <a:off x="4619925" y="4236400"/>
                <a:ext cx="1305000" cy="9144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IDP</a:t>
                </a:r>
                <a:endParaRPr sz="1800">
                  <a:latin typeface="Source Sans Pro"/>
                  <a:ea typeface="Source Sans Pro"/>
                  <a:cs typeface="Source Sans Pro"/>
                  <a:sym typeface="Source Sans Pro"/>
                </a:endParaRPr>
              </a:p>
            </p:txBody>
          </p:sp>
          <p:sp>
            <p:nvSpPr>
              <p:cNvPr id="341" name="Google Shape;341;p27"/>
              <p:cNvSpPr/>
              <p:nvPr/>
            </p:nvSpPr>
            <p:spPr>
              <a:xfrm>
                <a:off x="3190875" y="4236400"/>
                <a:ext cx="1305000" cy="9144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Solr</a:t>
                </a:r>
                <a:endParaRPr sz="1800">
                  <a:latin typeface="Source Sans Pro"/>
                  <a:ea typeface="Source Sans Pro"/>
                  <a:cs typeface="Source Sans Pro"/>
                  <a:sym typeface="Source Sans Pro"/>
                </a:endParaRPr>
              </a:p>
              <a:p>
                <a:pPr marL="0" lvl="0" indent="0" algn="ctr" rtl="0">
                  <a:spcBef>
                    <a:spcPts val="0"/>
                  </a:spcBef>
                  <a:spcAft>
                    <a:spcPts val="0"/>
                  </a:spcAft>
                  <a:buNone/>
                </a:pPr>
                <a:r>
                  <a:rPr lang="en-US" sz="1800">
                    <a:latin typeface="Source Sans Pro"/>
                    <a:ea typeface="Source Sans Pro"/>
                    <a:cs typeface="Source Sans Pro"/>
                    <a:sym typeface="Source Sans Pro"/>
                  </a:rPr>
                  <a:t>CoG</a:t>
                </a:r>
                <a:endParaRPr sz="1800">
                  <a:latin typeface="Source Sans Pro"/>
                  <a:ea typeface="Source Sans Pro"/>
                  <a:cs typeface="Source Sans Pro"/>
                  <a:sym typeface="Source Sans Pro"/>
                </a:endParaRPr>
              </a:p>
            </p:txBody>
          </p:sp>
          <p:sp>
            <p:nvSpPr>
              <p:cNvPr id="347" name="Google Shape;347;p27"/>
              <p:cNvSpPr/>
              <p:nvPr/>
            </p:nvSpPr>
            <p:spPr>
              <a:xfrm>
                <a:off x="1761825" y="4231825"/>
                <a:ext cx="1305000" cy="914400"/>
              </a:xfrm>
              <a:prstGeom prst="roundRect">
                <a:avLst>
                  <a:gd name="adj"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TDS</a:t>
                </a:r>
                <a:endParaRPr sz="1800">
                  <a:latin typeface="Source Sans Pro"/>
                  <a:ea typeface="Source Sans Pro"/>
                  <a:cs typeface="Source Sans Pro"/>
                  <a:sym typeface="Source Sans Pro"/>
                </a:endParaRPr>
              </a:p>
            </p:txBody>
          </p:sp>
          <p:sp>
            <p:nvSpPr>
              <p:cNvPr id="342" name="Google Shape;342;p27"/>
              <p:cNvSpPr/>
              <p:nvPr/>
            </p:nvSpPr>
            <p:spPr>
              <a:xfrm>
                <a:off x="2962275" y="3118213"/>
                <a:ext cx="1762200" cy="594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Proxy</a:t>
                </a:r>
                <a:endParaRPr sz="1800">
                  <a:latin typeface="Source Sans Pro"/>
                  <a:ea typeface="Source Sans Pro"/>
                  <a:cs typeface="Source Sans Pro"/>
                  <a:sym typeface="Source Sans Pro"/>
                </a:endParaRPr>
              </a:p>
            </p:txBody>
          </p:sp>
          <p:cxnSp>
            <p:nvCxnSpPr>
              <p:cNvPr id="348" name="Google Shape;348;p27"/>
              <p:cNvCxnSpPr>
                <a:stCxn id="342" idx="0"/>
                <a:endCxn id="339" idx="1"/>
              </p:cNvCxnSpPr>
              <p:nvPr/>
            </p:nvCxnSpPr>
            <p:spPr>
              <a:xfrm rot="10800000">
                <a:off x="3843375" y="2893513"/>
                <a:ext cx="0" cy="224700"/>
              </a:xfrm>
              <a:prstGeom prst="straightConnector1">
                <a:avLst/>
              </a:prstGeom>
              <a:noFill/>
              <a:ln w="19050" cap="flat" cmpd="sng">
                <a:solidFill>
                  <a:srgbClr val="980000"/>
                </a:solidFill>
                <a:prstDash val="solid"/>
                <a:round/>
                <a:headEnd type="none" w="med" len="med"/>
                <a:tailEnd type="none" w="med" len="med"/>
              </a:ln>
            </p:spPr>
          </p:cxnSp>
          <p:sp>
            <p:nvSpPr>
              <p:cNvPr id="349" name="Google Shape;349;p27"/>
              <p:cNvSpPr/>
              <p:nvPr/>
            </p:nvSpPr>
            <p:spPr>
              <a:xfrm>
                <a:off x="3349600" y="5495550"/>
                <a:ext cx="1009800" cy="990600"/>
              </a:xfrm>
              <a:prstGeom prst="can">
                <a:avLst>
                  <a:gd name="adj" fmla="val 25000"/>
                </a:avLst>
              </a:prstGeom>
              <a:solidFill>
                <a:schemeClr val="lt2"/>
              </a:solidFill>
              <a:ln w="19050"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Shared Storage</a:t>
                </a:r>
                <a:endParaRPr sz="1800">
                  <a:latin typeface="Source Sans Pro"/>
                  <a:ea typeface="Source Sans Pro"/>
                  <a:cs typeface="Source Sans Pro"/>
                  <a:sym typeface="Source Sans Pro"/>
                </a:endParaRPr>
              </a:p>
            </p:txBody>
          </p:sp>
          <p:sp>
            <p:nvSpPr>
              <p:cNvPr id="350" name="Google Shape;350;p27"/>
              <p:cNvSpPr/>
              <p:nvPr/>
            </p:nvSpPr>
            <p:spPr>
              <a:xfrm>
                <a:off x="990525" y="5495550"/>
                <a:ext cx="1009800" cy="990600"/>
              </a:xfrm>
              <a:prstGeom prst="can">
                <a:avLst>
                  <a:gd name="adj" fmla="val 25000"/>
                </a:avLst>
              </a:prstGeom>
              <a:solidFill>
                <a:schemeClr val="lt2"/>
              </a:solid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File- system</a:t>
                </a:r>
                <a:endParaRPr sz="1800">
                  <a:latin typeface="Source Sans Pro"/>
                  <a:ea typeface="Source Sans Pro"/>
                  <a:cs typeface="Source Sans Pro"/>
                  <a:sym typeface="Source Sans Pro"/>
                </a:endParaRPr>
              </a:p>
            </p:txBody>
          </p:sp>
          <p:cxnSp>
            <p:nvCxnSpPr>
              <p:cNvPr id="351" name="Google Shape;351;p27"/>
              <p:cNvCxnSpPr>
                <a:endCxn id="350" idx="1"/>
              </p:cNvCxnSpPr>
              <p:nvPr/>
            </p:nvCxnSpPr>
            <p:spPr>
              <a:xfrm>
                <a:off x="1490625" y="4052550"/>
                <a:ext cx="4800" cy="1443000"/>
              </a:xfrm>
              <a:prstGeom prst="straightConnector1">
                <a:avLst/>
              </a:prstGeom>
              <a:noFill/>
              <a:ln w="19050" cap="flat" cmpd="sng">
                <a:solidFill>
                  <a:srgbClr val="93C47D"/>
                </a:solidFill>
                <a:prstDash val="solid"/>
                <a:round/>
                <a:headEnd type="none" w="med" len="med"/>
                <a:tailEnd type="none" w="med" len="med"/>
              </a:ln>
            </p:spPr>
          </p:cxnSp>
          <p:cxnSp>
            <p:nvCxnSpPr>
              <p:cNvPr id="352" name="Google Shape;352;p27"/>
              <p:cNvCxnSpPr>
                <a:stCxn id="338" idx="2"/>
                <a:endCxn id="350" idx="1"/>
              </p:cNvCxnSpPr>
              <p:nvPr/>
            </p:nvCxnSpPr>
            <p:spPr>
              <a:xfrm>
                <a:off x="700125" y="5146225"/>
                <a:ext cx="795300" cy="349200"/>
              </a:xfrm>
              <a:prstGeom prst="straightConnector1">
                <a:avLst/>
              </a:prstGeom>
              <a:noFill/>
              <a:ln w="19050" cap="flat" cmpd="sng">
                <a:solidFill>
                  <a:srgbClr val="93C47D"/>
                </a:solidFill>
                <a:prstDash val="solid"/>
                <a:round/>
                <a:headEnd type="none" w="med" len="med"/>
                <a:tailEnd type="none" w="med" len="med"/>
              </a:ln>
            </p:spPr>
          </p:cxnSp>
          <p:cxnSp>
            <p:nvCxnSpPr>
              <p:cNvPr id="353" name="Google Shape;353;p27"/>
              <p:cNvCxnSpPr>
                <a:stCxn id="347" idx="2"/>
                <a:endCxn id="350" idx="1"/>
              </p:cNvCxnSpPr>
              <p:nvPr/>
            </p:nvCxnSpPr>
            <p:spPr>
              <a:xfrm flipH="1">
                <a:off x="1495425" y="5146225"/>
                <a:ext cx="918900" cy="349200"/>
              </a:xfrm>
              <a:prstGeom prst="straightConnector1">
                <a:avLst/>
              </a:prstGeom>
              <a:noFill/>
              <a:ln w="19050" cap="flat" cmpd="sng">
                <a:solidFill>
                  <a:srgbClr val="93C47D"/>
                </a:solidFill>
                <a:prstDash val="solid"/>
                <a:round/>
                <a:headEnd type="none" w="med" len="med"/>
                <a:tailEnd type="none" w="med" len="med"/>
              </a:ln>
            </p:spPr>
          </p:cxnSp>
          <p:cxnSp>
            <p:nvCxnSpPr>
              <p:cNvPr id="354" name="Google Shape;354;p27"/>
              <p:cNvCxnSpPr>
                <a:stCxn id="344" idx="2"/>
                <a:endCxn id="349" idx="1"/>
              </p:cNvCxnSpPr>
              <p:nvPr/>
            </p:nvCxnSpPr>
            <p:spPr>
              <a:xfrm flipH="1">
                <a:off x="3854625" y="5150800"/>
                <a:ext cx="1417800" cy="344700"/>
              </a:xfrm>
              <a:prstGeom prst="straightConnector1">
                <a:avLst/>
              </a:prstGeom>
              <a:noFill/>
              <a:ln w="19050" cap="flat" cmpd="sng">
                <a:solidFill>
                  <a:srgbClr val="274E13"/>
                </a:solidFill>
                <a:prstDash val="solid"/>
                <a:round/>
                <a:headEnd type="none" w="med" len="med"/>
                <a:tailEnd type="none" w="med" len="med"/>
              </a:ln>
            </p:spPr>
          </p:cxnSp>
          <p:cxnSp>
            <p:nvCxnSpPr>
              <p:cNvPr id="355" name="Google Shape;355;p27"/>
              <p:cNvCxnSpPr>
                <a:stCxn id="341" idx="2"/>
                <a:endCxn id="349" idx="1"/>
              </p:cNvCxnSpPr>
              <p:nvPr/>
            </p:nvCxnSpPr>
            <p:spPr>
              <a:xfrm>
                <a:off x="3843375" y="5150800"/>
                <a:ext cx="11100" cy="344700"/>
              </a:xfrm>
              <a:prstGeom prst="straightConnector1">
                <a:avLst/>
              </a:prstGeom>
              <a:noFill/>
              <a:ln w="19050" cap="flat" cmpd="sng">
                <a:solidFill>
                  <a:srgbClr val="274E13"/>
                </a:solidFill>
                <a:prstDash val="solid"/>
                <a:round/>
                <a:headEnd type="none" w="med" len="med"/>
                <a:tailEnd type="none" w="med" len="med"/>
              </a:ln>
            </p:spPr>
          </p:cxnSp>
          <p:cxnSp>
            <p:nvCxnSpPr>
              <p:cNvPr id="356" name="Google Shape;356;p27"/>
              <p:cNvCxnSpPr>
                <a:stCxn id="347" idx="2"/>
                <a:endCxn id="349" idx="1"/>
              </p:cNvCxnSpPr>
              <p:nvPr/>
            </p:nvCxnSpPr>
            <p:spPr>
              <a:xfrm>
                <a:off x="2414325" y="5146225"/>
                <a:ext cx="1440300" cy="349200"/>
              </a:xfrm>
              <a:prstGeom prst="straightConnector1">
                <a:avLst/>
              </a:prstGeom>
              <a:noFill/>
              <a:ln w="19050" cap="flat" cmpd="sng">
                <a:solidFill>
                  <a:srgbClr val="274E13"/>
                </a:solidFill>
                <a:prstDash val="solid"/>
                <a:round/>
                <a:headEnd type="none" w="med" len="med"/>
                <a:tailEnd type="none" w="med" len="med"/>
              </a:ln>
            </p:spPr>
          </p:cxnSp>
          <p:cxnSp>
            <p:nvCxnSpPr>
              <p:cNvPr id="357" name="Google Shape;357;p27"/>
              <p:cNvCxnSpPr>
                <a:stCxn id="338" idx="2"/>
                <a:endCxn id="349" idx="1"/>
              </p:cNvCxnSpPr>
              <p:nvPr/>
            </p:nvCxnSpPr>
            <p:spPr>
              <a:xfrm>
                <a:off x="700125" y="5146225"/>
                <a:ext cx="3154500" cy="349200"/>
              </a:xfrm>
              <a:prstGeom prst="straightConnector1">
                <a:avLst/>
              </a:prstGeom>
              <a:noFill/>
              <a:ln w="19050" cap="flat" cmpd="sng">
                <a:solidFill>
                  <a:srgbClr val="274E13"/>
                </a:solidFill>
                <a:prstDash val="solid"/>
                <a:round/>
                <a:headEnd type="none" w="med" len="med"/>
                <a:tailEnd type="none" w="med" len="med"/>
              </a:ln>
            </p:spPr>
          </p:cxnSp>
          <p:cxnSp>
            <p:nvCxnSpPr>
              <p:cNvPr id="358" name="Google Shape;358;p27"/>
              <p:cNvCxnSpPr>
                <a:stCxn id="339" idx="2"/>
                <a:endCxn id="335" idx="0"/>
              </p:cNvCxnSpPr>
              <p:nvPr/>
            </p:nvCxnSpPr>
            <p:spPr>
              <a:xfrm flipH="1">
                <a:off x="971498" y="2596687"/>
                <a:ext cx="1939500" cy="502500"/>
              </a:xfrm>
              <a:prstGeom prst="straightConnector1">
                <a:avLst/>
              </a:prstGeom>
              <a:noFill/>
              <a:ln w="19050" cap="flat" cmpd="sng">
                <a:solidFill>
                  <a:srgbClr val="666666"/>
                </a:solidFill>
                <a:prstDash val="solid"/>
                <a:round/>
                <a:headEnd type="triangle" w="med" len="med"/>
                <a:tailEnd type="none" w="med" len="med"/>
              </a:ln>
            </p:spPr>
          </p:cxnSp>
        </p:grpSp>
        <p:sp>
          <p:nvSpPr>
            <p:cNvPr id="333" name="Google Shape;333;p27"/>
            <p:cNvSpPr/>
            <p:nvPr/>
          </p:nvSpPr>
          <p:spPr>
            <a:xfrm>
              <a:off x="1647800" y="2556225"/>
              <a:ext cx="962100" cy="5946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Source Sans Pro"/>
                  <a:ea typeface="Source Sans Pro"/>
                  <a:cs typeface="Source Sans Pro"/>
                  <a:sym typeface="Source Sans Pro"/>
                </a:rPr>
                <a:t>DTN</a:t>
              </a:r>
              <a:endParaRPr sz="1800">
                <a:latin typeface="Source Sans Pro"/>
                <a:ea typeface="Source Sans Pro"/>
                <a:cs typeface="Source Sans Pro"/>
                <a:sym typeface="Source Sans Pro"/>
              </a:endParaRPr>
            </a:p>
          </p:txBody>
        </p:sp>
        <p:cxnSp>
          <p:nvCxnSpPr>
            <p:cNvPr id="359" name="Google Shape;359;p27"/>
            <p:cNvCxnSpPr>
              <a:stCxn id="339" idx="2"/>
              <a:endCxn id="333" idx="0"/>
            </p:cNvCxnSpPr>
            <p:nvPr/>
          </p:nvCxnSpPr>
          <p:spPr>
            <a:xfrm flipH="1">
              <a:off x="2128898" y="2053762"/>
              <a:ext cx="858300" cy="502500"/>
            </a:xfrm>
            <a:prstGeom prst="straightConnector1">
              <a:avLst/>
            </a:prstGeom>
            <a:noFill/>
            <a:ln w="19050" cap="flat" cmpd="sng">
              <a:solidFill>
                <a:srgbClr val="666666"/>
              </a:solidFill>
              <a:prstDash val="solid"/>
              <a:round/>
              <a:headEnd type="none" w="med" len="med"/>
              <a:tailEnd type="triangle" w="med" len="med"/>
            </a:ln>
          </p:spPr>
        </p:cxnSp>
        <p:cxnSp>
          <p:nvCxnSpPr>
            <p:cNvPr id="360" name="Google Shape;360;p27"/>
            <p:cNvCxnSpPr/>
            <p:nvPr/>
          </p:nvCxnSpPr>
          <p:spPr>
            <a:xfrm>
              <a:off x="1045425" y="3517125"/>
              <a:ext cx="1097700" cy="0"/>
            </a:xfrm>
            <a:prstGeom prst="straightConnector1">
              <a:avLst/>
            </a:prstGeom>
            <a:noFill/>
            <a:ln w="19050" cap="flat" cmpd="sng">
              <a:solidFill>
                <a:srgbClr val="93C47D"/>
              </a:solidFill>
              <a:prstDash val="solid"/>
              <a:round/>
              <a:headEnd type="none" w="med" len="med"/>
              <a:tailEnd type="none" w="med" len="med"/>
            </a:ln>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a:spLocks noGrp="1"/>
          </p:cNvSpPr>
          <p:nvPr>
            <p:ph type="body" idx="1"/>
          </p:nvPr>
        </p:nvSpPr>
        <p:spPr>
          <a:xfrm>
            <a:off x="8011115" y="1706037"/>
            <a:ext cx="4058400" cy="49068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None/>
            </a:pPr>
            <a:endParaRPr sz="2000">
              <a:solidFill>
                <a:srgbClr val="FFFFFF"/>
              </a:solidFill>
            </a:endParaRPr>
          </a:p>
          <a:p>
            <a:pPr marL="457200" lvl="0" indent="0" algn="l" rtl="0">
              <a:lnSpc>
                <a:spcPct val="115000"/>
              </a:lnSpc>
              <a:spcBef>
                <a:spcPts val="0"/>
              </a:spcBef>
              <a:spcAft>
                <a:spcPts val="0"/>
              </a:spcAft>
              <a:buNone/>
            </a:pPr>
            <a:endParaRPr sz="2000">
              <a:solidFill>
                <a:srgbClr val="FFFFFF"/>
              </a:solidFill>
            </a:endParaRPr>
          </a:p>
          <a:p>
            <a:pPr marL="0" lvl="0" indent="0" algn="l" rtl="0">
              <a:lnSpc>
                <a:spcPct val="115000"/>
              </a:lnSpc>
              <a:spcBef>
                <a:spcPts val="0"/>
              </a:spcBef>
              <a:spcAft>
                <a:spcPts val="0"/>
              </a:spcAft>
              <a:buNone/>
            </a:pPr>
            <a:r>
              <a:rPr lang="en-US" sz="2000">
                <a:solidFill>
                  <a:srgbClr val="FFFFFF"/>
                </a:solidFill>
              </a:rPr>
              <a:t>Despite concerns the community is very positive about the vast improvements of ESGF for CMIP6 compared to CMIP5!</a:t>
            </a:r>
            <a:endParaRPr sz="2000">
              <a:solidFill>
                <a:srgbClr val="FFFFFF"/>
              </a:solidFill>
            </a:endParaRPr>
          </a:p>
          <a:p>
            <a:pPr marL="0" marR="0" lvl="0" indent="0" algn="l" rtl="0">
              <a:lnSpc>
                <a:spcPct val="115000"/>
              </a:lnSpc>
              <a:spcBef>
                <a:spcPts val="0"/>
              </a:spcBef>
              <a:spcAft>
                <a:spcPts val="0"/>
              </a:spcAft>
              <a:buNone/>
            </a:pPr>
            <a:endParaRPr>
              <a:solidFill>
                <a:srgbClr val="FFFFFF"/>
              </a:solidFill>
            </a:endParaRPr>
          </a:p>
        </p:txBody>
      </p:sp>
      <p:sp>
        <p:nvSpPr>
          <p:cNvPr id="366" name="Google Shape;366;p28"/>
          <p:cNvSpPr txBox="1">
            <a:spLocks noGrp="1"/>
          </p:cNvSpPr>
          <p:nvPr>
            <p:ph type="body" idx="2"/>
          </p:nvPr>
        </p:nvSpPr>
        <p:spPr>
          <a:xfrm>
            <a:off x="457202" y="1735658"/>
            <a:ext cx="6591300" cy="48942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Clr>
                <a:schemeClr val="dk1"/>
              </a:buClr>
              <a:buSzPts val="2000"/>
              <a:buFont typeface="Source Sans Pro"/>
              <a:buChar char="▪"/>
            </a:pPr>
            <a:r>
              <a:rPr lang="en-US" sz="2000" b="1" dirty="0">
                <a:solidFill>
                  <a:srgbClr val="4C483D"/>
                </a:solidFill>
              </a:rPr>
              <a:t>#1 Concern of climate community: The availability, support and readiness of the tools</a:t>
            </a:r>
            <a:endParaRPr sz="2000" b="1" dirty="0">
              <a:solidFill>
                <a:srgbClr val="4C483D"/>
              </a:solidFill>
            </a:endParaRPr>
          </a:p>
          <a:p>
            <a:pPr marL="914400" lvl="1" indent="-355600" algn="l" rtl="0">
              <a:lnSpc>
                <a:spcPct val="115000"/>
              </a:lnSpc>
              <a:spcBef>
                <a:spcPts val="0"/>
              </a:spcBef>
              <a:spcAft>
                <a:spcPts val="0"/>
              </a:spcAft>
              <a:buClr>
                <a:srgbClr val="4C483D"/>
              </a:buClr>
              <a:buSzPts val="2000"/>
              <a:buChar char="—"/>
            </a:pPr>
            <a:r>
              <a:rPr lang="en-US" b="1" dirty="0" err="1">
                <a:solidFill>
                  <a:srgbClr val="4C483D"/>
                </a:solidFill>
              </a:rPr>
              <a:t>ESMValTool</a:t>
            </a:r>
            <a:r>
              <a:rPr lang="en-US" b="1" dirty="0">
                <a:solidFill>
                  <a:srgbClr val="4C483D"/>
                </a:solidFill>
              </a:rPr>
              <a:t>, PCMDI Metrics Package</a:t>
            </a:r>
            <a:r>
              <a:rPr lang="en-US" dirty="0">
                <a:solidFill>
                  <a:srgbClr val="4C483D"/>
                </a:solidFill>
              </a:rPr>
              <a:t>, Birdhouse</a:t>
            </a:r>
            <a:endParaRPr dirty="0">
              <a:solidFill>
                <a:srgbClr val="4C483D"/>
              </a:solidFill>
            </a:endParaRPr>
          </a:p>
          <a:p>
            <a:pPr marL="914400" lvl="1" indent="-355600" algn="l" rtl="0">
              <a:lnSpc>
                <a:spcPct val="115000"/>
              </a:lnSpc>
              <a:spcBef>
                <a:spcPts val="0"/>
              </a:spcBef>
              <a:spcAft>
                <a:spcPts val="0"/>
              </a:spcAft>
              <a:buClr>
                <a:srgbClr val="4C483D"/>
              </a:buClr>
              <a:buSzPts val="2000"/>
              <a:buChar char="—"/>
            </a:pPr>
            <a:r>
              <a:rPr lang="en-US" dirty="0">
                <a:solidFill>
                  <a:srgbClr val="4C483D"/>
                </a:solidFill>
              </a:rPr>
              <a:t>What’s the best support channel for </a:t>
            </a:r>
            <a:r>
              <a:rPr lang="en-US" dirty="0" err="1">
                <a:solidFill>
                  <a:srgbClr val="4C483D"/>
                </a:solidFill>
              </a:rPr>
              <a:t>Synda</a:t>
            </a:r>
            <a:endParaRPr dirty="0">
              <a:solidFill>
                <a:srgbClr val="4C483D"/>
              </a:solidFill>
            </a:endParaRPr>
          </a:p>
          <a:p>
            <a:pPr marL="457200" lvl="0" indent="-355600" algn="l" rtl="0">
              <a:lnSpc>
                <a:spcPct val="115000"/>
              </a:lnSpc>
              <a:spcBef>
                <a:spcPts val="0"/>
              </a:spcBef>
              <a:spcAft>
                <a:spcPts val="0"/>
              </a:spcAft>
              <a:buClr>
                <a:srgbClr val="4C483D"/>
              </a:buClr>
              <a:buSzPts val="2000"/>
              <a:buChar char="▪"/>
            </a:pPr>
            <a:r>
              <a:rPr lang="en-US" sz="2000" dirty="0">
                <a:solidFill>
                  <a:srgbClr val="4C483D"/>
                </a:solidFill>
              </a:rPr>
              <a:t>#2 Concern: Timing of CMIP6 services</a:t>
            </a:r>
            <a:endParaRPr sz="2000" dirty="0">
              <a:solidFill>
                <a:srgbClr val="4C483D"/>
              </a:solidFill>
            </a:endParaRPr>
          </a:p>
          <a:p>
            <a:pPr marL="914400" lvl="1" indent="-355600" algn="l" rtl="0">
              <a:lnSpc>
                <a:spcPct val="115000"/>
              </a:lnSpc>
              <a:spcBef>
                <a:spcPts val="0"/>
              </a:spcBef>
              <a:spcAft>
                <a:spcPts val="0"/>
              </a:spcAft>
              <a:buClr>
                <a:srgbClr val="4C483D"/>
              </a:buClr>
              <a:buSzPts val="2000"/>
              <a:buChar char="—"/>
            </a:pPr>
            <a:r>
              <a:rPr lang="en-US" dirty="0">
                <a:solidFill>
                  <a:srgbClr val="4C483D"/>
                </a:solidFill>
              </a:rPr>
              <a:t>To be ready for users to interact with the CMIP6 data, the community needs time to develop tools that interact with these services (</a:t>
            </a:r>
            <a:r>
              <a:rPr lang="en-US" dirty="0" err="1">
                <a:solidFill>
                  <a:srgbClr val="4C483D"/>
                </a:solidFill>
              </a:rPr>
              <a:t>eg.</a:t>
            </a:r>
            <a:r>
              <a:rPr lang="en-US" dirty="0">
                <a:solidFill>
                  <a:srgbClr val="4C483D"/>
                </a:solidFill>
              </a:rPr>
              <a:t> ES-DOC).</a:t>
            </a:r>
            <a:endParaRPr dirty="0">
              <a:solidFill>
                <a:srgbClr val="4C483D"/>
              </a:solidFill>
            </a:endParaRPr>
          </a:p>
          <a:p>
            <a:pPr marL="914400" lvl="1" indent="-342900" algn="l" rtl="0">
              <a:lnSpc>
                <a:spcPct val="115000"/>
              </a:lnSpc>
              <a:spcBef>
                <a:spcPts val="0"/>
              </a:spcBef>
              <a:spcAft>
                <a:spcPts val="0"/>
              </a:spcAft>
              <a:buClr>
                <a:srgbClr val="4C483D"/>
              </a:buClr>
              <a:buSzPts val="1800"/>
              <a:buChar char="—"/>
            </a:pPr>
            <a:r>
              <a:rPr lang="en-US" dirty="0">
                <a:solidFill>
                  <a:srgbClr val="4C483D"/>
                </a:solidFill>
              </a:rPr>
              <a:t>In line with this, more clarity around some facets would be helpful, in particular r1i1p1fN where different groups have used different conventions.</a:t>
            </a:r>
            <a:endParaRPr dirty="0">
              <a:solidFill>
                <a:srgbClr val="4C483D"/>
              </a:solidFill>
            </a:endParaRPr>
          </a:p>
          <a:p>
            <a:pPr marL="285743" lvl="0" indent="-91433" algn="l" rtl="0">
              <a:spcBef>
                <a:spcPts val="0"/>
              </a:spcBef>
              <a:spcAft>
                <a:spcPts val="0"/>
              </a:spcAft>
              <a:buSzPts val="2160"/>
              <a:buNone/>
            </a:pPr>
            <a:endParaRPr dirty="0"/>
          </a:p>
        </p:txBody>
      </p:sp>
      <p:sp>
        <p:nvSpPr>
          <p:cNvPr id="367" name="Google Shape;367;p28"/>
          <p:cNvSpPr txBox="1">
            <a:spLocks noGrp="1"/>
          </p:cNvSpPr>
          <p:nvPr>
            <p:ph type="title"/>
          </p:nvPr>
        </p:nvSpPr>
        <p:spPr>
          <a:xfrm>
            <a:off x="605110" y="894709"/>
            <a:ext cx="6187200" cy="579000"/>
          </a:xfrm>
          <a:prstGeom prst="rect">
            <a:avLst/>
          </a:prstGeom>
          <a:noFill/>
          <a:ln>
            <a:noFill/>
          </a:ln>
        </p:spPr>
        <p:txBody>
          <a:bodyPr spcFirstLastPara="1" wrap="square" lIns="0" tIns="45700" rIns="45700" bIns="45700" anchor="ctr" anchorCtr="0">
            <a:noAutofit/>
          </a:bodyPr>
          <a:lstStyle/>
          <a:p>
            <a:pPr marL="0" lvl="0" indent="0" algn="l" rtl="0">
              <a:lnSpc>
                <a:spcPct val="90000"/>
              </a:lnSpc>
              <a:spcBef>
                <a:spcPts val="0"/>
              </a:spcBef>
              <a:spcAft>
                <a:spcPts val="0"/>
              </a:spcAft>
              <a:buClr>
                <a:srgbClr val="366092"/>
              </a:buClr>
              <a:buSzPts val="3200"/>
              <a:buFont typeface="Source Sans Pro"/>
              <a:buNone/>
            </a:pPr>
            <a:r>
              <a:rPr lang="en-US"/>
              <a:t>User Feedback for CMIP6 so far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9"/>
          <p:cNvSpPr txBox="1">
            <a:spLocks noGrp="1"/>
          </p:cNvSpPr>
          <p:nvPr>
            <p:ph type="title"/>
          </p:nvPr>
        </p:nvSpPr>
        <p:spPr>
          <a:xfrm>
            <a:off x="571501" y="716382"/>
            <a:ext cx="3511800" cy="975000"/>
          </a:xfrm>
          <a:prstGeom prst="rect">
            <a:avLst/>
          </a:prstGeom>
          <a:noFill/>
          <a:ln>
            <a:noFill/>
          </a:ln>
        </p:spPr>
        <p:txBody>
          <a:bodyPr spcFirstLastPara="1" wrap="square" lIns="0" tIns="45700" rIns="45700" bIns="45700" anchor="ctr" anchorCtr="0">
            <a:noAutofit/>
          </a:bodyPr>
          <a:lstStyle/>
          <a:p>
            <a:pPr marL="0" lvl="0" indent="0" algn="l" rtl="0">
              <a:lnSpc>
                <a:spcPct val="90000"/>
              </a:lnSpc>
              <a:spcBef>
                <a:spcPts val="0"/>
              </a:spcBef>
              <a:spcAft>
                <a:spcPts val="0"/>
              </a:spcAft>
              <a:buClr>
                <a:srgbClr val="C5D8F1"/>
              </a:buClr>
              <a:buSzPts val="3200"/>
              <a:buFont typeface="Source Sans Pro"/>
              <a:buNone/>
            </a:pPr>
            <a:r>
              <a:rPr lang="en-US"/>
              <a:t>Future Focus</a:t>
            </a:r>
            <a:endParaRPr/>
          </a:p>
        </p:txBody>
      </p:sp>
      <p:sp>
        <p:nvSpPr>
          <p:cNvPr id="373" name="Google Shape;373;p29"/>
          <p:cNvSpPr txBox="1">
            <a:spLocks noGrp="1"/>
          </p:cNvSpPr>
          <p:nvPr>
            <p:ph type="body" idx="1"/>
          </p:nvPr>
        </p:nvSpPr>
        <p:spPr>
          <a:xfrm>
            <a:off x="571500" y="1569822"/>
            <a:ext cx="3511800" cy="4906800"/>
          </a:xfrm>
          <a:prstGeom prst="rect">
            <a:avLst/>
          </a:prstGeom>
          <a:noFill/>
          <a:ln>
            <a:noFill/>
          </a:ln>
        </p:spPr>
        <p:txBody>
          <a:bodyPr spcFirstLastPara="1" wrap="square" lIns="0" tIns="0" rIns="0" bIns="0" anchor="t" anchorCtr="0">
            <a:noAutofit/>
          </a:bodyPr>
          <a:lstStyle/>
          <a:p>
            <a:pPr marL="285750" lvl="0" indent="-298450" algn="l" rtl="0">
              <a:spcBef>
                <a:spcPts val="0"/>
              </a:spcBef>
              <a:spcAft>
                <a:spcPts val="0"/>
              </a:spcAft>
              <a:buClr>
                <a:srgbClr val="FFFFFF"/>
              </a:buClr>
              <a:buSzPts val="2000"/>
              <a:buFont typeface="Source Sans Pro"/>
              <a:buChar char="•"/>
            </a:pPr>
            <a:r>
              <a:rPr lang="en-US" sz="2000">
                <a:solidFill>
                  <a:srgbClr val="FFFFFF"/>
                </a:solidFill>
              </a:rPr>
              <a:t>Publication of Australian CMIP6 Data</a:t>
            </a:r>
            <a:endParaRPr sz="2000">
              <a:solidFill>
                <a:srgbClr val="FFFFFF"/>
              </a:solidFill>
            </a:endParaRPr>
          </a:p>
          <a:p>
            <a:pPr marL="285750" lvl="0" indent="-171450" algn="l" rtl="0">
              <a:spcBef>
                <a:spcPts val="0"/>
              </a:spcBef>
              <a:spcAft>
                <a:spcPts val="0"/>
              </a:spcAft>
              <a:buClr>
                <a:schemeClr val="dk1"/>
              </a:buClr>
              <a:buSzPts val="1100"/>
              <a:buFont typeface="Arial"/>
              <a:buNone/>
            </a:pPr>
            <a:endParaRPr sz="2000">
              <a:solidFill>
                <a:srgbClr val="FFFFFF"/>
              </a:solidFill>
            </a:endParaRPr>
          </a:p>
          <a:p>
            <a:pPr marL="285750" lvl="0" indent="-298450" algn="l" rtl="0">
              <a:spcBef>
                <a:spcPts val="0"/>
              </a:spcBef>
              <a:spcAft>
                <a:spcPts val="0"/>
              </a:spcAft>
              <a:buClr>
                <a:srgbClr val="FFFFFF"/>
              </a:buClr>
              <a:buSzPts val="2000"/>
              <a:buFont typeface="Source Sans Pro"/>
              <a:buChar char="•"/>
            </a:pPr>
            <a:r>
              <a:rPr lang="en-US" sz="2000">
                <a:solidFill>
                  <a:srgbClr val="FFFFFF"/>
                </a:solidFill>
              </a:rPr>
              <a:t>Automation of the re-publication procedure</a:t>
            </a:r>
            <a:endParaRPr sz="2000">
              <a:solidFill>
                <a:srgbClr val="FFFFFF"/>
              </a:solidFill>
            </a:endParaRPr>
          </a:p>
          <a:p>
            <a:pPr marL="285750" lvl="0" indent="-171450" algn="l" rtl="0">
              <a:spcBef>
                <a:spcPts val="0"/>
              </a:spcBef>
              <a:spcAft>
                <a:spcPts val="0"/>
              </a:spcAft>
              <a:buClr>
                <a:schemeClr val="dk1"/>
              </a:buClr>
              <a:buSzPts val="1100"/>
              <a:buFont typeface="Arial"/>
              <a:buNone/>
            </a:pPr>
            <a:endParaRPr sz="2000">
              <a:solidFill>
                <a:srgbClr val="FFFFFF"/>
              </a:solidFill>
            </a:endParaRPr>
          </a:p>
          <a:p>
            <a:pPr marL="285750" lvl="0" indent="-298450" algn="l" rtl="0">
              <a:spcBef>
                <a:spcPts val="0"/>
              </a:spcBef>
              <a:spcAft>
                <a:spcPts val="0"/>
              </a:spcAft>
              <a:buClr>
                <a:srgbClr val="FFFFFF"/>
              </a:buClr>
              <a:buSzPts val="2000"/>
              <a:buFont typeface="Source Sans Pro"/>
              <a:buChar char="•"/>
            </a:pPr>
            <a:r>
              <a:rPr lang="en-US" sz="2000">
                <a:solidFill>
                  <a:srgbClr val="FFFFFF"/>
                </a:solidFill>
              </a:rPr>
              <a:t>ESGF Dashboard and accounting of usage stats</a:t>
            </a:r>
            <a:endParaRPr sz="2000">
              <a:solidFill>
                <a:srgbClr val="FFFFFF"/>
              </a:solidFill>
            </a:endParaRPr>
          </a:p>
          <a:p>
            <a:pPr marL="285750" lvl="0" indent="-171450" algn="l" rtl="0">
              <a:spcBef>
                <a:spcPts val="0"/>
              </a:spcBef>
              <a:spcAft>
                <a:spcPts val="0"/>
              </a:spcAft>
              <a:buClr>
                <a:schemeClr val="dk1"/>
              </a:buClr>
              <a:buSzPts val="1100"/>
              <a:buFont typeface="Arial"/>
              <a:buNone/>
            </a:pPr>
            <a:endParaRPr sz="2000">
              <a:solidFill>
                <a:srgbClr val="FFFFFF"/>
              </a:solidFill>
            </a:endParaRPr>
          </a:p>
          <a:p>
            <a:pPr marL="285750" lvl="0" indent="-298450" algn="l" rtl="0">
              <a:spcBef>
                <a:spcPts val="0"/>
              </a:spcBef>
              <a:spcAft>
                <a:spcPts val="0"/>
              </a:spcAft>
              <a:buClr>
                <a:srgbClr val="FFFFFF"/>
              </a:buClr>
              <a:buSzPts val="2000"/>
              <a:buFont typeface="Source Sans Pro"/>
              <a:buChar char="•"/>
            </a:pPr>
            <a:r>
              <a:rPr lang="en-US" sz="2000">
                <a:solidFill>
                  <a:srgbClr val="FFFFFF"/>
                </a:solidFill>
              </a:rPr>
              <a:t>Providing a notification service for users when new data is available</a:t>
            </a:r>
            <a:endParaRPr sz="2000">
              <a:solidFill>
                <a:srgbClr val="FFFFFF"/>
              </a:solidFill>
            </a:endParaRPr>
          </a:p>
          <a:p>
            <a:pPr marL="285750" lvl="0" indent="-171450" algn="l" rtl="0">
              <a:spcBef>
                <a:spcPts val="0"/>
              </a:spcBef>
              <a:spcAft>
                <a:spcPts val="0"/>
              </a:spcAft>
              <a:buClr>
                <a:schemeClr val="dk1"/>
              </a:buClr>
              <a:buSzPts val="1100"/>
              <a:buFont typeface="Arial"/>
              <a:buNone/>
            </a:pPr>
            <a:endParaRPr sz="2000">
              <a:solidFill>
                <a:srgbClr val="FFFFFF"/>
              </a:solidFill>
            </a:endParaRPr>
          </a:p>
          <a:p>
            <a:pPr marL="285750" lvl="0" indent="-298450" algn="l" rtl="0">
              <a:spcBef>
                <a:spcPts val="0"/>
              </a:spcBef>
              <a:spcAft>
                <a:spcPts val="0"/>
              </a:spcAft>
              <a:buClr>
                <a:srgbClr val="FFFFFF"/>
              </a:buClr>
              <a:buSzPts val="2000"/>
              <a:buFont typeface="Source Sans Pro"/>
              <a:buChar char="•"/>
            </a:pPr>
            <a:r>
              <a:rPr lang="en-US" sz="2000">
                <a:solidFill>
                  <a:srgbClr val="FFFFFF"/>
                </a:solidFill>
              </a:rPr>
              <a:t>Automation of Synda download as new data becomes available</a:t>
            </a:r>
            <a:endParaRPr sz="2000">
              <a:solidFill>
                <a:srgbClr val="FFFFFF"/>
              </a:solidFill>
            </a:endParaRPr>
          </a:p>
          <a:p>
            <a:pPr marL="285743" lvl="0" indent="-91433" algn="l" rtl="0">
              <a:spcBef>
                <a:spcPts val="0"/>
              </a:spcBef>
              <a:spcAft>
                <a:spcPts val="0"/>
              </a:spcAft>
              <a:buClr>
                <a:schemeClr val="lt1"/>
              </a:buClr>
              <a:buSzPts val="2160"/>
              <a:buNone/>
            </a:pPr>
            <a:endParaRPr/>
          </a:p>
        </p:txBody>
      </p:sp>
      <p:sp>
        <p:nvSpPr>
          <p:cNvPr id="374" name="Google Shape;374;p29"/>
          <p:cNvSpPr txBox="1">
            <a:spLocks noGrp="1"/>
          </p:cNvSpPr>
          <p:nvPr>
            <p:ph type="body" idx="2"/>
          </p:nvPr>
        </p:nvSpPr>
        <p:spPr>
          <a:xfrm>
            <a:off x="4863014" y="1569822"/>
            <a:ext cx="6964500" cy="4894200"/>
          </a:xfrm>
          <a:prstGeom prst="rect">
            <a:avLst/>
          </a:prstGeom>
          <a:noFill/>
          <a:ln>
            <a:noFill/>
          </a:ln>
        </p:spPr>
        <p:txBody>
          <a:bodyPr spcFirstLastPara="1" wrap="square" lIns="0" tIns="0" rIns="0" bIns="0" anchor="t" anchorCtr="0">
            <a:noAutofit/>
          </a:bodyPr>
          <a:lstStyle/>
          <a:p>
            <a:pPr marL="285743" lvl="0" indent="-91433" algn="l" rtl="0">
              <a:spcBef>
                <a:spcPts val="0"/>
              </a:spcBef>
              <a:spcAft>
                <a:spcPts val="0"/>
              </a:spcAft>
              <a:buSzPts val="2160"/>
              <a:buNone/>
            </a:pPr>
            <a:r>
              <a:rPr lang="en-US" dirty="0">
                <a:solidFill>
                  <a:srgbClr val="000000"/>
                </a:solidFill>
              </a:rPr>
              <a:t>Discussion Questions</a:t>
            </a:r>
            <a:endParaRPr dirty="0">
              <a:solidFill>
                <a:srgbClr val="000000"/>
              </a:solidFill>
            </a:endParaRPr>
          </a:p>
          <a:p>
            <a:pPr marL="285743" lvl="0" indent="-91433" algn="l" rtl="0">
              <a:spcBef>
                <a:spcPts val="0"/>
              </a:spcBef>
              <a:spcAft>
                <a:spcPts val="0"/>
              </a:spcAft>
              <a:buClr>
                <a:schemeClr val="lt1"/>
              </a:buClr>
              <a:buSzPts val="2160"/>
              <a:buFont typeface="Arial"/>
              <a:buNone/>
            </a:pPr>
            <a:endParaRPr dirty="0">
              <a:solidFill>
                <a:srgbClr val="000000"/>
              </a:solidFill>
            </a:endParaRPr>
          </a:p>
          <a:p>
            <a:pPr marL="457200" lvl="0" indent="-355600" algn="l" rtl="0">
              <a:lnSpc>
                <a:spcPct val="115000"/>
              </a:lnSpc>
              <a:spcBef>
                <a:spcPts val="0"/>
              </a:spcBef>
              <a:spcAft>
                <a:spcPts val="0"/>
              </a:spcAft>
              <a:buClr>
                <a:schemeClr val="dk1"/>
              </a:buClr>
              <a:buSzPts val="2000"/>
              <a:buFont typeface="Source Sans Pro"/>
              <a:buChar char="•"/>
            </a:pPr>
            <a:r>
              <a:rPr lang="en-US" sz="2000" dirty="0"/>
              <a:t>Communication of the decision process/documentation of the ESGF software releases - what’s the best channel?</a:t>
            </a:r>
            <a:endParaRPr sz="2000" dirty="0"/>
          </a:p>
          <a:p>
            <a:pPr marL="457200" lvl="0" indent="-355600" algn="l" rtl="0">
              <a:lnSpc>
                <a:spcPct val="115000"/>
              </a:lnSpc>
              <a:spcBef>
                <a:spcPts val="0"/>
              </a:spcBef>
              <a:spcAft>
                <a:spcPts val="0"/>
              </a:spcAft>
              <a:buClr>
                <a:schemeClr val="dk1"/>
              </a:buClr>
              <a:buSzPts val="2000"/>
              <a:buFont typeface="Source Sans Pro"/>
              <a:buChar char="•"/>
            </a:pPr>
            <a:r>
              <a:rPr lang="en-US" sz="2000" dirty="0"/>
              <a:t>What is the plan with the proposed container release?</a:t>
            </a:r>
            <a:endParaRPr sz="2000" dirty="0"/>
          </a:p>
          <a:p>
            <a:pPr marL="457200" lvl="0" indent="-355600" algn="l" rtl="0">
              <a:lnSpc>
                <a:spcPct val="115000"/>
              </a:lnSpc>
              <a:spcBef>
                <a:spcPts val="0"/>
              </a:spcBef>
              <a:spcAft>
                <a:spcPts val="0"/>
              </a:spcAft>
              <a:buClr>
                <a:srgbClr val="366092"/>
              </a:buClr>
              <a:buSzPts val="2000"/>
              <a:buFont typeface="Source Sans Pro"/>
              <a:buChar char="•"/>
            </a:pPr>
            <a:r>
              <a:rPr lang="en-US" sz="2000" dirty="0"/>
              <a:t>Plan with Globus?</a:t>
            </a:r>
            <a:endParaRPr sz="2000" dirty="0"/>
          </a:p>
          <a:p>
            <a:pPr marL="914400" lvl="1" indent="-355600" algn="l" rtl="0">
              <a:lnSpc>
                <a:spcPct val="115000"/>
              </a:lnSpc>
              <a:spcBef>
                <a:spcPts val="0"/>
              </a:spcBef>
              <a:spcAft>
                <a:spcPts val="0"/>
              </a:spcAft>
              <a:buSzPts val="2000"/>
              <a:buFont typeface="Source Sans Pro"/>
              <a:buChar char="○"/>
            </a:pPr>
            <a:r>
              <a:rPr lang="en-US" dirty="0"/>
              <a:t>There was an announcement that Globus will remove the current version of </a:t>
            </a:r>
            <a:r>
              <a:rPr lang="en-US" dirty="0" err="1"/>
              <a:t>gridftp</a:t>
            </a:r>
            <a:r>
              <a:rPr lang="en-US" dirty="0"/>
              <a:t> and stop </a:t>
            </a:r>
            <a:r>
              <a:rPr lang="en-US" dirty="0" err="1"/>
              <a:t>myproxy</a:t>
            </a:r>
            <a:r>
              <a:rPr lang="en-US" dirty="0"/>
              <a:t> and </a:t>
            </a:r>
            <a:r>
              <a:rPr lang="en-US" dirty="0" err="1"/>
              <a:t>globus</a:t>
            </a:r>
            <a:r>
              <a:rPr lang="en-US" dirty="0"/>
              <a:t>-</a:t>
            </a:r>
            <a:r>
              <a:rPr lang="en-US" dirty="0" err="1"/>
              <a:t>url</a:t>
            </a:r>
            <a:r>
              <a:rPr lang="en-US" dirty="0"/>
              <a:t>-copy, currently ESGF and </a:t>
            </a:r>
            <a:r>
              <a:rPr lang="en-US" dirty="0" err="1"/>
              <a:t>Synda</a:t>
            </a:r>
            <a:r>
              <a:rPr lang="en-US" dirty="0"/>
              <a:t> is reliant on these features.</a:t>
            </a:r>
            <a:endParaRPr sz="2000" dirty="0"/>
          </a:p>
          <a:p>
            <a:pPr marL="457200" lvl="0" indent="-355600" algn="l" rtl="0">
              <a:lnSpc>
                <a:spcPct val="115000"/>
              </a:lnSpc>
              <a:spcBef>
                <a:spcPts val="0"/>
              </a:spcBef>
              <a:spcAft>
                <a:spcPts val="0"/>
              </a:spcAft>
              <a:buClr>
                <a:schemeClr val="dk1"/>
              </a:buClr>
              <a:buSzPts val="2000"/>
              <a:buFont typeface="Arial"/>
              <a:buChar char="•"/>
            </a:pPr>
            <a:r>
              <a:rPr lang="en-US" sz="2000" dirty="0"/>
              <a:t>What is the status/plan for Obs4MIPs, Ana4MIPs and CREATE-IP?</a:t>
            </a:r>
            <a:endParaRPr dirty="0">
              <a:solidFill>
                <a:schemeClr val="lt1"/>
              </a:solidFill>
            </a:endParaRPr>
          </a:p>
          <a:p>
            <a:pPr marL="285743" lvl="0" indent="-91433" algn="l" rtl="0">
              <a:spcBef>
                <a:spcPts val="0"/>
              </a:spcBef>
              <a:spcAft>
                <a:spcPts val="0"/>
              </a:spcAft>
              <a:buClr>
                <a:schemeClr val="lt1"/>
              </a:buClr>
              <a:buSzPts val="2160"/>
              <a:buFont typeface="Arial"/>
              <a:buNone/>
            </a:pPr>
            <a:endParaRPr dirty="0">
              <a:solidFill>
                <a:schemeClr val="lt1"/>
              </a:solidFill>
            </a:endParaRPr>
          </a:p>
          <a:p>
            <a:pPr marL="285743" lvl="0" indent="-91433" algn="l" rtl="0">
              <a:spcBef>
                <a:spcPts val="0"/>
              </a:spcBef>
              <a:spcAft>
                <a:spcPts val="0"/>
              </a:spcAft>
              <a:buSzPts val="216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571501" y="716382"/>
            <a:ext cx="3511800" cy="975000"/>
          </a:xfrm>
          <a:prstGeom prst="rect">
            <a:avLst/>
          </a:prstGeom>
          <a:noFill/>
          <a:ln>
            <a:noFill/>
          </a:ln>
        </p:spPr>
        <p:txBody>
          <a:bodyPr spcFirstLastPara="1" wrap="square" lIns="0" tIns="45700" rIns="45700" bIns="45700" anchor="ctr" anchorCtr="0">
            <a:noAutofit/>
          </a:bodyPr>
          <a:lstStyle/>
          <a:p>
            <a:pPr marL="0" lvl="0" indent="0" algn="l" rtl="0">
              <a:lnSpc>
                <a:spcPct val="90000"/>
              </a:lnSpc>
              <a:spcBef>
                <a:spcPts val="0"/>
              </a:spcBef>
              <a:spcAft>
                <a:spcPts val="0"/>
              </a:spcAft>
              <a:buClr>
                <a:srgbClr val="C5D8F1"/>
              </a:buClr>
              <a:buSzPts val="3200"/>
              <a:buFont typeface="Source Sans Pro"/>
              <a:buNone/>
            </a:pPr>
            <a:r>
              <a:rPr lang="en-US"/>
              <a:t>Current Focus</a:t>
            </a:r>
            <a:endParaRPr/>
          </a:p>
        </p:txBody>
      </p:sp>
      <p:sp>
        <p:nvSpPr>
          <p:cNvPr id="92" name="Google Shape;92;p14"/>
          <p:cNvSpPr txBox="1">
            <a:spLocks noGrp="1"/>
          </p:cNvSpPr>
          <p:nvPr>
            <p:ph type="body" idx="1"/>
          </p:nvPr>
        </p:nvSpPr>
        <p:spPr>
          <a:xfrm>
            <a:off x="571500" y="1722222"/>
            <a:ext cx="3511800" cy="4906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000">
                <a:solidFill>
                  <a:srgbClr val="FFFFFF"/>
                </a:solidFill>
              </a:rPr>
              <a:t>NCI’s 2018 focus has been on:</a:t>
            </a:r>
            <a:endParaRPr sz="2000">
              <a:solidFill>
                <a:srgbClr val="FFFFFF"/>
              </a:solidFill>
            </a:endParaRPr>
          </a:p>
          <a:p>
            <a:pPr marL="457200" lvl="0" indent="0" algn="l" rtl="0">
              <a:spcBef>
                <a:spcPts val="0"/>
              </a:spcBef>
              <a:spcAft>
                <a:spcPts val="0"/>
              </a:spcAft>
              <a:buNone/>
            </a:pPr>
            <a:endParaRPr sz="2000">
              <a:solidFill>
                <a:srgbClr val="FFFFFF"/>
              </a:solidFill>
            </a:endParaRPr>
          </a:p>
          <a:p>
            <a:pPr marL="285750" lvl="0" indent="-298450" algn="l" rtl="0">
              <a:spcBef>
                <a:spcPts val="0"/>
              </a:spcBef>
              <a:spcAft>
                <a:spcPts val="0"/>
              </a:spcAft>
              <a:buClr>
                <a:srgbClr val="FFFFFF"/>
              </a:buClr>
              <a:buSzPts val="2000"/>
              <a:buFont typeface="Source Sans Pro"/>
              <a:buChar char="•"/>
            </a:pPr>
            <a:r>
              <a:rPr lang="en-US" sz="2000">
                <a:solidFill>
                  <a:srgbClr val="FFFFFF"/>
                </a:solidFill>
              </a:rPr>
              <a:t>1. Re-replication of an official CMIP5 replica dataset</a:t>
            </a:r>
            <a:endParaRPr sz="2000">
              <a:solidFill>
                <a:srgbClr val="FFFFFF"/>
              </a:solidFill>
            </a:endParaRPr>
          </a:p>
          <a:p>
            <a:pPr marL="285750" lvl="0" indent="-171450" algn="l" rtl="0">
              <a:spcBef>
                <a:spcPts val="0"/>
              </a:spcBef>
              <a:spcAft>
                <a:spcPts val="0"/>
              </a:spcAft>
              <a:buClr>
                <a:schemeClr val="dk1"/>
              </a:buClr>
              <a:buSzPts val="1800"/>
              <a:buFont typeface="Arial"/>
              <a:buNone/>
            </a:pPr>
            <a:endParaRPr sz="2000">
              <a:solidFill>
                <a:srgbClr val="FFFFFF"/>
              </a:solidFill>
            </a:endParaRPr>
          </a:p>
          <a:p>
            <a:pPr marL="285750" lvl="0" indent="-298450" algn="l" rtl="0">
              <a:spcBef>
                <a:spcPts val="0"/>
              </a:spcBef>
              <a:spcAft>
                <a:spcPts val="0"/>
              </a:spcAft>
              <a:buClr>
                <a:srgbClr val="FFFFFF"/>
              </a:buClr>
              <a:buSzPts val="2000"/>
              <a:buFont typeface="Source Sans Pro"/>
              <a:buChar char="•"/>
            </a:pPr>
            <a:r>
              <a:rPr lang="en-US" sz="2000">
                <a:solidFill>
                  <a:srgbClr val="FFFFFF"/>
                </a:solidFill>
              </a:rPr>
              <a:t>2. Replication of priority CMIP6 variables</a:t>
            </a:r>
            <a:endParaRPr sz="2000">
              <a:solidFill>
                <a:srgbClr val="FFFFFF"/>
              </a:solidFill>
            </a:endParaRPr>
          </a:p>
          <a:p>
            <a:pPr marL="285750" lvl="0" indent="-171450" algn="l" rtl="0">
              <a:spcBef>
                <a:spcPts val="0"/>
              </a:spcBef>
              <a:spcAft>
                <a:spcPts val="0"/>
              </a:spcAft>
              <a:buClr>
                <a:schemeClr val="dk1"/>
              </a:buClr>
              <a:buSzPts val="1800"/>
              <a:buFont typeface="Arial"/>
              <a:buNone/>
            </a:pPr>
            <a:endParaRPr sz="2000">
              <a:solidFill>
                <a:srgbClr val="FFFFFF"/>
              </a:solidFill>
            </a:endParaRPr>
          </a:p>
          <a:p>
            <a:pPr marL="285750" lvl="0" indent="-298450" algn="l" rtl="0">
              <a:spcBef>
                <a:spcPts val="0"/>
              </a:spcBef>
              <a:spcAft>
                <a:spcPts val="0"/>
              </a:spcAft>
              <a:buClr>
                <a:srgbClr val="FFFFFF"/>
              </a:buClr>
              <a:buSzPts val="2000"/>
              <a:buFont typeface="Source Sans Pro"/>
              <a:buChar char="•"/>
            </a:pPr>
            <a:r>
              <a:rPr lang="en-US" sz="2000">
                <a:solidFill>
                  <a:srgbClr val="FFFFFF"/>
                </a:solidFill>
              </a:rPr>
              <a:t>3. Publication of Australian CMIP5 data to the new NCI ESGF node</a:t>
            </a:r>
            <a:endParaRPr sz="2000">
              <a:solidFill>
                <a:srgbClr val="FFFFFF"/>
              </a:solidFill>
            </a:endParaRPr>
          </a:p>
          <a:p>
            <a:pPr marL="285750" lvl="0" indent="-171450" algn="l" rtl="0">
              <a:spcBef>
                <a:spcPts val="0"/>
              </a:spcBef>
              <a:spcAft>
                <a:spcPts val="0"/>
              </a:spcAft>
              <a:buClr>
                <a:schemeClr val="dk1"/>
              </a:buClr>
              <a:buSzPts val="1800"/>
              <a:buFont typeface="Arial"/>
              <a:buNone/>
            </a:pPr>
            <a:endParaRPr sz="2000">
              <a:solidFill>
                <a:srgbClr val="FFFFFF"/>
              </a:solidFill>
            </a:endParaRPr>
          </a:p>
          <a:p>
            <a:pPr marL="285750" lvl="0" indent="-298450" algn="l" rtl="0">
              <a:spcBef>
                <a:spcPts val="0"/>
              </a:spcBef>
              <a:spcAft>
                <a:spcPts val="0"/>
              </a:spcAft>
              <a:buClr>
                <a:srgbClr val="FFFFFF"/>
              </a:buClr>
              <a:buSzPts val="2000"/>
              <a:buFont typeface="Source Sans Pro"/>
              <a:buChar char="•"/>
            </a:pPr>
            <a:r>
              <a:rPr lang="en-US" sz="2000">
                <a:solidFill>
                  <a:srgbClr val="FFFFFF"/>
                </a:solidFill>
              </a:rPr>
              <a:t>4. Re-publication of the replicated CMIP5/6 Data</a:t>
            </a:r>
            <a:endParaRPr sz="2000">
              <a:solidFill>
                <a:srgbClr val="FFFFFF"/>
              </a:solidFill>
            </a:endParaRPr>
          </a:p>
          <a:p>
            <a:pPr marL="0" lvl="0" indent="0" algn="l" rtl="0">
              <a:spcBef>
                <a:spcPts val="0"/>
              </a:spcBef>
              <a:spcAft>
                <a:spcPts val="0"/>
              </a:spcAft>
              <a:buClr>
                <a:schemeClr val="lt1"/>
              </a:buClr>
              <a:buSzPts val="2160"/>
              <a:buNone/>
            </a:pPr>
            <a:endParaRPr/>
          </a:p>
        </p:txBody>
      </p:sp>
      <p:sp>
        <p:nvSpPr>
          <p:cNvPr id="93" name="Google Shape;93;p14"/>
          <p:cNvSpPr txBox="1">
            <a:spLocks noGrp="1"/>
          </p:cNvSpPr>
          <p:nvPr>
            <p:ph type="body" idx="2"/>
          </p:nvPr>
        </p:nvSpPr>
        <p:spPr>
          <a:xfrm>
            <a:off x="5117016" y="1802631"/>
            <a:ext cx="6964500" cy="48942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endParaRPr sz="2000" dirty="0"/>
          </a:p>
          <a:p>
            <a:pPr marL="0" lvl="0" indent="0" algn="l" rtl="0">
              <a:spcBef>
                <a:spcPts val="1200"/>
              </a:spcBef>
              <a:spcAft>
                <a:spcPts val="0"/>
              </a:spcAft>
              <a:buNone/>
            </a:pPr>
            <a:r>
              <a:rPr lang="en-US" sz="2000" dirty="0"/>
              <a:t>Assessment of performance issues and possible improvements.</a:t>
            </a:r>
            <a:endParaRPr sz="2000" dirty="0"/>
          </a:p>
          <a:p>
            <a:pPr marL="285750" lvl="0" indent="-171450" algn="l" rtl="0">
              <a:spcBef>
                <a:spcPts val="0"/>
              </a:spcBef>
              <a:spcAft>
                <a:spcPts val="0"/>
              </a:spcAft>
              <a:buClr>
                <a:schemeClr val="dk1"/>
              </a:buClr>
              <a:buSzPts val="1800"/>
              <a:buFont typeface="Arial"/>
              <a:buNone/>
            </a:pPr>
            <a:endParaRPr sz="2000" dirty="0"/>
          </a:p>
          <a:p>
            <a:pPr marL="285750" lvl="0" indent="-171450" algn="l" rtl="0">
              <a:spcBef>
                <a:spcPts val="0"/>
              </a:spcBef>
              <a:spcAft>
                <a:spcPts val="0"/>
              </a:spcAft>
              <a:buClr>
                <a:schemeClr val="dk1"/>
              </a:buClr>
              <a:buSzPts val="1800"/>
              <a:buFont typeface="Arial"/>
              <a:buNone/>
            </a:pPr>
            <a:endParaRPr sz="2000" dirty="0"/>
          </a:p>
          <a:p>
            <a:pPr marL="0" marR="0" lvl="0" indent="0" algn="l" rtl="0">
              <a:lnSpc>
                <a:spcPct val="100000"/>
              </a:lnSpc>
              <a:spcBef>
                <a:spcPts val="0"/>
              </a:spcBef>
              <a:spcAft>
                <a:spcPts val="0"/>
              </a:spcAft>
              <a:buNone/>
            </a:pPr>
            <a:r>
              <a:rPr lang="en-US" sz="2000" dirty="0"/>
              <a:t>Variables are the priority Australian climate community requirements.</a:t>
            </a:r>
            <a:endParaRPr sz="2000" dirty="0"/>
          </a:p>
          <a:p>
            <a:pPr marL="285750" lvl="0" indent="-171450" algn="l" rtl="0">
              <a:spcBef>
                <a:spcPts val="0"/>
              </a:spcBef>
              <a:spcAft>
                <a:spcPts val="0"/>
              </a:spcAft>
              <a:buClr>
                <a:schemeClr val="dk1"/>
              </a:buClr>
              <a:buSzPts val="1800"/>
              <a:buFont typeface="Arial"/>
              <a:buNone/>
            </a:pPr>
            <a:endParaRPr sz="2000" dirty="0"/>
          </a:p>
          <a:p>
            <a:pPr marL="0" marR="0" lvl="0" indent="0" algn="l" rtl="0">
              <a:lnSpc>
                <a:spcPct val="100000"/>
              </a:lnSpc>
              <a:spcBef>
                <a:spcPts val="0"/>
              </a:spcBef>
              <a:spcAft>
                <a:spcPts val="0"/>
              </a:spcAft>
              <a:buNone/>
            </a:pPr>
            <a:r>
              <a:rPr lang="en-US" sz="2000" dirty="0"/>
              <a:t>The new NCI ESGF node deployment incorporated a local deployment procedure to ensure resilience and ease of updates.</a:t>
            </a:r>
            <a:endParaRPr sz="2000" dirty="0"/>
          </a:p>
          <a:p>
            <a:pPr marL="285750" lvl="0" indent="-171450" algn="l" rtl="0">
              <a:spcBef>
                <a:spcPts val="0"/>
              </a:spcBef>
              <a:spcAft>
                <a:spcPts val="0"/>
              </a:spcAft>
              <a:buClr>
                <a:schemeClr val="dk1"/>
              </a:buClr>
              <a:buSzPts val="1800"/>
              <a:buFont typeface="Arial"/>
              <a:buNone/>
            </a:pPr>
            <a:endParaRPr sz="2000" dirty="0"/>
          </a:p>
          <a:p>
            <a:pPr marL="0" marR="0" lvl="0" indent="0" algn="l" rtl="0">
              <a:lnSpc>
                <a:spcPct val="100000"/>
              </a:lnSpc>
              <a:spcBef>
                <a:spcPts val="0"/>
              </a:spcBef>
              <a:spcAft>
                <a:spcPts val="0"/>
              </a:spcAft>
              <a:buNone/>
            </a:pPr>
            <a:endParaRPr sz="2000" dirty="0"/>
          </a:p>
          <a:p>
            <a:pPr marL="0" marR="0" lvl="0" indent="0" algn="l" rtl="0">
              <a:lnSpc>
                <a:spcPct val="100000"/>
              </a:lnSpc>
              <a:spcBef>
                <a:spcPts val="0"/>
              </a:spcBef>
              <a:spcAft>
                <a:spcPts val="0"/>
              </a:spcAft>
              <a:buNone/>
            </a:pPr>
            <a:r>
              <a:rPr lang="en-US" sz="2000" dirty="0"/>
              <a:t>To be progressed in the near future.</a:t>
            </a:r>
            <a:endParaRPr sz="2000" dirty="0"/>
          </a:p>
          <a:p>
            <a:pPr marL="285743" lvl="0" indent="-91433" algn="l" rtl="0">
              <a:spcBef>
                <a:spcPts val="0"/>
              </a:spcBef>
              <a:spcAft>
                <a:spcPts val="0"/>
              </a:spcAft>
              <a:buSzPts val="2160"/>
              <a:buNone/>
            </a:pPr>
            <a:endParaRPr sz="2000" dirty="0"/>
          </a:p>
        </p:txBody>
      </p:sp>
      <p:cxnSp>
        <p:nvCxnSpPr>
          <p:cNvPr id="94" name="Google Shape;94;p14"/>
          <p:cNvCxnSpPr/>
          <p:nvPr/>
        </p:nvCxnSpPr>
        <p:spPr>
          <a:xfrm rot="10800000" flipH="1">
            <a:off x="4648200" y="2605675"/>
            <a:ext cx="290700" cy="4800"/>
          </a:xfrm>
          <a:prstGeom prst="straightConnector1">
            <a:avLst/>
          </a:prstGeom>
          <a:noFill/>
          <a:ln w="28575" cap="flat" cmpd="sng">
            <a:solidFill>
              <a:schemeClr val="dk2"/>
            </a:solidFill>
            <a:prstDash val="solid"/>
            <a:round/>
            <a:headEnd type="none" w="med" len="med"/>
            <a:tailEnd type="triangle" w="med" len="med"/>
          </a:ln>
        </p:spPr>
      </p:cxnSp>
      <p:cxnSp>
        <p:nvCxnSpPr>
          <p:cNvPr id="95" name="Google Shape;95;p14"/>
          <p:cNvCxnSpPr/>
          <p:nvPr/>
        </p:nvCxnSpPr>
        <p:spPr>
          <a:xfrm rot="10800000" flipH="1">
            <a:off x="4648200" y="3501025"/>
            <a:ext cx="290700" cy="4800"/>
          </a:xfrm>
          <a:prstGeom prst="straightConnector1">
            <a:avLst/>
          </a:prstGeom>
          <a:noFill/>
          <a:ln w="28575" cap="flat" cmpd="sng">
            <a:solidFill>
              <a:schemeClr val="dk2"/>
            </a:solidFill>
            <a:prstDash val="solid"/>
            <a:round/>
            <a:headEnd type="none" w="med" len="med"/>
            <a:tailEnd type="triangle" w="med" len="med"/>
          </a:ln>
        </p:spPr>
      </p:cxnSp>
      <p:cxnSp>
        <p:nvCxnSpPr>
          <p:cNvPr id="96" name="Google Shape;96;p14"/>
          <p:cNvCxnSpPr/>
          <p:nvPr/>
        </p:nvCxnSpPr>
        <p:spPr>
          <a:xfrm rot="10800000" flipH="1">
            <a:off x="4648200" y="4396375"/>
            <a:ext cx="290700" cy="4800"/>
          </a:xfrm>
          <a:prstGeom prst="straightConnector1">
            <a:avLst/>
          </a:prstGeom>
          <a:noFill/>
          <a:ln w="28575" cap="flat" cmpd="sng">
            <a:solidFill>
              <a:schemeClr val="dk2"/>
            </a:solidFill>
            <a:prstDash val="solid"/>
            <a:round/>
            <a:headEnd type="none" w="med" len="med"/>
            <a:tailEnd type="triangle" w="med" len="med"/>
          </a:ln>
        </p:spPr>
      </p:cxnSp>
      <p:cxnSp>
        <p:nvCxnSpPr>
          <p:cNvPr id="97" name="Google Shape;97;p14"/>
          <p:cNvCxnSpPr/>
          <p:nvPr/>
        </p:nvCxnSpPr>
        <p:spPr>
          <a:xfrm rot="10800000" flipH="1">
            <a:off x="4648200" y="5563200"/>
            <a:ext cx="290700" cy="48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body" idx="2"/>
          </p:nvPr>
        </p:nvSpPr>
        <p:spPr>
          <a:xfrm>
            <a:off x="609599" y="1718725"/>
            <a:ext cx="6728400" cy="4894200"/>
          </a:xfrm>
          <a:prstGeom prst="rect">
            <a:avLst/>
          </a:prstGeom>
          <a:noFill/>
          <a:ln>
            <a:noFill/>
          </a:ln>
        </p:spPr>
        <p:txBody>
          <a:bodyPr spcFirstLastPara="1" wrap="square" lIns="0" tIns="0" rIns="0" bIns="0" anchor="t" anchorCtr="0">
            <a:noAutofit/>
          </a:bodyPr>
          <a:lstStyle/>
          <a:p>
            <a:pPr marL="285750" lvl="0" indent="-298450" algn="l" rtl="0">
              <a:spcBef>
                <a:spcPts val="0"/>
              </a:spcBef>
              <a:spcAft>
                <a:spcPts val="0"/>
              </a:spcAft>
              <a:buClr>
                <a:schemeClr val="dk1"/>
              </a:buClr>
              <a:buSzPts val="2000"/>
              <a:buFont typeface="Source Sans Pro"/>
              <a:buChar char="•"/>
            </a:pPr>
            <a:r>
              <a:rPr lang="en-US" sz="2000"/>
              <a:t>NCI has re-replicated priority variables of CMIP5 using Synda</a:t>
            </a:r>
            <a:endParaRPr sz="2000"/>
          </a:p>
          <a:p>
            <a:pPr marL="285750" lvl="0" indent="-298450" algn="l" rtl="0">
              <a:spcBef>
                <a:spcPts val="0"/>
              </a:spcBef>
              <a:spcAft>
                <a:spcPts val="0"/>
              </a:spcAft>
              <a:buClr>
                <a:schemeClr val="dk1"/>
              </a:buClr>
              <a:buSzPts val="2000"/>
              <a:buFont typeface="Source Sans Pro"/>
              <a:buChar char="•"/>
            </a:pPr>
            <a:r>
              <a:rPr lang="en-US" sz="2000"/>
              <a:t>Currently have ~500TB of CMIP5 replicas.</a:t>
            </a:r>
            <a:endParaRPr sz="2000"/>
          </a:p>
          <a:p>
            <a:pPr marL="285750" lvl="0" indent="-298450" algn="l" rtl="0">
              <a:spcBef>
                <a:spcPts val="0"/>
              </a:spcBef>
              <a:spcAft>
                <a:spcPts val="0"/>
              </a:spcAft>
              <a:buClr>
                <a:schemeClr val="dk1"/>
              </a:buClr>
              <a:buSzPts val="2000"/>
              <a:buFont typeface="Source Sans Pro"/>
              <a:buChar char="•"/>
            </a:pPr>
            <a:r>
              <a:rPr lang="en-US" sz="2000"/>
              <a:t>Operational lessons (re)learnt:</a:t>
            </a:r>
            <a:endParaRPr sz="2000"/>
          </a:p>
          <a:p>
            <a:pPr marL="742950" lvl="1" indent="-298450" algn="l" rtl="0">
              <a:spcBef>
                <a:spcPts val="0"/>
              </a:spcBef>
              <a:spcAft>
                <a:spcPts val="0"/>
              </a:spcAft>
              <a:buSzPts val="2000"/>
              <a:buFont typeface="Source Sans Pro"/>
              <a:buChar char="•"/>
            </a:pPr>
            <a:r>
              <a:rPr lang="en-US"/>
              <a:t>Re-published data replicas can have different versions/checksums (some no checksums).</a:t>
            </a:r>
            <a:endParaRPr sz="2000"/>
          </a:p>
          <a:p>
            <a:pPr marL="742950" lvl="1" indent="-298450" algn="l" rtl="0">
              <a:spcBef>
                <a:spcPts val="0"/>
              </a:spcBef>
              <a:spcAft>
                <a:spcPts val="0"/>
              </a:spcAft>
              <a:buSzPts val="2000"/>
              <a:buFont typeface="Source Sans Pro"/>
              <a:buChar char="•"/>
            </a:pPr>
            <a:r>
              <a:rPr lang="en-US"/>
              <a:t>Synda config using custom directory path not consistent with default.</a:t>
            </a:r>
            <a:endParaRPr sz="2000"/>
          </a:p>
          <a:p>
            <a:pPr marL="742950" lvl="1" indent="-298450" algn="l" rtl="0">
              <a:spcBef>
                <a:spcPts val="0"/>
              </a:spcBef>
              <a:spcAft>
                <a:spcPts val="0"/>
              </a:spcAft>
              <a:buSzPts val="2000"/>
              <a:buFont typeface="Source Sans Pro"/>
              <a:buChar char="•"/>
            </a:pPr>
            <a:r>
              <a:rPr lang="en-US"/>
              <a:t>Performance issues from some nodes (mostly 2nd Tier).</a:t>
            </a:r>
            <a:endParaRPr/>
          </a:p>
          <a:p>
            <a:pPr marL="742950" lvl="1" indent="-260350" algn="l" rtl="0">
              <a:spcBef>
                <a:spcPts val="0"/>
              </a:spcBef>
              <a:spcAft>
                <a:spcPts val="0"/>
              </a:spcAft>
              <a:buSzPts val="1400"/>
              <a:buFont typeface="Arial"/>
              <a:buChar char="•"/>
            </a:pPr>
            <a:r>
              <a:rPr lang="en-US"/>
              <a:t>Some ongoing error for files downloading.</a:t>
            </a:r>
            <a:endParaRPr/>
          </a:p>
          <a:p>
            <a:pPr marL="285743" lvl="0" indent="-91433" algn="l" rtl="0">
              <a:spcBef>
                <a:spcPts val="0"/>
              </a:spcBef>
              <a:spcAft>
                <a:spcPts val="0"/>
              </a:spcAft>
              <a:buSzPts val="2160"/>
              <a:buNone/>
            </a:pPr>
            <a:endParaRPr sz="2000"/>
          </a:p>
        </p:txBody>
      </p:sp>
      <p:sp>
        <p:nvSpPr>
          <p:cNvPr id="103" name="Google Shape;103;p15"/>
          <p:cNvSpPr txBox="1">
            <a:spLocks noGrp="1"/>
          </p:cNvSpPr>
          <p:nvPr>
            <p:ph type="title"/>
          </p:nvPr>
        </p:nvSpPr>
        <p:spPr>
          <a:xfrm>
            <a:off x="605110" y="894709"/>
            <a:ext cx="6187200" cy="579000"/>
          </a:xfrm>
          <a:prstGeom prst="rect">
            <a:avLst/>
          </a:prstGeom>
          <a:noFill/>
          <a:ln>
            <a:noFill/>
          </a:ln>
        </p:spPr>
        <p:txBody>
          <a:bodyPr spcFirstLastPara="1" wrap="square" lIns="0" tIns="45700" rIns="45700" bIns="45700" anchor="ctr" anchorCtr="0">
            <a:noAutofit/>
          </a:bodyPr>
          <a:lstStyle/>
          <a:p>
            <a:pPr marL="0" lvl="0" indent="0" algn="l" rtl="0">
              <a:lnSpc>
                <a:spcPct val="90000"/>
              </a:lnSpc>
              <a:spcBef>
                <a:spcPts val="0"/>
              </a:spcBef>
              <a:spcAft>
                <a:spcPts val="0"/>
              </a:spcAft>
              <a:buClr>
                <a:srgbClr val="366092"/>
              </a:buClr>
              <a:buSzPts val="3200"/>
              <a:buFont typeface="Source Sans Pro"/>
              <a:buNone/>
            </a:pPr>
            <a:r>
              <a:rPr lang="en-US"/>
              <a:t>CMIP5 Replication Status</a:t>
            </a:r>
            <a:endParaRPr/>
          </a:p>
        </p:txBody>
      </p:sp>
      <p:grpSp>
        <p:nvGrpSpPr>
          <p:cNvPr id="104" name="Google Shape;104;p15"/>
          <p:cNvGrpSpPr/>
          <p:nvPr/>
        </p:nvGrpSpPr>
        <p:grpSpPr>
          <a:xfrm>
            <a:off x="149696" y="4805963"/>
            <a:ext cx="7098026" cy="1488600"/>
            <a:chOff x="6249" y="887137"/>
            <a:chExt cx="7098026" cy="1488600"/>
          </a:xfrm>
        </p:grpSpPr>
        <p:sp>
          <p:nvSpPr>
            <p:cNvPr id="105" name="Google Shape;105;p15"/>
            <p:cNvSpPr/>
            <p:nvPr/>
          </p:nvSpPr>
          <p:spPr>
            <a:xfrm>
              <a:off x="6249" y="887137"/>
              <a:ext cx="1867800" cy="1488600"/>
            </a:xfrm>
            <a:prstGeom prst="roundRect">
              <a:avLst>
                <a:gd name="adj" fmla="val 10000"/>
              </a:avLst>
            </a:prstGeom>
            <a:solidFill>
              <a:srgbClr val="59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txBox="1"/>
            <p:nvPr/>
          </p:nvSpPr>
          <p:spPr>
            <a:xfrm>
              <a:off x="49846" y="930734"/>
              <a:ext cx="1780800" cy="14013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n-US" sz="1800">
                  <a:solidFill>
                    <a:srgbClr val="FFFFFF"/>
                  </a:solidFill>
                  <a:latin typeface="Calibri"/>
                  <a:ea typeface="Calibri"/>
                  <a:cs typeface="Calibri"/>
                  <a:sym typeface="Calibri"/>
                </a:rPr>
                <a:t>Started CMIP5 Replication May 2018</a:t>
              </a:r>
              <a:endParaRPr/>
            </a:p>
          </p:txBody>
        </p:sp>
        <p:sp>
          <p:nvSpPr>
            <p:cNvPr id="107" name="Google Shape;107;p15"/>
            <p:cNvSpPr/>
            <p:nvPr/>
          </p:nvSpPr>
          <p:spPr>
            <a:xfrm>
              <a:off x="2060981" y="1399769"/>
              <a:ext cx="396000" cy="463200"/>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txBox="1"/>
            <p:nvPr/>
          </p:nvSpPr>
          <p:spPr>
            <a:xfrm>
              <a:off x="2060981" y="1492419"/>
              <a:ext cx="277200" cy="277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Calibri"/>
                <a:buNone/>
              </a:pPr>
              <a:endParaRPr sz="1400">
                <a:solidFill>
                  <a:srgbClr val="FFFFFF"/>
                </a:solidFill>
                <a:latin typeface="Calibri"/>
                <a:ea typeface="Calibri"/>
                <a:cs typeface="Calibri"/>
                <a:sym typeface="Calibri"/>
              </a:endParaRPr>
            </a:p>
          </p:txBody>
        </p:sp>
        <p:sp>
          <p:nvSpPr>
            <p:cNvPr id="109" name="Google Shape;109;p15"/>
            <p:cNvSpPr/>
            <p:nvPr/>
          </p:nvSpPr>
          <p:spPr>
            <a:xfrm>
              <a:off x="2621362" y="887137"/>
              <a:ext cx="1867800" cy="1488600"/>
            </a:xfrm>
            <a:prstGeom prst="roundRect">
              <a:avLst>
                <a:gd name="adj" fmla="val 10000"/>
              </a:avLst>
            </a:prstGeom>
            <a:solidFill>
              <a:srgbClr val="59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txBox="1"/>
            <p:nvPr/>
          </p:nvSpPr>
          <p:spPr>
            <a:xfrm>
              <a:off x="2664959" y="930734"/>
              <a:ext cx="1780800" cy="14013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n-US" sz="1800">
                  <a:solidFill>
                    <a:srgbClr val="FFFFFF"/>
                  </a:solidFill>
                  <a:latin typeface="Calibri"/>
                  <a:ea typeface="Calibri"/>
                  <a:cs typeface="Calibri"/>
                  <a:sym typeface="Calibri"/>
                </a:rPr>
                <a:t>Experienced some operational issues along the way</a:t>
              </a:r>
              <a:endParaRPr/>
            </a:p>
          </p:txBody>
        </p:sp>
        <p:sp>
          <p:nvSpPr>
            <p:cNvPr id="111" name="Google Shape;111;p15"/>
            <p:cNvSpPr/>
            <p:nvPr/>
          </p:nvSpPr>
          <p:spPr>
            <a:xfrm>
              <a:off x="4676094" y="1399769"/>
              <a:ext cx="396000" cy="463200"/>
            </a:xfrm>
            <a:prstGeom prst="rightArrow">
              <a:avLst>
                <a:gd name="adj1" fmla="val 60000"/>
                <a:gd name="adj2" fmla="val 50000"/>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txBox="1"/>
            <p:nvPr/>
          </p:nvSpPr>
          <p:spPr>
            <a:xfrm>
              <a:off x="4676094" y="1492419"/>
              <a:ext cx="277200" cy="277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Calibri"/>
                <a:buNone/>
              </a:pPr>
              <a:endParaRPr sz="1400">
                <a:solidFill>
                  <a:srgbClr val="FFFFFF"/>
                </a:solidFill>
                <a:latin typeface="Calibri"/>
                <a:ea typeface="Calibri"/>
                <a:cs typeface="Calibri"/>
                <a:sym typeface="Calibri"/>
              </a:endParaRPr>
            </a:p>
          </p:txBody>
        </p:sp>
        <p:sp>
          <p:nvSpPr>
            <p:cNvPr id="113" name="Google Shape;113;p15"/>
            <p:cNvSpPr/>
            <p:nvPr/>
          </p:nvSpPr>
          <p:spPr>
            <a:xfrm>
              <a:off x="5236475" y="887137"/>
              <a:ext cx="1867800" cy="1488600"/>
            </a:xfrm>
            <a:prstGeom prst="roundRect">
              <a:avLst>
                <a:gd name="adj" fmla="val 10000"/>
              </a:avLst>
            </a:prstGeom>
            <a:solidFill>
              <a:srgbClr val="59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txBox="1"/>
            <p:nvPr/>
          </p:nvSpPr>
          <p:spPr>
            <a:xfrm>
              <a:off x="5280072" y="930734"/>
              <a:ext cx="1780800" cy="14013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Calibri"/>
                <a:buNone/>
              </a:pPr>
              <a:r>
                <a:rPr lang="en-US" sz="1800">
                  <a:solidFill>
                    <a:srgbClr val="FFFFFF"/>
                  </a:solidFill>
                  <a:latin typeface="Calibri"/>
                  <a:ea typeface="Calibri"/>
                  <a:cs typeface="Calibri"/>
                  <a:sym typeface="Calibri"/>
                </a:rPr>
                <a:t>Complete downloading 500TB at ~5TB/day</a:t>
              </a:r>
              <a:endParaRPr/>
            </a:p>
          </p:txBody>
        </p:sp>
      </p:grpSp>
      <p:pic>
        <p:nvPicPr>
          <p:cNvPr id="115" name="Google Shape;115;p15" title="Chart"/>
          <p:cNvPicPr preferRelativeResize="0"/>
          <p:nvPr/>
        </p:nvPicPr>
        <p:blipFill>
          <a:blip r:embed="rId3">
            <a:alphaModFix/>
          </a:blip>
          <a:stretch>
            <a:fillRect/>
          </a:stretch>
        </p:blipFill>
        <p:spPr>
          <a:xfrm>
            <a:off x="7551500" y="1762538"/>
            <a:ext cx="4489725" cy="3332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615025" y="645140"/>
            <a:ext cx="10721100" cy="594600"/>
          </a:xfrm>
          <a:prstGeom prst="rect">
            <a:avLst/>
          </a:prstGeom>
          <a:noFill/>
          <a:ln>
            <a:noFill/>
          </a:ln>
        </p:spPr>
        <p:txBody>
          <a:bodyPr spcFirstLastPara="1" wrap="square" lIns="0" tIns="45700" rIns="45700" bIns="45700" anchor="ctr" anchorCtr="0">
            <a:noAutofit/>
          </a:bodyPr>
          <a:lstStyle/>
          <a:p>
            <a:pPr marL="0" lvl="0" indent="0" algn="l" rtl="0">
              <a:lnSpc>
                <a:spcPct val="90000"/>
              </a:lnSpc>
              <a:spcBef>
                <a:spcPts val="0"/>
              </a:spcBef>
              <a:spcAft>
                <a:spcPts val="0"/>
              </a:spcAft>
              <a:buClr>
                <a:srgbClr val="366092"/>
              </a:buClr>
              <a:buSzPts val="3200"/>
              <a:buFont typeface="Source Sans Pro"/>
              <a:buNone/>
            </a:pPr>
            <a:r>
              <a:rPr lang="en-US"/>
              <a:t>CMIP5 Re-publication Status</a:t>
            </a:r>
            <a:endParaRPr/>
          </a:p>
        </p:txBody>
      </p:sp>
      <p:sp>
        <p:nvSpPr>
          <p:cNvPr id="121" name="Google Shape;121;p16"/>
          <p:cNvSpPr txBox="1">
            <a:spLocks noGrp="1"/>
          </p:cNvSpPr>
          <p:nvPr>
            <p:ph type="body" idx="1"/>
          </p:nvPr>
        </p:nvSpPr>
        <p:spPr>
          <a:xfrm>
            <a:off x="615031" y="1436700"/>
            <a:ext cx="10977900" cy="4881600"/>
          </a:xfrm>
          <a:prstGeom prst="rect">
            <a:avLst/>
          </a:prstGeom>
          <a:noFill/>
          <a:ln>
            <a:noFill/>
          </a:ln>
        </p:spPr>
        <p:txBody>
          <a:bodyPr spcFirstLastPara="1" wrap="square" lIns="0" tIns="0" rIns="0" bIns="0" anchor="t" anchorCtr="0">
            <a:noAutofit/>
          </a:bodyPr>
          <a:lstStyle/>
          <a:p>
            <a:pPr marL="457200" lvl="0" indent="-355600" algn="l" rtl="0">
              <a:spcBef>
                <a:spcPts val="1200"/>
              </a:spcBef>
              <a:spcAft>
                <a:spcPts val="0"/>
              </a:spcAft>
              <a:buSzPts val="2000"/>
              <a:buFont typeface="Source Sans Pro"/>
              <a:buChar char="▪"/>
            </a:pPr>
            <a:r>
              <a:rPr lang="en-US" sz="2000"/>
              <a:t>CMIP5 publication of Australian data to the new node is underway. </a:t>
            </a:r>
            <a:endParaRPr sz="2000"/>
          </a:p>
          <a:p>
            <a:pPr marL="457200" lvl="0" indent="-355600" algn="l" rtl="0">
              <a:spcBef>
                <a:spcPts val="0"/>
              </a:spcBef>
              <a:spcAft>
                <a:spcPts val="0"/>
              </a:spcAft>
              <a:buSzPts val="2000"/>
              <a:buFont typeface="Source Sans Pro"/>
              <a:buChar char="▪"/>
            </a:pPr>
            <a:r>
              <a:rPr lang="en-US" sz="2000"/>
              <a:t>Some operational issues have been identified (on slack channels).</a:t>
            </a:r>
            <a:endParaRPr sz="2000"/>
          </a:p>
          <a:p>
            <a:pPr marL="914400" lvl="1" indent="-355600" algn="l" rtl="0">
              <a:spcBef>
                <a:spcPts val="0"/>
              </a:spcBef>
              <a:spcAft>
                <a:spcPts val="0"/>
              </a:spcAft>
              <a:buSzPts val="2000"/>
              <a:buFont typeface="Source Sans Pro"/>
              <a:buChar char="—"/>
            </a:pPr>
            <a:r>
              <a:rPr lang="en-US"/>
              <a:t>E.g., CMIP5 publication of multiple versions of same dataset leads to issues with ESGF-THREDDS publication of the variables</a:t>
            </a:r>
            <a:endParaRPr/>
          </a:p>
          <a:p>
            <a:pPr marL="457200" lvl="0" indent="-355600" algn="l" rtl="0">
              <a:spcBef>
                <a:spcPts val="0"/>
              </a:spcBef>
              <a:spcAft>
                <a:spcPts val="0"/>
              </a:spcAft>
              <a:buSzPts val="2000"/>
              <a:buFont typeface="Source Sans Pro"/>
              <a:buChar char="▪"/>
            </a:pPr>
            <a:r>
              <a:rPr lang="en-US" sz="2000"/>
              <a:t>Next step is to try republishing the CMIP6 replicas, and then we will return to republish the CMIP5 replicas we have just downloaded</a:t>
            </a:r>
            <a:endParaRPr sz="2000"/>
          </a:p>
          <a:p>
            <a:pPr marL="457200" lvl="0" indent="-355600" algn="l" rtl="0">
              <a:spcBef>
                <a:spcPts val="0"/>
              </a:spcBef>
              <a:spcAft>
                <a:spcPts val="0"/>
              </a:spcAft>
              <a:buSzPts val="2000"/>
              <a:buFont typeface="Source Sans Pro"/>
              <a:buChar char="▪"/>
            </a:pPr>
            <a:r>
              <a:rPr lang="en-US" sz="2000"/>
              <a:t>Currently we follow a manual process for the (re)publication of datasets.</a:t>
            </a:r>
            <a:endParaRPr sz="2000"/>
          </a:p>
          <a:p>
            <a:pPr marL="914400" lvl="1" indent="-355600" algn="l" rtl="0">
              <a:spcBef>
                <a:spcPts val="0"/>
              </a:spcBef>
              <a:spcAft>
                <a:spcPts val="0"/>
              </a:spcAft>
              <a:buSzPts val="2000"/>
              <a:buFont typeface="Source Sans Pro"/>
              <a:buChar char="—"/>
            </a:pPr>
            <a:r>
              <a:rPr lang="en-US"/>
              <a:t>Hope to look into automating this in the future.</a:t>
            </a:r>
            <a:endParaRPr/>
          </a:p>
        </p:txBody>
      </p:sp>
      <p:pic>
        <p:nvPicPr>
          <p:cNvPr id="122" name="Google Shape;122;p16"/>
          <p:cNvPicPr preferRelativeResize="0"/>
          <p:nvPr/>
        </p:nvPicPr>
        <p:blipFill rotWithShape="1">
          <a:blip r:embed="rId3">
            <a:alphaModFix/>
          </a:blip>
          <a:srcRect l="10440" t="12163" r="26776" b="38227"/>
          <a:stretch/>
        </p:blipFill>
        <p:spPr>
          <a:xfrm>
            <a:off x="2988775" y="4090175"/>
            <a:ext cx="5973600" cy="2654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body" idx="2"/>
          </p:nvPr>
        </p:nvSpPr>
        <p:spPr>
          <a:xfrm>
            <a:off x="609600" y="1718725"/>
            <a:ext cx="6728400" cy="1289700"/>
          </a:xfrm>
          <a:prstGeom prst="rect">
            <a:avLst/>
          </a:prstGeom>
          <a:noFill/>
          <a:ln>
            <a:noFill/>
          </a:ln>
        </p:spPr>
        <p:txBody>
          <a:bodyPr spcFirstLastPara="1" wrap="square" lIns="0" tIns="0" rIns="0" bIns="0" anchor="t" anchorCtr="0">
            <a:noAutofit/>
          </a:bodyPr>
          <a:lstStyle/>
          <a:p>
            <a:pPr marL="457200" lvl="0" indent="-355600" algn="l" rtl="0">
              <a:spcBef>
                <a:spcPts val="0"/>
              </a:spcBef>
              <a:spcAft>
                <a:spcPts val="0"/>
              </a:spcAft>
              <a:buClr>
                <a:schemeClr val="dk1"/>
              </a:buClr>
              <a:buSzPts val="2000"/>
              <a:buFont typeface="Source Sans Pro"/>
              <a:buChar char="•"/>
            </a:pPr>
            <a:r>
              <a:rPr lang="en-US" sz="2000"/>
              <a:t>Downloading priority variables as defined by the needs of the Australian climate science community.</a:t>
            </a:r>
            <a:endParaRPr sz="2000"/>
          </a:p>
          <a:p>
            <a:pPr marL="457200" lvl="0" indent="-355600" algn="l" rtl="0">
              <a:spcBef>
                <a:spcPts val="0"/>
              </a:spcBef>
              <a:spcAft>
                <a:spcPts val="0"/>
              </a:spcAft>
              <a:buClr>
                <a:schemeClr val="dk1"/>
              </a:buClr>
              <a:buSzPts val="2000"/>
              <a:buFont typeface="Source Sans Pro"/>
              <a:buChar char="•"/>
            </a:pPr>
            <a:r>
              <a:rPr lang="en-US" sz="2000"/>
              <a:t>Currently 16TB and 909 datasets.</a:t>
            </a:r>
            <a:endParaRPr sz="2000"/>
          </a:p>
          <a:p>
            <a:pPr marL="285743" lvl="0" indent="-91433" algn="l" rtl="0">
              <a:spcBef>
                <a:spcPts val="0"/>
              </a:spcBef>
              <a:spcAft>
                <a:spcPts val="0"/>
              </a:spcAft>
              <a:buSzPts val="2160"/>
              <a:buNone/>
            </a:pPr>
            <a:endParaRPr sz="2000"/>
          </a:p>
        </p:txBody>
      </p:sp>
      <p:sp>
        <p:nvSpPr>
          <p:cNvPr id="128" name="Google Shape;128;p17"/>
          <p:cNvSpPr txBox="1">
            <a:spLocks noGrp="1"/>
          </p:cNvSpPr>
          <p:nvPr>
            <p:ph type="title"/>
          </p:nvPr>
        </p:nvSpPr>
        <p:spPr>
          <a:xfrm>
            <a:off x="605110" y="894709"/>
            <a:ext cx="6187200" cy="579000"/>
          </a:xfrm>
          <a:prstGeom prst="rect">
            <a:avLst/>
          </a:prstGeom>
          <a:noFill/>
          <a:ln>
            <a:noFill/>
          </a:ln>
        </p:spPr>
        <p:txBody>
          <a:bodyPr spcFirstLastPara="1" wrap="square" lIns="0" tIns="45700" rIns="45700" bIns="45700" anchor="ctr" anchorCtr="0">
            <a:noAutofit/>
          </a:bodyPr>
          <a:lstStyle/>
          <a:p>
            <a:pPr marL="0" lvl="0" indent="0" algn="l" rtl="0">
              <a:lnSpc>
                <a:spcPct val="90000"/>
              </a:lnSpc>
              <a:spcBef>
                <a:spcPts val="0"/>
              </a:spcBef>
              <a:spcAft>
                <a:spcPts val="0"/>
              </a:spcAft>
              <a:buClr>
                <a:srgbClr val="366092"/>
              </a:buClr>
              <a:buSzPts val="3200"/>
              <a:buFont typeface="Source Sans Pro"/>
              <a:buNone/>
            </a:pPr>
            <a:r>
              <a:rPr lang="en-US"/>
              <a:t>CMIP6 Replication Status</a:t>
            </a:r>
            <a:endParaRPr/>
          </a:p>
        </p:txBody>
      </p:sp>
      <p:graphicFrame>
        <p:nvGraphicFramePr>
          <p:cNvPr id="129" name="Google Shape;129;p17"/>
          <p:cNvGraphicFramePr/>
          <p:nvPr/>
        </p:nvGraphicFramePr>
        <p:xfrm>
          <a:off x="374407" y="3659146"/>
          <a:ext cx="6648575" cy="1732170"/>
        </p:xfrm>
        <a:graphic>
          <a:graphicData uri="http://schemas.openxmlformats.org/drawingml/2006/table">
            <a:tbl>
              <a:tblPr>
                <a:noFill/>
                <a:tableStyleId>{43B7A7CE-F9D3-44C1-9ABB-CB3AD78DA862}</a:tableStyleId>
              </a:tblPr>
              <a:tblGrid>
                <a:gridCol w="3233575">
                  <a:extLst>
                    <a:ext uri="{9D8B030D-6E8A-4147-A177-3AD203B41FA5}">
                      <a16:colId xmlns:a16="http://schemas.microsoft.com/office/drawing/2014/main" val="20000"/>
                    </a:ext>
                  </a:extLst>
                </a:gridCol>
                <a:gridCol w="3415000">
                  <a:extLst>
                    <a:ext uri="{9D8B030D-6E8A-4147-A177-3AD203B41FA5}">
                      <a16:colId xmlns:a16="http://schemas.microsoft.com/office/drawing/2014/main" val="20001"/>
                    </a:ext>
                  </a:extLst>
                </a:gridCol>
              </a:tblGrid>
              <a:tr h="100000">
                <a:tc>
                  <a:txBody>
                    <a:bodyPr/>
                    <a:lstStyle/>
                    <a:p>
                      <a:pPr marL="0" marR="0" lvl="0" indent="0" algn="ctr" rtl="0">
                        <a:spcBef>
                          <a:spcPts val="0"/>
                        </a:spcBef>
                        <a:spcAft>
                          <a:spcPts val="0"/>
                        </a:spcAft>
                        <a:buNone/>
                      </a:pPr>
                      <a:r>
                        <a:rPr lang="en-US" sz="1800" u="none" strike="noStrike" cap="none"/>
                        <a:t>Priority 1</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Priority 2</a:t>
                      </a: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709875">
                <a:tc>
                  <a:txBody>
                    <a:bodyPr/>
                    <a:lstStyle/>
                    <a:p>
                      <a:pPr marL="0" marR="0" lvl="0" indent="0" algn="ctr" rtl="0">
                        <a:spcBef>
                          <a:spcPts val="0"/>
                        </a:spcBef>
                        <a:spcAft>
                          <a:spcPts val="0"/>
                        </a:spcAft>
                        <a:buNone/>
                      </a:pPr>
                      <a:r>
                        <a:rPr lang="en-US" sz="1800" u="none" strike="noStrike" cap="none"/>
                        <a:t>Variables: 45 Monthly, 11 Daily, 1 6hr, 4 3hr, 4 fx</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Variables: 32 Monthly, 5 Daily, 5 6hrly, 10 3hrly, 1 fx</a:t>
                      </a: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709875">
                <a:tc>
                  <a:txBody>
                    <a:bodyPr/>
                    <a:lstStyle/>
                    <a:p>
                      <a:pPr marL="0" marR="0" lvl="0" indent="0" algn="ctr" rtl="0">
                        <a:spcBef>
                          <a:spcPts val="0"/>
                        </a:spcBef>
                        <a:spcAft>
                          <a:spcPts val="0"/>
                        </a:spcAft>
                        <a:buNone/>
                      </a:pPr>
                      <a:r>
                        <a:rPr lang="en-US" sz="1800" u="none" strike="noStrike" cap="none"/>
                        <a:t>Experiments: piControl, ssp585, ssp245, historical</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Experiments: 1pctCO2, amip, abrupt-4xCO2, ssp126</a:t>
                      </a: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30" name="Google Shape;130;p17" title="Chart"/>
          <p:cNvPicPr preferRelativeResize="0"/>
          <p:nvPr/>
        </p:nvPicPr>
        <p:blipFill>
          <a:blip r:embed="rId3">
            <a:alphaModFix/>
          </a:blip>
          <a:stretch>
            <a:fillRect/>
          </a:stretch>
        </p:blipFill>
        <p:spPr>
          <a:xfrm>
            <a:off x="7551500" y="1762538"/>
            <a:ext cx="4489725" cy="3332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body" idx="2"/>
          </p:nvPr>
        </p:nvSpPr>
        <p:spPr>
          <a:xfrm>
            <a:off x="609600" y="1712375"/>
            <a:ext cx="4099200" cy="4894200"/>
          </a:xfrm>
          <a:prstGeom prst="rect">
            <a:avLst/>
          </a:prstGeom>
          <a:noFill/>
          <a:ln>
            <a:noFill/>
          </a:ln>
        </p:spPr>
        <p:txBody>
          <a:bodyPr spcFirstLastPara="1" wrap="square" lIns="0" tIns="0" rIns="0" bIns="0" anchor="t" anchorCtr="0">
            <a:noAutofit/>
          </a:bodyPr>
          <a:lstStyle/>
          <a:p>
            <a:pPr marL="285750" lvl="0" indent="-298450" algn="l" rtl="0">
              <a:spcBef>
                <a:spcPts val="0"/>
              </a:spcBef>
              <a:spcAft>
                <a:spcPts val="0"/>
              </a:spcAft>
              <a:buClr>
                <a:schemeClr val="dk1"/>
              </a:buClr>
              <a:buSzPts val="2000"/>
              <a:buFont typeface="Source Sans Pro"/>
              <a:buChar char="•"/>
            </a:pPr>
            <a:r>
              <a:rPr lang="en-US" sz="2000"/>
              <a:t>Currently have 2 Australian Models registered for CMIP6 publication</a:t>
            </a:r>
            <a:endParaRPr sz="2000"/>
          </a:p>
          <a:p>
            <a:pPr marL="914400" lvl="1" indent="-355600" algn="l" rtl="0">
              <a:spcBef>
                <a:spcPts val="0"/>
              </a:spcBef>
              <a:spcAft>
                <a:spcPts val="0"/>
              </a:spcAft>
              <a:buSzPts val="2000"/>
              <a:buFont typeface="Source Sans Pro"/>
              <a:buChar char="•"/>
            </a:pPr>
            <a:r>
              <a:rPr lang="en-US"/>
              <a:t>ACCESS-CM2</a:t>
            </a:r>
            <a:endParaRPr/>
          </a:p>
          <a:p>
            <a:pPr marL="1371600" lvl="2" indent="-355600" algn="l" rtl="0">
              <a:spcBef>
                <a:spcPts val="0"/>
              </a:spcBef>
              <a:spcAft>
                <a:spcPts val="0"/>
              </a:spcAft>
              <a:buSzPts val="2000"/>
              <a:buFont typeface="Source Sans Pro"/>
              <a:buChar char="■"/>
            </a:pPr>
            <a:r>
              <a:rPr lang="en-US" sz="2000"/>
              <a:t>DECK, historical, OMIP, FAFMIP, RFMIP, ScenarioMIP</a:t>
            </a:r>
            <a:endParaRPr sz="2000"/>
          </a:p>
          <a:p>
            <a:pPr marL="914400" lvl="1" indent="-355600" algn="l" rtl="0">
              <a:spcBef>
                <a:spcPts val="0"/>
              </a:spcBef>
              <a:spcAft>
                <a:spcPts val="0"/>
              </a:spcAft>
              <a:buSzPts val="2000"/>
              <a:buFont typeface="Source Sans Pro"/>
              <a:buChar char="•"/>
            </a:pPr>
            <a:r>
              <a:rPr lang="en-US"/>
              <a:t>ACCESS-ESM1-5</a:t>
            </a:r>
            <a:endParaRPr/>
          </a:p>
          <a:p>
            <a:pPr marL="1371600" lvl="2" indent="-355600" algn="l" rtl="0">
              <a:spcBef>
                <a:spcPts val="0"/>
              </a:spcBef>
              <a:spcAft>
                <a:spcPts val="0"/>
              </a:spcAft>
              <a:buSzPts val="2000"/>
              <a:buFont typeface="Source Sans Pro"/>
              <a:buChar char="■"/>
            </a:pPr>
            <a:r>
              <a:rPr lang="en-US" sz="2000"/>
              <a:t>DECK, historical, C4MIP, CDRMIP, RFMIP, ScenarioMIP</a:t>
            </a:r>
            <a:endParaRPr sz="2000"/>
          </a:p>
          <a:p>
            <a:pPr marL="1371600" lvl="0" indent="0" algn="l" rtl="0">
              <a:spcBef>
                <a:spcPts val="0"/>
              </a:spcBef>
              <a:spcAft>
                <a:spcPts val="0"/>
              </a:spcAft>
              <a:buClr>
                <a:schemeClr val="dk1"/>
              </a:buClr>
              <a:buSzPts val="1100"/>
              <a:buFont typeface="Arial"/>
              <a:buNone/>
            </a:pPr>
            <a:endParaRPr sz="2000"/>
          </a:p>
          <a:p>
            <a:pPr marL="285750" lvl="0" indent="-298450" algn="l" rtl="0">
              <a:spcBef>
                <a:spcPts val="0"/>
              </a:spcBef>
              <a:spcAft>
                <a:spcPts val="0"/>
              </a:spcAft>
              <a:buClr>
                <a:schemeClr val="dk1"/>
              </a:buClr>
              <a:buSzPts val="2000"/>
              <a:buFont typeface="Source Sans Pro"/>
              <a:buChar char="•"/>
            </a:pPr>
            <a:r>
              <a:rPr lang="en-US" sz="2000" b="1"/>
              <a:t>Publication timeline: Beginning Q1 2019.</a:t>
            </a:r>
            <a:endParaRPr sz="2000" b="1"/>
          </a:p>
          <a:p>
            <a:pPr marL="285743" lvl="0" indent="-91433" algn="l" rtl="0">
              <a:spcBef>
                <a:spcPts val="0"/>
              </a:spcBef>
              <a:spcAft>
                <a:spcPts val="0"/>
              </a:spcAft>
              <a:buSzPts val="2160"/>
              <a:buNone/>
            </a:pPr>
            <a:endParaRPr sz="2000"/>
          </a:p>
        </p:txBody>
      </p:sp>
      <p:sp>
        <p:nvSpPr>
          <p:cNvPr id="136" name="Google Shape;136;p18"/>
          <p:cNvSpPr txBox="1">
            <a:spLocks noGrp="1"/>
          </p:cNvSpPr>
          <p:nvPr>
            <p:ph type="title"/>
          </p:nvPr>
        </p:nvSpPr>
        <p:spPr>
          <a:xfrm>
            <a:off x="609601" y="870433"/>
            <a:ext cx="3597900" cy="603300"/>
          </a:xfrm>
          <a:prstGeom prst="rect">
            <a:avLst/>
          </a:prstGeom>
          <a:noFill/>
          <a:ln>
            <a:noFill/>
          </a:ln>
        </p:spPr>
        <p:txBody>
          <a:bodyPr spcFirstLastPara="1" wrap="square" lIns="0" tIns="45700" rIns="45700" bIns="45700" anchor="ctr" anchorCtr="0">
            <a:noAutofit/>
          </a:bodyPr>
          <a:lstStyle/>
          <a:p>
            <a:pPr marL="0" lvl="0" indent="0" algn="l" rtl="0">
              <a:lnSpc>
                <a:spcPct val="90000"/>
              </a:lnSpc>
              <a:spcBef>
                <a:spcPts val="0"/>
              </a:spcBef>
              <a:spcAft>
                <a:spcPts val="0"/>
              </a:spcAft>
              <a:buClr>
                <a:srgbClr val="366092"/>
              </a:buClr>
              <a:buSzPts val="3200"/>
              <a:buFont typeface="Source Sans Pro"/>
              <a:buNone/>
            </a:pPr>
            <a:r>
              <a:rPr lang="en-US"/>
              <a:t>CMIP6 Publication Status</a:t>
            </a:r>
            <a:endParaRPr/>
          </a:p>
        </p:txBody>
      </p:sp>
      <p:grpSp>
        <p:nvGrpSpPr>
          <p:cNvPr id="137" name="Google Shape;137;p18"/>
          <p:cNvGrpSpPr/>
          <p:nvPr/>
        </p:nvGrpSpPr>
        <p:grpSpPr>
          <a:xfrm>
            <a:off x="5815599" y="1129613"/>
            <a:ext cx="5536895" cy="4598775"/>
            <a:chOff x="6296374" y="997525"/>
            <a:chExt cx="5536895" cy="4598775"/>
          </a:xfrm>
        </p:grpSpPr>
        <p:pic>
          <p:nvPicPr>
            <p:cNvPr id="138" name="Google Shape;138;p18"/>
            <p:cNvPicPr preferRelativeResize="0"/>
            <p:nvPr/>
          </p:nvPicPr>
          <p:blipFill>
            <a:blip r:embed="rId3">
              <a:alphaModFix/>
            </a:blip>
            <a:stretch>
              <a:fillRect/>
            </a:stretch>
          </p:blipFill>
          <p:spPr>
            <a:xfrm>
              <a:off x="6296374" y="997525"/>
              <a:ext cx="5536895" cy="4598775"/>
            </a:xfrm>
            <a:prstGeom prst="rect">
              <a:avLst/>
            </a:prstGeom>
            <a:noFill/>
            <a:ln>
              <a:noFill/>
            </a:ln>
          </p:spPr>
        </p:pic>
        <p:cxnSp>
          <p:nvCxnSpPr>
            <p:cNvPr id="139" name="Google Shape;139;p18"/>
            <p:cNvCxnSpPr/>
            <p:nvPr/>
          </p:nvCxnSpPr>
          <p:spPr>
            <a:xfrm>
              <a:off x="10863875" y="2185400"/>
              <a:ext cx="720000" cy="0"/>
            </a:xfrm>
            <a:prstGeom prst="straightConnector1">
              <a:avLst/>
            </a:prstGeom>
            <a:noFill/>
            <a:ln w="19050" cap="flat" cmpd="sng">
              <a:solidFill>
                <a:srgbClr val="44546A"/>
              </a:solidFill>
              <a:prstDash val="solid"/>
              <a:round/>
              <a:headEnd type="none" w="med" len="med"/>
              <a:tailEnd type="none" w="med" len="med"/>
            </a:ln>
          </p:spPr>
        </p:cxnSp>
        <p:cxnSp>
          <p:nvCxnSpPr>
            <p:cNvPr id="140" name="Google Shape;140;p18"/>
            <p:cNvCxnSpPr/>
            <p:nvPr/>
          </p:nvCxnSpPr>
          <p:spPr>
            <a:xfrm>
              <a:off x="6634025" y="2206825"/>
              <a:ext cx="323100" cy="0"/>
            </a:xfrm>
            <a:prstGeom prst="straightConnector1">
              <a:avLst/>
            </a:prstGeom>
            <a:noFill/>
            <a:ln w="19050" cap="flat" cmpd="sng">
              <a:solidFill>
                <a:srgbClr val="44546A"/>
              </a:solidFill>
              <a:prstDash val="solid"/>
              <a:round/>
              <a:headEnd type="none" w="med" len="med"/>
              <a:tailEnd type="none" w="med" len="med"/>
            </a:ln>
          </p:spPr>
        </p:cxnSp>
        <p:cxnSp>
          <p:nvCxnSpPr>
            <p:cNvPr id="141" name="Google Shape;141;p18"/>
            <p:cNvCxnSpPr/>
            <p:nvPr/>
          </p:nvCxnSpPr>
          <p:spPr>
            <a:xfrm>
              <a:off x="10811825" y="4461825"/>
              <a:ext cx="552600" cy="300"/>
            </a:xfrm>
            <a:prstGeom prst="straightConnector1">
              <a:avLst/>
            </a:prstGeom>
            <a:noFill/>
            <a:ln w="19050" cap="flat" cmpd="sng">
              <a:solidFill>
                <a:srgbClr val="44546A"/>
              </a:solidFill>
              <a:prstDash val="solid"/>
              <a:round/>
              <a:headEnd type="none" w="med" len="med"/>
              <a:tailEnd type="none" w="med" len="med"/>
            </a:ln>
          </p:spPr>
        </p:cxnSp>
        <p:cxnSp>
          <p:nvCxnSpPr>
            <p:cNvPr id="142" name="Google Shape;142;p18"/>
            <p:cNvCxnSpPr/>
            <p:nvPr/>
          </p:nvCxnSpPr>
          <p:spPr>
            <a:xfrm>
              <a:off x="7010250" y="4440450"/>
              <a:ext cx="323100" cy="0"/>
            </a:xfrm>
            <a:prstGeom prst="straightConnector1">
              <a:avLst/>
            </a:prstGeom>
            <a:noFill/>
            <a:ln w="19050" cap="flat" cmpd="sng">
              <a:solidFill>
                <a:srgbClr val="44546A"/>
              </a:solidFill>
              <a:prstDash val="solid"/>
              <a:round/>
              <a:headEnd type="none" w="med" len="med"/>
              <a:tailEnd type="none" w="med" len="med"/>
            </a:ln>
          </p:spPr>
        </p:cxnSp>
      </p:grpSp>
      <p:sp>
        <p:nvSpPr>
          <p:cNvPr id="143" name="Google Shape;143;p18"/>
          <p:cNvSpPr txBox="1"/>
          <p:nvPr/>
        </p:nvSpPr>
        <p:spPr>
          <a:xfrm>
            <a:off x="6096000" y="5728400"/>
            <a:ext cx="5316600" cy="6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000000"/>
                </a:solidFill>
              </a:rPr>
              <a:t>Image Source:</a:t>
            </a:r>
            <a:r>
              <a:rPr lang="en-US" sz="1100">
                <a:solidFill>
                  <a:srgbClr val="000000"/>
                </a:solidFill>
                <a:uFill>
                  <a:noFill/>
                </a:uFill>
                <a:hlinkClick r:id="rId4"/>
              </a:rPr>
              <a:t> </a:t>
            </a:r>
            <a:r>
              <a:rPr lang="en-US" sz="1100" u="sng">
                <a:solidFill>
                  <a:srgbClr val="0563C1"/>
                </a:solidFill>
                <a:hlinkClick r:id="rId4"/>
              </a:rPr>
              <a:t>https://www.knmi.nl/kennis-en-datacentrum/project/cmip6</a:t>
            </a:r>
            <a:r>
              <a:rPr lang="en-US" sz="1100">
                <a:solidFill>
                  <a:srgbClr val="000000"/>
                </a:solidFill>
              </a:rPr>
              <a:t> and adapted from Eyring et al., 2016.</a:t>
            </a:r>
            <a:endParaRPr/>
          </a:p>
        </p:txBody>
      </p:sp>
      <p:pic>
        <p:nvPicPr>
          <p:cNvPr id="144" name="Google Shape;144;p18"/>
          <p:cNvPicPr preferRelativeResize="0"/>
          <p:nvPr/>
        </p:nvPicPr>
        <p:blipFill rotWithShape="1">
          <a:blip r:embed="rId5">
            <a:alphaModFix/>
          </a:blip>
          <a:srcRect/>
          <a:stretch/>
        </p:blipFill>
        <p:spPr>
          <a:xfrm>
            <a:off x="1912850" y="5847922"/>
            <a:ext cx="2795950" cy="758650"/>
          </a:xfrm>
          <a:prstGeom prst="rect">
            <a:avLst/>
          </a:prstGeom>
          <a:noFill/>
          <a:ln>
            <a:noFill/>
          </a:ln>
        </p:spPr>
      </p:pic>
      <p:pic>
        <p:nvPicPr>
          <p:cNvPr id="145" name="Google Shape;145;p18"/>
          <p:cNvPicPr preferRelativeResize="0"/>
          <p:nvPr/>
        </p:nvPicPr>
        <p:blipFill rotWithShape="1">
          <a:blip r:embed="rId6">
            <a:alphaModFix/>
          </a:blip>
          <a:srcRect/>
          <a:stretch/>
        </p:blipFill>
        <p:spPr>
          <a:xfrm>
            <a:off x="820125" y="5884450"/>
            <a:ext cx="726651" cy="685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615025" y="645140"/>
            <a:ext cx="10721100" cy="594600"/>
          </a:xfrm>
          <a:prstGeom prst="rect">
            <a:avLst/>
          </a:prstGeom>
          <a:noFill/>
          <a:ln>
            <a:noFill/>
          </a:ln>
        </p:spPr>
        <p:txBody>
          <a:bodyPr spcFirstLastPara="1" wrap="square" lIns="0" tIns="45700" rIns="45700" bIns="45700" anchor="ctr" anchorCtr="0">
            <a:noAutofit/>
          </a:bodyPr>
          <a:lstStyle/>
          <a:p>
            <a:pPr marL="0" lvl="0" indent="0" algn="l" rtl="0">
              <a:lnSpc>
                <a:spcPct val="90000"/>
              </a:lnSpc>
              <a:spcBef>
                <a:spcPts val="0"/>
              </a:spcBef>
              <a:spcAft>
                <a:spcPts val="0"/>
              </a:spcAft>
              <a:buClr>
                <a:srgbClr val="366092"/>
              </a:buClr>
              <a:buSzPts val="3200"/>
              <a:buFont typeface="Source Sans Pro"/>
              <a:buNone/>
            </a:pPr>
            <a:r>
              <a:rPr lang="en-US"/>
              <a:t>CMIP5/6 Data Transfer Speeds</a:t>
            </a:r>
            <a:endParaRPr/>
          </a:p>
        </p:txBody>
      </p:sp>
      <p:sp>
        <p:nvSpPr>
          <p:cNvPr id="151" name="Google Shape;151;p19"/>
          <p:cNvSpPr txBox="1">
            <a:spLocks noGrp="1"/>
          </p:cNvSpPr>
          <p:nvPr>
            <p:ph type="body" idx="1"/>
          </p:nvPr>
        </p:nvSpPr>
        <p:spPr>
          <a:xfrm>
            <a:off x="615025" y="1436700"/>
            <a:ext cx="10977900" cy="2391900"/>
          </a:xfrm>
          <a:prstGeom prst="rect">
            <a:avLst/>
          </a:prstGeom>
          <a:noFill/>
          <a:ln>
            <a:noFill/>
          </a:ln>
        </p:spPr>
        <p:txBody>
          <a:bodyPr spcFirstLastPara="1" wrap="square" lIns="0" tIns="0" rIns="0" bIns="0" anchor="t" anchorCtr="0">
            <a:noAutofit/>
          </a:bodyPr>
          <a:lstStyle/>
          <a:p>
            <a:pPr marL="457200" lvl="0" indent="-355600" algn="l" rtl="0">
              <a:spcBef>
                <a:spcPts val="0"/>
              </a:spcBef>
              <a:spcAft>
                <a:spcPts val="0"/>
              </a:spcAft>
              <a:buClr>
                <a:schemeClr val="dk1"/>
              </a:buClr>
              <a:buSzPts val="2000"/>
              <a:buFont typeface="Source Sans Pro"/>
              <a:buChar char="▪"/>
            </a:pPr>
            <a:r>
              <a:rPr lang="en-US" sz="2000"/>
              <a:t>The figures below are the network usage from May-Dec 2018. Note that we cannot distinguish CMIP5 from CMIP6.</a:t>
            </a:r>
            <a:endParaRPr sz="2000"/>
          </a:p>
          <a:p>
            <a:pPr marL="457200" lvl="0" indent="-355600" algn="l" rtl="0">
              <a:spcBef>
                <a:spcPts val="0"/>
              </a:spcBef>
              <a:spcAft>
                <a:spcPts val="0"/>
              </a:spcAft>
              <a:buClr>
                <a:schemeClr val="dk1"/>
              </a:buClr>
              <a:buSzPts val="2000"/>
              <a:buFont typeface="Source Sans Pro"/>
              <a:buChar char="▪"/>
            </a:pPr>
            <a:r>
              <a:rPr lang="en-US" sz="2000"/>
              <a:t>Reasons for spikes and ‘flatlines’:</a:t>
            </a:r>
            <a:endParaRPr sz="2000"/>
          </a:p>
          <a:p>
            <a:pPr marL="914400" lvl="1" indent="-355600" algn="l" rtl="0">
              <a:spcBef>
                <a:spcPts val="0"/>
              </a:spcBef>
              <a:spcAft>
                <a:spcPts val="0"/>
              </a:spcAft>
              <a:buSzPts val="2000"/>
              <a:buFont typeface="Source Sans Pro"/>
              <a:buChar char="—"/>
            </a:pPr>
            <a:r>
              <a:rPr lang="en-US"/>
              <a:t>Unexpected issues while using Synda</a:t>
            </a:r>
            <a:endParaRPr/>
          </a:p>
          <a:p>
            <a:pPr marL="914400" lvl="1" indent="-355600" algn="l" rtl="0">
              <a:spcBef>
                <a:spcPts val="0"/>
              </a:spcBef>
              <a:spcAft>
                <a:spcPts val="0"/>
              </a:spcAft>
              <a:buSzPts val="2000"/>
              <a:buFont typeface="Source Sans Pro"/>
              <a:buChar char="—"/>
            </a:pPr>
            <a:r>
              <a:rPr lang="en-US"/>
              <a:t>Downloads stalled by slow throughput nodes</a:t>
            </a:r>
            <a:endParaRPr/>
          </a:p>
          <a:p>
            <a:pPr marL="914400" lvl="1" indent="-355600" algn="l" rtl="0">
              <a:spcBef>
                <a:spcPts val="0"/>
              </a:spcBef>
              <a:spcAft>
                <a:spcPts val="0"/>
              </a:spcAft>
              <a:buSzPts val="2000"/>
              <a:buFont typeface="Source Sans Pro"/>
              <a:buChar char="—"/>
            </a:pPr>
            <a:r>
              <a:rPr lang="en-US"/>
              <a:t>Daemon authentication timeouts</a:t>
            </a:r>
            <a:endParaRPr/>
          </a:p>
          <a:p>
            <a:pPr marL="914400" lvl="1" indent="-355600" algn="l" rtl="0">
              <a:spcBef>
                <a:spcPts val="0"/>
              </a:spcBef>
              <a:spcAft>
                <a:spcPts val="0"/>
              </a:spcAft>
              <a:buSzPts val="2000"/>
              <a:buFont typeface="Source Sans Pro"/>
              <a:buChar char="—"/>
            </a:pPr>
            <a:r>
              <a:rPr lang="en-US"/>
              <a:t>Node issues (e.g. the network and gridftp with LLNL)</a:t>
            </a:r>
            <a:endParaRPr/>
          </a:p>
          <a:p>
            <a:pPr marL="0" lvl="0" indent="0" algn="l" rtl="0">
              <a:spcBef>
                <a:spcPts val="1200"/>
              </a:spcBef>
              <a:spcAft>
                <a:spcPts val="0"/>
              </a:spcAft>
              <a:buNone/>
            </a:pPr>
            <a:endParaRPr sz="1800">
              <a:latin typeface="Calibri"/>
              <a:ea typeface="Calibri"/>
              <a:cs typeface="Calibri"/>
              <a:sym typeface="Calibri"/>
            </a:endParaRPr>
          </a:p>
        </p:txBody>
      </p:sp>
      <p:pic>
        <p:nvPicPr>
          <p:cNvPr id="152" name="Google Shape;152;p19"/>
          <p:cNvPicPr preferRelativeResize="0"/>
          <p:nvPr/>
        </p:nvPicPr>
        <p:blipFill>
          <a:blip r:embed="rId3">
            <a:alphaModFix/>
          </a:blip>
          <a:stretch>
            <a:fillRect/>
          </a:stretch>
        </p:blipFill>
        <p:spPr>
          <a:xfrm>
            <a:off x="289525" y="3828600"/>
            <a:ext cx="5649499" cy="2573325"/>
          </a:xfrm>
          <a:prstGeom prst="rect">
            <a:avLst/>
          </a:prstGeom>
          <a:noFill/>
          <a:ln>
            <a:noFill/>
          </a:ln>
        </p:spPr>
      </p:pic>
      <p:pic>
        <p:nvPicPr>
          <p:cNvPr id="153" name="Google Shape;153;p19"/>
          <p:cNvPicPr preferRelativeResize="0"/>
          <p:nvPr/>
        </p:nvPicPr>
        <p:blipFill>
          <a:blip r:embed="rId4">
            <a:alphaModFix/>
          </a:blip>
          <a:stretch>
            <a:fillRect/>
          </a:stretch>
        </p:blipFill>
        <p:spPr>
          <a:xfrm>
            <a:off x="6095990" y="3828599"/>
            <a:ext cx="6127210" cy="2573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615025" y="645140"/>
            <a:ext cx="10721100" cy="594600"/>
          </a:xfrm>
          <a:prstGeom prst="rect">
            <a:avLst/>
          </a:prstGeom>
          <a:noFill/>
          <a:ln>
            <a:noFill/>
          </a:ln>
        </p:spPr>
        <p:txBody>
          <a:bodyPr spcFirstLastPara="1" wrap="square" lIns="0" tIns="45700" rIns="45700" bIns="45700" anchor="ctr" anchorCtr="0">
            <a:noAutofit/>
          </a:bodyPr>
          <a:lstStyle/>
          <a:p>
            <a:pPr marL="0" lvl="0" indent="0" algn="l" rtl="0">
              <a:lnSpc>
                <a:spcPct val="90000"/>
              </a:lnSpc>
              <a:spcBef>
                <a:spcPts val="0"/>
              </a:spcBef>
              <a:spcAft>
                <a:spcPts val="0"/>
              </a:spcAft>
              <a:buClr>
                <a:srgbClr val="366092"/>
              </a:buClr>
              <a:buSzPts val="3200"/>
              <a:buFont typeface="Source Sans Pro"/>
              <a:buNone/>
            </a:pPr>
            <a:r>
              <a:rPr lang="en-US"/>
              <a:t>CMIP5/6 Data Transfer Speeds</a:t>
            </a:r>
            <a:endParaRPr/>
          </a:p>
        </p:txBody>
      </p:sp>
      <p:sp>
        <p:nvSpPr>
          <p:cNvPr id="159" name="Google Shape;159;p20"/>
          <p:cNvSpPr txBox="1">
            <a:spLocks noGrp="1"/>
          </p:cNvSpPr>
          <p:nvPr>
            <p:ph type="body" idx="1"/>
          </p:nvPr>
        </p:nvSpPr>
        <p:spPr>
          <a:xfrm>
            <a:off x="615025" y="1436700"/>
            <a:ext cx="10977900" cy="53373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chemeClr val="dk1"/>
              </a:buClr>
              <a:buSzPts val="1800"/>
              <a:buFont typeface="Arial"/>
              <a:buChar char="▪"/>
            </a:pPr>
            <a:r>
              <a:rPr lang="en-US" sz="1800">
                <a:latin typeface="Calibri"/>
                <a:ea typeface="Calibri"/>
                <a:cs typeface="Calibri"/>
                <a:sym typeface="Calibri"/>
              </a:rPr>
              <a:t>Download rate comparison: synda metric numbers, which indicate the </a:t>
            </a:r>
            <a:r>
              <a:rPr lang="en-US" sz="1800" b="1">
                <a:latin typeface="Calibri"/>
                <a:ea typeface="Calibri"/>
                <a:cs typeface="Calibri"/>
                <a:sym typeface="Calibri"/>
              </a:rPr>
              <a:t>highest download rate</a:t>
            </a:r>
            <a:r>
              <a:rPr lang="en-US" sz="1800">
                <a:latin typeface="Calibri"/>
                <a:ea typeface="Calibri"/>
                <a:cs typeface="Calibri"/>
                <a:sym typeface="Calibri"/>
              </a:rPr>
              <a:t> for a single file from a particular node. (We typically do 16 concurrent transfers).  </a:t>
            </a:r>
            <a:endParaRPr sz="2000"/>
          </a:p>
          <a:p>
            <a:pPr marL="0" lvl="0" indent="0" algn="l" rtl="0">
              <a:spcBef>
                <a:spcPts val="1200"/>
              </a:spcBef>
              <a:spcAft>
                <a:spcPts val="0"/>
              </a:spcAft>
              <a:buNone/>
            </a:pPr>
            <a:endParaRPr sz="1800">
              <a:latin typeface="Calibri"/>
              <a:ea typeface="Calibri"/>
              <a:cs typeface="Calibri"/>
              <a:sym typeface="Calibri"/>
            </a:endParaRPr>
          </a:p>
        </p:txBody>
      </p:sp>
      <p:sp>
        <p:nvSpPr>
          <p:cNvPr id="160" name="Google Shape;160;p20"/>
          <p:cNvSpPr txBox="1"/>
          <p:nvPr/>
        </p:nvSpPr>
        <p:spPr>
          <a:xfrm>
            <a:off x="1077225" y="1702750"/>
            <a:ext cx="44343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Data_Node                Rate (MiB/s)</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esgf.nccs.nasa.gov              21.6</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esgdata.gfdl.noaa.gov            9.92</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aims3.llnl.gov                   7.92</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esg1.umr-cnrm.fr                 6.3</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vesg.ipsl.upmc.fr                5.28</a:t>
            </a:r>
            <a:endParaRPr>
              <a:solidFill>
                <a:srgbClr val="000000"/>
              </a:solidFill>
              <a:latin typeface="Consolas"/>
              <a:ea typeface="Consolas"/>
              <a:cs typeface="Consolas"/>
              <a:sym typeface="Consolas"/>
            </a:endParaRPr>
          </a:p>
        </p:txBody>
      </p:sp>
      <p:sp>
        <p:nvSpPr>
          <p:cNvPr id="161" name="Google Shape;161;p20"/>
          <p:cNvSpPr txBox="1"/>
          <p:nvPr/>
        </p:nvSpPr>
        <p:spPr>
          <a:xfrm>
            <a:off x="6614175" y="2991650"/>
            <a:ext cx="53391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Data_Node                   Rate (MiB/s)</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esgf-data.ucar.edu                 27.03</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esgf1.dkrz.de                      15.67</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aims3.llnl.gov                     10.51</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vesg.ipsl.upmc.fr                   8.54</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noresg.nird.sigma2.no               8.42</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esgf-data1.ceda.ac.uk               8.19</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esgf.nccs.nasa.gov                  8.15</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esg.cnrm-game-meteo.fr              7.46</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dataserver.nccs.nasa.gov            6.62</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esgf-data1.diasjp.net               6.53</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esg1.umr-cnrm.fr                    6.51</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esgf2.dkrz.de                       6.19</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esgf-node.cmcc.it                   4.02</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esgdata.gfdl.noaa.gov               3.06</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prodn.idris.fr                      2.92</a:t>
            </a:r>
            <a:endParaRPr>
              <a:solidFill>
                <a:srgbClr val="000000"/>
              </a:solidFill>
              <a:latin typeface="Consolas"/>
              <a:ea typeface="Consolas"/>
              <a:cs typeface="Consolas"/>
              <a:sym typeface="Consolas"/>
            </a:endParaRPr>
          </a:p>
          <a:p>
            <a:pPr marL="0" lvl="0" indent="0" algn="l" rtl="0">
              <a:lnSpc>
                <a:spcPct val="115000"/>
              </a:lnSpc>
              <a:spcBef>
                <a:spcPts val="0"/>
              </a:spcBef>
              <a:spcAft>
                <a:spcPts val="0"/>
              </a:spcAft>
              <a:buNone/>
            </a:pPr>
            <a:r>
              <a:rPr lang="en-US">
                <a:solidFill>
                  <a:srgbClr val="000000"/>
                </a:solidFill>
                <a:latin typeface="Consolas"/>
                <a:ea typeface="Consolas"/>
                <a:cs typeface="Consolas"/>
                <a:sym typeface="Consolas"/>
              </a:rPr>
              <a:t>esgf.ichec.ie                       0.73</a:t>
            </a:r>
            <a:endParaRPr>
              <a:solidFill>
                <a:srgbClr val="000000"/>
              </a:solidFill>
              <a:latin typeface="Consolas"/>
              <a:ea typeface="Consolas"/>
              <a:cs typeface="Consolas"/>
              <a:sym typeface="Consolas"/>
            </a:endParaRPr>
          </a:p>
        </p:txBody>
      </p:sp>
      <p:sp>
        <p:nvSpPr>
          <p:cNvPr id="162" name="Google Shape;162;p20"/>
          <p:cNvSpPr txBox="1"/>
          <p:nvPr/>
        </p:nvSpPr>
        <p:spPr>
          <a:xfrm>
            <a:off x="2432125" y="2041550"/>
            <a:ext cx="81447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Source Sans Pro"/>
                <a:ea typeface="Source Sans Pro"/>
                <a:cs typeface="Source Sans Pro"/>
                <a:sym typeface="Source Sans Pro"/>
              </a:rPr>
              <a:t>CMIP6											CMIP5</a:t>
            </a:r>
            <a:endParaRPr sz="2000" b="1">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615025" y="645140"/>
            <a:ext cx="10721100" cy="594600"/>
          </a:xfrm>
          <a:prstGeom prst="rect">
            <a:avLst/>
          </a:prstGeom>
          <a:noFill/>
          <a:ln>
            <a:noFill/>
          </a:ln>
        </p:spPr>
        <p:txBody>
          <a:bodyPr spcFirstLastPara="1" wrap="square" lIns="0" tIns="45700" rIns="45700" bIns="45700" anchor="ctr" anchorCtr="0">
            <a:noAutofit/>
          </a:bodyPr>
          <a:lstStyle/>
          <a:p>
            <a:pPr marL="0" lvl="0" indent="0" algn="l" rtl="0">
              <a:lnSpc>
                <a:spcPct val="90000"/>
              </a:lnSpc>
              <a:spcBef>
                <a:spcPts val="0"/>
              </a:spcBef>
              <a:spcAft>
                <a:spcPts val="0"/>
              </a:spcAft>
              <a:buClr>
                <a:srgbClr val="366092"/>
              </a:buClr>
              <a:buSzPts val="3200"/>
              <a:buFont typeface="Source Sans Pro"/>
              <a:buNone/>
            </a:pPr>
            <a:r>
              <a:rPr lang="en-US"/>
              <a:t>CMIP5/6 Data Transfer Speeds</a:t>
            </a:r>
            <a:endParaRPr/>
          </a:p>
        </p:txBody>
      </p:sp>
      <p:sp>
        <p:nvSpPr>
          <p:cNvPr id="168" name="Google Shape;168;p21"/>
          <p:cNvSpPr txBox="1">
            <a:spLocks noGrp="1"/>
          </p:cNvSpPr>
          <p:nvPr>
            <p:ph type="body" idx="1"/>
          </p:nvPr>
        </p:nvSpPr>
        <p:spPr>
          <a:xfrm>
            <a:off x="615025" y="1436700"/>
            <a:ext cx="10977900" cy="53373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chemeClr val="dk1"/>
              </a:buClr>
              <a:buSzPts val="1800"/>
              <a:buFont typeface="Arial"/>
              <a:buChar char="▪"/>
            </a:pPr>
            <a:r>
              <a:rPr lang="en-US" sz="1800">
                <a:latin typeface="Calibri"/>
                <a:ea typeface="Calibri"/>
                <a:cs typeface="Calibri"/>
                <a:sym typeface="Calibri"/>
              </a:rPr>
              <a:t>A better download rate comparison is to run dedicated node-to-NCI tests. This is using globus-url-copy and synda with 16 threads. Overall see approximately 5 Tbytes/day == ~60MB/s</a:t>
            </a:r>
            <a:endParaRPr sz="2000"/>
          </a:p>
          <a:p>
            <a:pPr marL="0" lvl="0" indent="0" algn="l" rtl="0">
              <a:spcBef>
                <a:spcPts val="1200"/>
              </a:spcBef>
              <a:spcAft>
                <a:spcPts val="0"/>
              </a:spcAft>
              <a:buNone/>
            </a:pPr>
            <a:endParaRPr sz="1800">
              <a:latin typeface="Calibri"/>
              <a:ea typeface="Calibri"/>
              <a:cs typeface="Calibri"/>
              <a:sym typeface="Calibri"/>
            </a:endParaRPr>
          </a:p>
        </p:txBody>
      </p:sp>
      <p:graphicFrame>
        <p:nvGraphicFramePr>
          <p:cNvPr id="169" name="Google Shape;169;p21"/>
          <p:cNvGraphicFramePr/>
          <p:nvPr/>
        </p:nvGraphicFramePr>
        <p:xfrm>
          <a:off x="3571275" y="2901400"/>
          <a:ext cx="4969825" cy="2057000"/>
        </p:xfrm>
        <a:graphic>
          <a:graphicData uri="http://schemas.openxmlformats.org/drawingml/2006/table">
            <a:tbl>
              <a:tblPr>
                <a:noFill/>
                <a:tableStyleId>{43B7A7CE-F9D3-44C1-9ABB-CB3AD78DA862}</a:tableStyleId>
              </a:tblPr>
              <a:tblGrid>
                <a:gridCol w="1562850">
                  <a:extLst>
                    <a:ext uri="{9D8B030D-6E8A-4147-A177-3AD203B41FA5}">
                      <a16:colId xmlns:a16="http://schemas.microsoft.com/office/drawing/2014/main" val="20000"/>
                    </a:ext>
                  </a:extLst>
                </a:gridCol>
                <a:gridCol w="1766000">
                  <a:extLst>
                    <a:ext uri="{9D8B030D-6E8A-4147-A177-3AD203B41FA5}">
                      <a16:colId xmlns:a16="http://schemas.microsoft.com/office/drawing/2014/main" val="20001"/>
                    </a:ext>
                  </a:extLst>
                </a:gridCol>
                <a:gridCol w="1640975">
                  <a:extLst>
                    <a:ext uri="{9D8B030D-6E8A-4147-A177-3AD203B41FA5}">
                      <a16:colId xmlns:a16="http://schemas.microsoft.com/office/drawing/2014/main" val="20002"/>
                    </a:ext>
                  </a:extLst>
                </a:gridCol>
              </a:tblGrid>
              <a:tr h="407000">
                <a:tc>
                  <a:txBody>
                    <a:bodyPr/>
                    <a:lstStyle/>
                    <a:p>
                      <a:pPr marL="0" lvl="0" indent="0" algn="ctr" rtl="0">
                        <a:spcBef>
                          <a:spcPts val="0"/>
                        </a:spcBef>
                        <a:spcAft>
                          <a:spcPts val="0"/>
                        </a:spcAft>
                        <a:buNone/>
                      </a:pPr>
                      <a:r>
                        <a:rPr lang="en-US"/>
                        <a:t>Node</a:t>
                      </a:r>
                      <a:endParaRPr/>
                    </a:p>
                  </a:txBody>
                  <a:tcPr marL="28575" marR="28575" marT="19050" marB="19050" anchor="b">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b="1"/>
                        <a:t>synda 16 threads</a:t>
                      </a:r>
                      <a:endParaRPr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b="1"/>
                        <a:t>globus-url-copy</a:t>
                      </a:r>
                      <a:endParaRPr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30000">
                <a:tc>
                  <a:txBody>
                    <a:bodyPr/>
                    <a:lstStyle/>
                    <a:p>
                      <a:pPr marL="0" lvl="0" indent="0" algn="ctr" rtl="0">
                        <a:lnSpc>
                          <a:spcPct val="115000"/>
                        </a:lnSpc>
                        <a:spcBef>
                          <a:spcPts val="0"/>
                        </a:spcBef>
                        <a:spcAft>
                          <a:spcPts val="0"/>
                        </a:spcAft>
                        <a:buNone/>
                      </a:pPr>
                      <a:r>
                        <a:rPr lang="en-US" b="1"/>
                        <a:t>CEDA</a:t>
                      </a:r>
                      <a:endParaRPr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US"/>
                        <a:t>250</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US"/>
                        <a:t>220</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330000">
                <a:tc>
                  <a:txBody>
                    <a:bodyPr/>
                    <a:lstStyle/>
                    <a:p>
                      <a:pPr marL="0" lvl="0" indent="0" algn="ctr" rtl="0">
                        <a:lnSpc>
                          <a:spcPct val="115000"/>
                        </a:lnSpc>
                        <a:spcBef>
                          <a:spcPts val="0"/>
                        </a:spcBef>
                        <a:spcAft>
                          <a:spcPts val="0"/>
                        </a:spcAft>
                        <a:buNone/>
                      </a:pPr>
                      <a:r>
                        <a:rPr lang="en-US" b="1"/>
                        <a:t>DKRZ</a:t>
                      </a:r>
                      <a:endParaRPr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US"/>
                        <a:t>96</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US"/>
                        <a:t>320</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330000">
                <a:tc>
                  <a:txBody>
                    <a:bodyPr/>
                    <a:lstStyle/>
                    <a:p>
                      <a:pPr marL="0" lvl="0" indent="0" algn="ctr" rtl="0">
                        <a:lnSpc>
                          <a:spcPct val="115000"/>
                        </a:lnSpc>
                        <a:spcBef>
                          <a:spcPts val="0"/>
                        </a:spcBef>
                        <a:spcAft>
                          <a:spcPts val="0"/>
                        </a:spcAft>
                        <a:buNone/>
                      </a:pPr>
                      <a:r>
                        <a:rPr lang="en-US" b="1"/>
                        <a:t>IPSL</a:t>
                      </a:r>
                      <a:endParaRPr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US"/>
                        <a:t>50</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US"/>
                        <a:t>29</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3"/>
                  </a:ext>
                </a:extLst>
              </a:tr>
              <a:tr h="330000">
                <a:tc>
                  <a:txBody>
                    <a:bodyPr/>
                    <a:lstStyle/>
                    <a:p>
                      <a:pPr marL="0" lvl="0" indent="0" algn="ctr" rtl="0">
                        <a:lnSpc>
                          <a:spcPct val="115000"/>
                        </a:lnSpc>
                        <a:spcBef>
                          <a:spcPts val="0"/>
                        </a:spcBef>
                        <a:spcAft>
                          <a:spcPts val="0"/>
                        </a:spcAft>
                        <a:buNone/>
                      </a:pPr>
                      <a:r>
                        <a:rPr lang="en-US" b="1"/>
                        <a:t>LLNL</a:t>
                      </a:r>
                      <a:endParaRPr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US"/>
                        <a:t>110</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lvl="0" indent="0" algn="ctr" rtl="0">
                        <a:lnSpc>
                          <a:spcPct val="115000"/>
                        </a:lnSpc>
                        <a:spcBef>
                          <a:spcPts val="0"/>
                        </a:spcBef>
                        <a:spcAft>
                          <a:spcPts val="0"/>
                        </a:spcAft>
                        <a:buNone/>
                      </a:pPr>
                      <a:r>
                        <a:rPr lang="en-US"/>
                        <a:t>92</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4"/>
                  </a:ext>
                </a:extLst>
              </a:tr>
              <a:tr h="330000">
                <a:tc>
                  <a:txBody>
                    <a:bodyPr/>
                    <a:lstStyle/>
                    <a:p>
                      <a:pPr marL="0" lvl="0" indent="0" algn="ctr" rtl="0">
                        <a:lnSpc>
                          <a:spcPct val="115000"/>
                        </a:lnSpc>
                        <a:spcBef>
                          <a:spcPts val="0"/>
                        </a:spcBef>
                        <a:spcAft>
                          <a:spcPts val="0"/>
                        </a:spcAft>
                        <a:buNone/>
                      </a:pPr>
                      <a:r>
                        <a:rPr lang="en-US" b="1"/>
                        <a:t>NCI</a:t>
                      </a:r>
                      <a:endParaRPr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314</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US"/>
                        <a:t>394</a:t>
                      </a: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bl>
          </a:graphicData>
        </a:graphic>
      </p:graphicFrame>
      <p:sp>
        <p:nvSpPr>
          <p:cNvPr id="170" name="Google Shape;170;p21"/>
          <p:cNvSpPr txBox="1"/>
          <p:nvPr/>
        </p:nvSpPr>
        <p:spPr>
          <a:xfrm>
            <a:off x="3571275" y="2347375"/>
            <a:ext cx="52485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Download Rate Dedicated &lt;Node&gt;-to-NCI (MB/s)</a:t>
            </a:r>
            <a:endParaRPr sz="1800"/>
          </a:p>
        </p:txBody>
      </p:sp>
    </p:spTree>
  </p:cSld>
  <p:clrMapOvr>
    <a:masterClrMapping/>
  </p:clrMapOvr>
</p:sld>
</file>

<file path=ppt/theme/theme1.xml><?xml version="1.0" encoding="utf-8"?>
<a:theme xmlns:a="http://schemas.openxmlformats.org/drawingml/2006/main" name="2015_PPT_UNC_V7.06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2383</Words>
  <Application>Microsoft Macintosh PowerPoint</Application>
  <PresentationFormat>Widescreen</PresentationFormat>
  <Paragraphs>260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Merriweather Sans</vt:lpstr>
      <vt:lpstr>Arial</vt:lpstr>
      <vt:lpstr>Noto Sans Symbols</vt:lpstr>
      <vt:lpstr>Consolas</vt:lpstr>
      <vt:lpstr>Source Sans Pro</vt:lpstr>
      <vt:lpstr>2015_PPT_UNC_V7.06 (1)</vt:lpstr>
      <vt:lpstr>NCI Experience with ESGF for CMIP6</vt:lpstr>
      <vt:lpstr>Current Focus</vt:lpstr>
      <vt:lpstr>CMIP5 Replication Status</vt:lpstr>
      <vt:lpstr>CMIP5 Re-publication Status</vt:lpstr>
      <vt:lpstr>CMIP6 Replication Status</vt:lpstr>
      <vt:lpstr>CMIP6 Publication Status</vt:lpstr>
      <vt:lpstr>CMIP5/6 Data Transfer Speeds</vt:lpstr>
      <vt:lpstr>CMIP5/6 Data Transfer Speeds</vt:lpstr>
      <vt:lpstr>CMIP5/6 Data Transfer Speeds</vt:lpstr>
      <vt:lpstr>CMIP 2018 Total Downloads</vt:lpstr>
      <vt:lpstr>NCI ESGF Production Node Deployment </vt:lpstr>
      <vt:lpstr>NCI ESGF Production Node Deployment </vt:lpstr>
      <vt:lpstr>NCI ESGF Production Node Deployment </vt:lpstr>
      <vt:lpstr>NCI ESGF Production Node Deployment </vt:lpstr>
      <vt:lpstr>NCI ESGF Production Node Deployment </vt:lpstr>
      <vt:lpstr>User Feedback for CMIP6 so far</vt:lpstr>
      <vt:lpstr>Future Focus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NCI Experience with ESGF for CMIP6</dc:title>
  <cp:lastModifiedBy>Clare Richards</cp:lastModifiedBy>
  <cp:revision>5</cp:revision>
  <dcterms:modified xsi:type="dcterms:W3CDTF">2018-12-05T15:15:28Z</dcterms:modified>
</cp:coreProperties>
</file>