
<file path=[Content_Types].xml><?xml version="1.0" encoding="utf-8"?>
<Types xmlns="http://schemas.openxmlformats.org/package/2006/content-types">
  <Default Extension="jpg" ContentType="image/jpeg"/>
  <Default Extension="svg" ContentType="image/svg+xml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png" ContentType="image/png"/>
  <Default Extension="wdp" ContentType="image/vnd.ms-photo"/>
  <Default Extension="bin" ContentType="application/vnd.openxmlformats-officedocument.oleObject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330" r:id="rId3"/>
    <p:sldId id="309" r:id="rId4"/>
    <p:sldId id="305" r:id="rId5"/>
    <p:sldId id="324" r:id="rId6"/>
    <p:sldId id="271" r:id="rId7"/>
    <p:sldId id="257" r:id="rId8"/>
    <p:sldId id="311" r:id="rId9"/>
    <p:sldId id="265" r:id="rId10"/>
    <p:sldId id="326" r:id="rId11"/>
    <p:sldId id="325" r:id="rId12"/>
    <p:sldId id="300" r:id="rId13"/>
    <p:sldId id="288" r:id="rId14"/>
    <p:sldId id="296" r:id="rId15"/>
    <p:sldId id="258" r:id="rId16"/>
    <p:sldId id="289" r:id="rId17"/>
    <p:sldId id="259" r:id="rId18"/>
    <p:sldId id="313" r:id="rId19"/>
    <p:sldId id="263" r:id="rId20"/>
    <p:sldId id="279" r:id="rId21"/>
    <p:sldId id="264" r:id="rId22"/>
    <p:sldId id="269" r:id="rId23"/>
    <p:sldId id="268" r:id="rId24"/>
    <p:sldId id="315" r:id="rId25"/>
    <p:sldId id="316" r:id="rId26"/>
    <p:sldId id="329" r:id="rId27"/>
    <p:sldId id="327" r:id="rId28"/>
    <p:sldId id="291" r:id="rId29"/>
    <p:sldId id="320" r:id="rId30"/>
    <p:sldId id="261" r:id="rId31"/>
    <p:sldId id="260" r:id="rId32"/>
    <p:sldId id="301" r:id="rId33"/>
    <p:sldId id="312" r:id="rId34"/>
    <p:sldId id="273" r:id="rId35"/>
    <p:sldId id="292" r:id="rId36"/>
    <p:sldId id="297" r:id="rId37"/>
    <p:sldId id="295" r:id="rId38"/>
    <p:sldId id="284" r:id="rId39"/>
    <p:sldId id="290" r:id="rId40"/>
    <p:sldId id="282" r:id="rId41"/>
    <p:sldId id="283" r:id="rId42"/>
    <p:sldId id="286" r:id="rId43"/>
    <p:sldId id="319" r:id="rId44"/>
    <p:sldId id="272" r:id="rId45"/>
    <p:sldId id="285" r:id="rId46"/>
    <p:sldId id="275" r:id="rId47"/>
    <p:sldId id="293" r:id="rId48"/>
    <p:sldId id="274" r:id="rId49"/>
    <p:sldId id="276" r:id="rId50"/>
    <p:sldId id="294" r:id="rId51"/>
    <p:sldId id="318" r:id="rId52"/>
    <p:sldId id="280" r:id="rId53"/>
    <p:sldId id="298" r:id="rId54"/>
    <p:sldId id="281" r:id="rId55"/>
    <p:sldId id="314" r:id="rId56"/>
    <p:sldId id="306" r:id="rId57"/>
    <p:sldId id="322" r:id="rId58"/>
    <p:sldId id="303" r:id="rId59"/>
    <p:sldId id="321" r:id="rId60"/>
    <p:sldId id="287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032" userDrawn="1">
          <p15:clr>
            <a:srgbClr val="A4A3A4"/>
          </p15:clr>
        </p15:guide>
        <p15:guide id="4" pos="2904" userDrawn="1">
          <p15:clr>
            <a:srgbClr val="A4A3A4"/>
          </p15:clr>
        </p15:guide>
        <p15:guide id="5" orient="horz" pos="1920" userDrawn="1">
          <p15:clr>
            <a:srgbClr val="A4A3A4"/>
          </p15:clr>
        </p15:guide>
        <p15:guide id="6" orient="horz" pos="3384" userDrawn="1">
          <p15:clr>
            <a:srgbClr val="A4A3A4"/>
          </p15:clr>
        </p15:guide>
        <p15:guide id="7" orient="horz" pos="88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pos="1320" userDrawn="1">
          <p15:clr>
            <a:srgbClr val="A4A3A4"/>
          </p15:clr>
        </p15:guide>
        <p15:guide id="10" pos="4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tmann, Chris" initials="HC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6092"/>
    <a:srgbClr val="D8E7F1"/>
    <a:srgbClr val="8F0856"/>
    <a:srgbClr val="FFFF66"/>
    <a:srgbClr val="F0EDE4"/>
    <a:srgbClr val="E3EEF5"/>
    <a:srgbClr val="D9D9D9"/>
    <a:srgbClr val="EBECEC"/>
    <a:srgbClr val="E7E3D5"/>
    <a:srgbClr val="A5D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90" autoAdjust="0"/>
    <p:restoredTop sz="72721" autoAdjust="0"/>
  </p:normalViewPr>
  <p:slideViewPr>
    <p:cSldViewPr snapToGrid="0" snapToObjects="1">
      <p:cViewPr>
        <p:scale>
          <a:sx n="77" d="100"/>
          <a:sy n="77" d="100"/>
        </p:scale>
        <p:origin x="1184" y="360"/>
      </p:cViewPr>
      <p:guideLst>
        <p:guide orient="horz" pos="1296"/>
        <p:guide pos="3840"/>
        <p:guide orient="horz" pos="1032"/>
        <p:guide pos="2904"/>
        <p:guide orient="horz" pos="1920"/>
        <p:guide orient="horz" pos="3384"/>
        <p:guide orient="horz" pos="888"/>
        <p:guide orient="horz" pos="1152"/>
        <p:guide pos="1320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874"/>
    </p:cViewPr>
  </p:sorterViewPr>
  <p:notesViewPr>
    <p:cSldViewPr snapToGrid="0" snapToObjects="1">
      <p:cViewPr varScale="1">
        <p:scale>
          <a:sx n="134" d="100"/>
          <a:sy n="134" d="100"/>
        </p:scale>
        <p:origin x="282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commentAuthors" Target="commentAuthors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69" Type="http://schemas.microsoft.com/office/2015/10/relationships/revisionInfo" Target="revisionInfo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33A57F-BDE1-C342-B6BB-A65CE47ECBC3}" type="doc">
      <dgm:prSet loTypeId="urn:microsoft.com/office/officeart/2005/8/layout/venn1" loCatId="" qsTypeId="urn:microsoft.com/office/officeart/2005/8/quickstyle/simple2" qsCatId="simple" csTypeId="urn:microsoft.com/office/officeart/2005/8/colors/colorful4" csCatId="colorful" phldr="1"/>
      <dgm:spPr/>
    </dgm:pt>
    <dgm:pt modelId="{CFF21BC6-26B4-6642-8EF4-827EB5835D68}">
      <dgm:prSet phldrT="[Text]"/>
      <dgm:spPr>
        <a:gradFill flip="none" rotWithShape="0">
          <a:gsLst>
            <a:gs pos="0">
              <a:schemeClr val="accent1">
                <a:tint val="66000"/>
                <a:satMod val="160000"/>
                <a:lumMod val="78000"/>
                <a:lumOff val="22000"/>
                <a:alpha val="0"/>
              </a:schemeClr>
            </a:gs>
            <a:gs pos="50000">
              <a:schemeClr val="accent1">
                <a:tint val="44500"/>
                <a:satMod val="160000"/>
                <a:alpha val="36000"/>
              </a:schemeClr>
            </a:gs>
            <a:gs pos="100000">
              <a:schemeClr val="accent1">
                <a:tint val="23500"/>
                <a:satMod val="160000"/>
                <a:alpha val="43000"/>
              </a:schemeClr>
            </a:gs>
          </a:gsLst>
          <a:lin ang="5400000" scaled="1"/>
          <a:tileRect/>
        </a:gradFill>
      </dgm:spPr>
      <dgm:t>
        <a:bodyPr/>
        <a:lstStyle/>
        <a:p>
          <a:endParaRPr lang="en-US" dirty="0"/>
        </a:p>
      </dgm:t>
    </dgm:pt>
    <dgm:pt modelId="{7063C64F-6DD8-C84C-8AC4-79F3BB34BA66}" type="parTrans" cxnId="{B1DA309A-F92C-1B46-B634-E834B16F0CE9}">
      <dgm:prSet/>
      <dgm:spPr/>
      <dgm:t>
        <a:bodyPr/>
        <a:lstStyle/>
        <a:p>
          <a:endParaRPr lang="en-US"/>
        </a:p>
      </dgm:t>
    </dgm:pt>
    <dgm:pt modelId="{0207C064-71E2-1442-B8CF-2890560FF290}" type="sibTrans" cxnId="{B1DA309A-F92C-1B46-B634-E834B16F0CE9}">
      <dgm:prSet/>
      <dgm:spPr/>
      <dgm:t>
        <a:bodyPr/>
        <a:lstStyle/>
        <a:p>
          <a:endParaRPr lang="en-US"/>
        </a:p>
      </dgm:t>
    </dgm:pt>
    <dgm:pt modelId="{6FBC0BD9-072D-DB42-B422-35B123D1AC05}">
      <dgm:prSet phldrT="[Text]"/>
      <dgm:spPr>
        <a:gradFill flip="none" rotWithShape="0">
          <a:gsLst>
            <a:gs pos="0">
              <a:schemeClr val="accent1">
                <a:tint val="66000"/>
                <a:satMod val="160000"/>
                <a:lumMod val="78000"/>
                <a:lumOff val="22000"/>
                <a:alpha val="0"/>
              </a:schemeClr>
            </a:gs>
            <a:gs pos="50000">
              <a:schemeClr val="accent1">
                <a:tint val="44500"/>
                <a:satMod val="160000"/>
                <a:alpha val="36000"/>
              </a:schemeClr>
            </a:gs>
            <a:gs pos="100000">
              <a:schemeClr val="accent1">
                <a:tint val="23500"/>
                <a:satMod val="160000"/>
                <a:alpha val="43000"/>
              </a:schemeClr>
            </a:gs>
          </a:gsLst>
          <a:lin ang="5400000" scaled="1"/>
          <a:tileRect/>
        </a:gradFill>
      </dgm:spPr>
      <dgm:t>
        <a:bodyPr/>
        <a:lstStyle/>
        <a:p>
          <a:endParaRPr lang="en-US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338E9AA7-222D-9E47-ACD5-39DBC39C6E47}" type="parTrans" cxnId="{0F8680C2-DBD5-FD49-88F9-1E59834744A5}">
      <dgm:prSet/>
      <dgm:spPr/>
      <dgm:t>
        <a:bodyPr/>
        <a:lstStyle/>
        <a:p>
          <a:endParaRPr lang="en-US"/>
        </a:p>
      </dgm:t>
    </dgm:pt>
    <dgm:pt modelId="{477E7A16-C486-F740-ABF1-D404C892215E}" type="sibTrans" cxnId="{0F8680C2-DBD5-FD49-88F9-1E59834744A5}">
      <dgm:prSet/>
      <dgm:spPr/>
      <dgm:t>
        <a:bodyPr/>
        <a:lstStyle/>
        <a:p>
          <a:endParaRPr lang="en-US"/>
        </a:p>
      </dgm:t>
    </dgm:pt>
    <dgm:pt modelId="{0EBCED18-2813-F54A-AC6B-22611501C2BB}">
      <dgm:prSet phldrT="[Text]"/>
      <dgm:spPr>
        <a:gradFill flip="none" rotWithShape="0">
          <a:gsLst>
            <a:gs pos="0">
              <a:schemeClr val="accent1">
                <a:tint val="66000"/>
                <a:satMod val="160000"/>
                <a:lumMod val="78000"/>
                <a:lumOff val="22000"/>
                <a:alpha val="0"/>
              </a:schemeClr>
            </a:gs>
            <a:gs pos="50000">
              <a:schemeClr val="accent1">
                <a:tint val="44500"/>
                <a:satMod val="160000"/>
                <a:alpha val="36000"/>
              </a:schemeClr>
            </a:gs>
            <a:gs pos="100000">
              <a:schemeClr val="accent1">
                <a:tint val="23500"/>
                <a:satMod val="160000"/>
                <a:alpha val="43000"/>
              </a:schemeClr>
            </a:gs>
          </a:gsLst>
          <a:lin ang="5400000" scaled="1"/>
          <a:tileRect/>
        </a:gradFill>
      </dgm:spPr>
      <dgm:t>
        <a:bodyPr/>
        <a:lstStyle/>
        <a:p>
          <a:endParaRPr lang="en-US" dirty="0"/>
        </a:p>
      </dgm:t>
    </dgm:pt>
    <dgm:pt modelId="{A7DFF8CD-DA42-5944-91EF-1157C834F572}" type="parTrans" cxnId="{7E430D1C-D5E8-6049-9057-79EB9B57E2CC}">
      <dgm:prSet/>
      <dgm:spPr/>
      <dgm:t>
        <a:bodyPr/>
        <a:lstStyle/>
        <a:p>
          <a:endParaRPr lang="en-US"/>
        </a:p>
      </dgm:t>
    </dgm:pt>
    <dgm:pt modelId="{CCA28E89-8702-6D4D-8BE7-2E98394A8354}" type="sibTrans" cxnId="{7E430D1C-D5E8-6049-9057-79EB9B57E2CC}">
      <dgm:prSet/>
      <dgm:spPr/>
      <dgm:t>
        <a:bodyPr/>
        <a:lstStyle/>
        <a:p>
          <a:endParaRPr lang="en-US"/>
        </a:p>
      </dgm:t>
    </dgm:pt>
    <dgm:pt modelId="{FDFAB0BF-6302-FE43-AC47-089A10A91181}" type="pres">
      <dgm:prSet presAssocID="{4533A57F-BDE1-C342-B6BB-A65CE47ECBC3}" presName="compositeShape" presStyleCnt="0">
        <dgm:presLayoutVars>
          <dgm:chMax val="7"/>
          <dgm:dir/>
          <dgm:resizeHandles val="exact"/>
        </dgm:presLayoutVars>
      </dgm:prSet>
      <dgm:spPr/>
    </dgm:pt>
    <dgm:pt modelId="{B4663D79-BD46-7749-A14E-70CD12583671}" type="pres">
      <dgm:prSet presAssocID="{CFF21BC6-26B4-6642-8EF4-827EB5835D68}" presName="circ1" presStyleLbl="vennNode1" presStyleIdx="0" presStyleCnt="3" custLinFactNeighborY="5177"/>
      <dgm:spPr/>
      <dgm:t>
        <a:bodyPr/>
        <a:lstStyle/>
        <a:p>
          <a:endParaRPr lang="en-US"/>
        </a:p>
      </dgm:t>
    </dgm:pt>
    <dgm:pt modelId="{193F3CF4-FC0F-7644-889E-5BA46E1D3300}" type="pres">
      <dgm:prSet presAssocID="{CFF21BC6-26B4-6642-8EF4-827EB5835D6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F2485E-6D6A-B14F-8BFC-273799451D02}" type="pres">
      <dgm:prSet presAssocID="{0EBCED18-2813-F54A-AC6B-22611501C2BB}" presName="circ2" presStyleLbl="vennNode1" presStyleIdx="1" presStyleCnt="3" custLinFactNeighborY="-11325"/>
      <dgm:spPr/>
      <dgm:t>
        <a:bodyPr/>
        <a:lstStyle/>
        <a:p>
          <a:endParaRPr lang="en-US"/>
        </a:p>
      </dgm:t>
    </dgm:pt>
    <dgm:pt modelId="{88C51206-AEC1-A24C-A0A6-D7D330CC0C3D}" type="pres">
      <dgm:prSet presAssocID="{0EBCED18-2813-F54A-AC6B-22611501C2B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921788-C152-F74F-881A-B3E58B861031}" type="pres">
      <dgm:prSet presAssocID="{6FBC0BD9-072D-DB42-B422-35B123D1AC05}" presName="circ3" presStyleLbl="vennNode1" presStyleIdx="2" presStyleCnt="3" custLinFactNeighborX="-553" custLinFactNeighborY="-10630"/>
      <dgm:spPr/>
      <dgm:t>
        <a:bodyPr/>
        <a:lstStyle/>
        <a:p>
          <a:endParaRPr lang="en-US"/>
        </a:p>
      </dgm:t>
    </dgm:pt>
    <dgm:pt modelId="{DC89BAE4-8723-714D-9009-819B2990A93C}" type="pres">
      <dgm:prSet presAssocID="{6FBC0BD9-072D-DB42-B422-35B123D1AC0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DA309A-F92C-1B46-B634-E834B16F0CE9}" srcId="{4533A57F-BDE1-C342-B6BB-A65CE47ECBC3}" destId="{CFF21BC6-26B4-6642-8EF4-827EB5835D68}" srcOrd="0" destOrd="0" parTransId="{7063C64F-6DD8-C84C-8AC4-79F3BB34BA66}" sibTransId="{0207C064-71E2-1442-B8CF-2890560FF290}"/>
    <dgm:cxn modelId="{3EEF6F86-5075-4C40-A8D6-EDFE4587DDB8}" type="presOf" srcId="{CFF21BC6-26B4-6642-8EF4-827EB5835D68}" destId="{193F3CF4-FC0F-7644-889E-5BA46E1D3300}" srcOrd="1" destOrd="0" presId="urn:microsoft.com/office/officeart/2005/8/layout/venn1"/>
    <dgm:cxn modelId="{F0885E6E-6099-EF4A-8D63-2A0370D1C97C}" type="presOf" srcId="{0EBCED18-2813-F54A-AC6B-22611501C2BB}" destId="{88C51206-AEC1-A24C-A0A6-D7D330CC0C3D}" srcOrd="1" destOrd="0" presId="urn:microsoft.com/office/officeart/2005/8/layout/venn1"/>
    <dgm:cxn modelId="{7E430D1C-D5E8-6049-9057-79EB9B57E2CC}" srcId="{4533A57F-BDE1-C342-B6BB-A65CE47ECBC3}" destId="{0EBCED18-2813-F54A-AC6B-22611501C2BB}" srcOrd="1" destOrd="0" parTransId="{A7DFF8CD-DA42-5944-91EF-1157C834F572}" sibTransId="{CCA28E89-8702-6D4D-8BE7-2E98394A8354}"/>
    <dgm:cxn modelId="{20C21E26-1591-224C-810F-02E615C0915B}" type="presOf" srcId="{0EBCED18-2813-F54A-AC6B-22611501C2BB}" destId="{82F2485E-6D6A-B14F-8BFC-273799451D02}" srcOrd="0" destOrd="0" presId="urn:microsoft.com/office/officeart/2005/8/layout/venn1"/>
    <dgm:cxn modelId="{0F8680C2-DBD5-FD49-88F9-1E59834744A5}" srcId="{4533A57F-BDE1-C342-B6BB-A65CE47ECBC3}" destId="{6FBC0BD9-072D-DB42-B422-35B123D1AC05}" srcOrd="2" destOrd="0" parTransId="{338E9AA7-222D-9E47-ACD5-39DBC39C6E47}" sibTransId="{477E7A16-C486-F740-ABF1-D404C892215E}"/>
    <dgm:cxn modelId="{212023F0-CB12-314B-B422-2D35A5A310CD}" type="presOf" srcId="{6FBC0BD9-072D-DB42-B422-35B123D1AC05}" destId="{DC89BAE4-8723-714D-9009-819B2990A93C}" srcOrd="1" destOrd="0" presId="urn:microsoft.com/office/officeart/2005/8/layout/venn1"/>
    <dgm:cxn modelId="{9A518E93-C5D8-5242-8442-E2270853048A}" type="presOf" srcId="{6FBC0BD9-072D-DB42-B422-35B123D1AC05}" destId="{25921788-C152-F74F-881A-B3E58B861031}" srcOrd="0" destOrd="0" presId="urn:microsoft.com/office/officeart/2005/8/layout/venn1"/>
    <dgm:cxn modelId="{AD22C09B-8E24-A743-8A86-5B8AD7F9DCEC}" type="presOf" srcId="{CFF21BC6-26B4-6642-8EF4-827EB5835D68}" destId="{B4663D79-BD46-7749-A14E-70CD12583671}" srcOrd="0" destOrd="0" presId="urn:microsoft.com/office/officeart/2005/8/layout/venn1"/>
    <dgm:cxn modelId="{6C84D2C8-6437-284F-9F8B-96DB07F07193}" type="presOf" srcId="{4533A57F-BDE1-C342-B6BB-A65CE47ECBC3}" destId="{FDFAB0BF-6302-FE43-AC47-089A10A91181}" srcOrd="0" destOrd="0" presId="urn:microsoft.com/office/officeart/2005/8/layout/venn1"/>
    <dgm:cxn modelId="{57CB4269-67C6-1C4C-8B38-793F7E00D8EC}" type="presParOf" srcId="{FDFAB0BF-6302-FE43-AC47-089A10A91181}" destId="{B4663D79-BD46-7749-A14E-70CD12583671}" srcOrd="0" destOrd="0" presId="urn:microsoft.com/office/officeart/2005/8/layout/venn1"/>
    <dgm:cxn modelId="{65F2583B-7DAE-7F46-AD3F-E0D4B7154846}" type="presParOf" srcId="{FDFAB0BF-6302-FE43-AC47-089A10A91181}" destId="{193F3CF4-FC0F-7644-889E-5BA46E1D3300}" srcOrd="1" destOrd="0" presId="urn:microsoft.com/office/officeart/2005/8/layout/venn1"/>
    <dgm:cxn modelId="{D4BDD4C5-5E4B-B446-A27E-725016C3FF9A}" type="presParOf" srcId="{FDFAB0BF-6302-FE43-AC47-089A10A91181}" destId="{82F2485E-6D6A-B14F-8BFC-273799451D02}" srcOrd="2" destOrd="0" presId="urn:microsoft.com/office/officeart/2005/8/layout/venn1"/>
    <dgm:cxn modelId="{ED9B35EC-C6A6-034B-AAA1-CFA331AEAC2B}" type="presParOf" srcId="{FDFAB0BF-6302-FE43-AC47-089A10A91181}" destId="{88C51206-AEC1-A24C-A0A6-D7D330CC0C3D}" srcOrd="3" destOrd="0" presId="urn:microsoft.com/office/officeart/2005/8/layout/venn1"/>
    <dgm:cxn modelId="{0F572020-76ED-E344-AD60-B340295121CE}" type="presParOf" srcId="{FDFAB0BF-6302-FE43-AC47-089A10A91181}" destId="{25921788-C152-F74F-881A-B3E58B861031}" srcOrd="4" destOrd="0" presId="urn:microsoft.com/office/officeart/2005/8/layout/venn1"/>
    <dgm:cxn modelId="{BAEF1A96-4477-1147-BDC5-83855D29F7FF}" type="presParOf" srcId="{FDFAB0BF-6302-FE43-AC47-089A10A91181}" destId="{DC89BAE4-8723-714D-9009-819B2990A93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33A57F-BDE1-C342-B6BB-A65CE47ECBC3}" type="doc">
      <dgm:prSet loTypeId="urn:microsoft.com/office/officeart/2005/8/layout/venn1" loCatId="" qsTypeId="urn:microsoft.com/office/officeart/2005/8/quickstyle/simple2" qsCatId="simple" csTypeId="urn:microsoft.com/office/officeart/2005/8/colors/colorful4" csCatId="colorful" phldr="1"/>
      <dgm:spPr/>
    </dgm:pt>
    <dgm:pt modelId="{B8233F85-055F-AA4D-8CF7-9A41DB2C0909}">
      <dgm:prSet phldrT="[Text]"/>
      <dgm:spPr>
        <a:gradFill rotWithShape="0">
          <a:gsLst>
            <a:gs pos="0">
              <a:schemeClr val="accent1">
                <a:tint val="66000"/>
                <a:satMod val="160000"/>
                <a:lumMod val="78000"/>
                <a:lumOff val="22000"/>
                <a:alpha val="55000"/>
              </a:schemeClr>
            </a:gs>
            <a:gs pos="50000">
              <a:schemeClr val="accent1">
                <a:tint val="44500"/>
                <a:satMod val="160000"/>
                <a:alpha val="50000"/>
              </a:schemeClr>
            </a:gs>
            <a:gs pos="100000">
              <a:schemeClr val="accent1">
                <a:tint val="23500"/>
                <a:satMod val="160000"/>
                <a:alpha val="48000"/>
              </a:schemeClr>
            </a:gs>
          </a:gsLst>
          <a:lin ang="5400000" scaled="1"/>
        </a:gradFill>
      </dgm:spPr>
      <dgm:t>
        <a:bodyPr/>
        <a:lstStyle/>
        <a:p>
          <a:endParaRPr lang="en-US" dirty="0"/>
        </a:p>
      </dgm:t>
    </dgm:pt>
    <dgm:pt modelId="{018C90E7-0FB4-0B4D-8F61-788EBEA06B89}" type="parTrans" cxnId="{66687A18-D111-7C4E-BDD6-0AE9CE9A57CD}">
      <dgm:prSet/>
      <dgm:spPr/>
      <dgm:t>
        <a:bodyPr/>
        <a:lstStyle/>
        <a:p>
          <a:endParaRPr lang="en-US"/>
        </a:p>
      </dgm:t>
    </dgm:pt>
    <dgm:pt modelId="{1C37668D-E032-F74D-B322-D6FEB5102848}" type="sibTrans" cxnId="{66687A18-D111-7C4E-BDD6-0AE9CE9A57CD}">
      <dgm:prSet/>
      <dgm:spPr/>
      <dgm:t>
        <a:bodyPr/>
        <a:lstStyle/>
        <a:p>
          <a:endParaRPr lang="en-US"/>
        </a:p>
      </dgm:t>
    </dgm:pt>
    <dgm:pt modelId="{DC7CAA77-1DD7-1041-80CF-7C4A8866D78A}">
      <dgm:prSet phldrT="[Text]"/>
      <dgm:spPr>
        <a:gradFill rotWithShape="0">
          <a:gsLst>
            <a:gs pos="0">
              <a:schemeClr val="accent1">
                <a:tint val="66000"/>
                <a:satMod val="160000"/>
                <a:lumMod val="78000"/>
                <a:lumOff val="22000"/>
                <a:alpha val="55000"/>
              </a:schemeClr>
            </a:gs>
            <a:gs pos="50000">
              <a:schemeClr val="accent1">
                <a:tint val="44500"/>
                <a:satMod val="160000"/>
                <a:alpha val="50000"/>
              </a:schemeClr>
            </a:gs>
            <a:gs pos="100000">
              <a:schemeClr val="accent1">
                <a:tint val="23500"/>
                <a:satMod val="160000"/>
                <a:alpha val="48000"/>
              </a:schemeClr>
            </a:gs>
          </a:gsLst>
          <a:lin ang="5400000" scaled="1"/>
        </a:gradFill>
      </dgm:spPr>
      <dgm:t>
        <a:bodyPr/>
        <a:lstStyle/>
        <a:p>
          <a:endParaRPr lang="en-US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1802F8EB-E2BA-2A4C-BEDD-933EFE9023B4}" type="parTrans" cxnId="{F8C690F7-6603-8548-910E-6A4D027F84D0}">
      <dgm:prSet/>
      <dgm:spPr/>
      <dgm:t>
        <a:bodyPr/>
        <a:lstStyle/>
        <a:p>
          <a:endParaRPr lang="en-US"/>
        </a:p>
      </dgm:t>
    </dgm:pt>
    <dgm:pt modelId="{79B25554-6A66-9248-BA58-CAB6E551B521}" type="sibTrans" cxnId="{F8C690F7-6603-8548-910E-6A4D027F84D0}">
      <dgm:prSet/>
      <dgm:spPr/>
      <dgm:t>
        <a:bodyPr/>
        <a:lstStyle/>
        <a:p>
          <a:endParaRPr lang="en-US"/>
        </a:p>
      </dgm:t>
    </dgm:pt>
    <dgm:pt modelId="{FDFAB0BF-6302-FE43-AC47-089A10A91181}" type="pres">
      <dgm:prSet presAssocID="{4533A57F-BDE1-C342-B6BB-A65CE47ECBC3}" presName="compositeShape" presStyleCnt="0">
        <dgm:presLayoutVars>
          <dgm:chMax val="7"/>
          <dgm:dir/>
          <dgm:resizeHandles val="exact"/>
        </dgm:presLayoutVars>
      </dgm:prSet>
      <dgm:spPr/>
    </dgm:pt>
    <dgm:pt modelId="{8D37AA5B-7152-2F4F-8040-EDB2A64BF300}" type="pres">
      <dgm:prSet presAssocID="{B8233F85-055F-AA4D-8CF7-9A41DB2C0909}" presName="circ1" presStyleLbl="vennNode1" presStyleIdx="0" presStyleCnt="2" custScaleX="114133" custScaleY="115933" custLinFactNeighborX="3990" custLinFactNeighborY="1126"/>
      <dgm:spPr/>
      <dgm:t>
        <a:bodyPr/>
        <a:lstStyle/>
        <a:p>
          <a:endParaRPr lang="en-US"/>
        </a:p>
      </dgm:t>
    </dgm:pt>
    <dgm:pt modelId="{C644B39F-2239-714D-B5A7-15E2F23086B0}" type="pres">
      <dgm:prSet presAssocID="{B8233F85-055F-AA4D-8CF7-9A41DB2C090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0097CB-748B-624D-9DA2-006C33C55CF5}" type="pres">
      <dgm:prSet presAssocID="{DC7CAA77-1DD7-1041-80CF-7C4A8866D78A}" presName="circ2" presStyleLbl="vennNode1" presStyleIdx="1" presStyleCnt="2" custScaleX="118044" custScaleY="117362" custLinFactNeighborX="-3990" custLinFactNeighborY="412"/>
      <dgm:spPr/>
      <dgm:t>
        <a:bodyPr/>
        <a:lstStyle/>
        <a:p>
          <a:endParaRPr lang="en-US"/>
        </a:p>
      </dgm:t>
    </dgm:pt>
    <dgm:pt modelId="{1FC994AD-8574-D84B-8BA6-9293A074D8FD}" type="pres">
      <dgm:prSet presAssocID="{DC7CAA77-1DD7-1041-80CF-7C4A8866D78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CC502F-C4F7-7349-AF8A-29A9A355A3D1}" type="presOf" srcId="{DC7CAA77-1DD7-1041-80CF-7C4A8866D78A}" destId="{390097CB-748B-624D-9DA2-006C33C55CF5}" srcOrd="0" destOrd="0" presId="urn:microsoft.com/office/officeart/2005/8/layout/venn1"/>
    <dgm:cxn modelId="{F0AE72F6-9A28-7541-B997-A73471431D6F}" type="presOf" srcId="{4533A57F-BDE1-C342-B6BB-A65CE47ECBC3}" destId="{FDFAB0BF-6302-FE43-AC47-089A10A91181}" srcOrd="0" destOrd="0" presId="urn:microsoft.com/office/officeart/2005/8/layout/venn1"/>
    <dgm:cxn modelId="{66687A18-D111-7C4E-BDD6-0AE9CE9A57CD}" srcId="{4533A57F-BDE1-C342-B6BB-A65CE47ECBC3}" destId="{B8233F85-055F-AA4D-8CF7-9A41DB2C0909}" srcOrd="0" destOrd="0" parTransId="{018C90E7-0FB4-0B4D-8F61-788EBEA06B89}" sibTransId="{1C37668D-E032-F74D-B322-D6FEB5102848}"/>
    <dgm:cxn modelId="{8D6D704E-79B4-F74F-BC9A-5FB578E2251A}" type="presOf" srcId="{B8233F85-055F-AA4D-8CF7-9A41DB2C0909}" destId="{C644B39F-2239-714D-B5A7-15E2F23086B0}" srcOrd="1" destOrd="0" presId="urn:microsoft.com/office/officeart/2005/8/layout/venn1"/>
    <dgm:cxn modelId="{F8C690F7-6603-8548-910E-6A4D027F84D0}" srcId="{4533A57F-BDE1-C342-B6BB-A65CE47ECBC3}" destId="{DC7CAA77-1DD7-1041-80CF-7C4A8866D78A}" srcOrd="1" destOrd="0" parTransId="{1802F8EB-E2BA-2A4C-BEDD-933EFE9023B4}" sibTransId="{79B25554-6A66-9248-BA58-CAB6E551B521}"/>
    <dgm:cxn modelId="{35FAA910-9020-EC47-AA30-A82524F2D37E}" type="presOf" srcId="{DC7CAA77-1DD7-1041-80CF-7C4A8866D78A}" destId="{1FC994AD-8574-D84B-8BA6-9293A074D8FD}" srcOrd="1" destOrd="0" presId="urn:microsoft.com/office/officeart/2005/8/layout/venn1"/>
    <dgm:cxn modelId="{51E463C8-E88E-664A-877B-D4A21FB09203}" type="presOf" srcId="{B8233F85-055F-AA4D-8CF7-9A41DB2C0909}" destId="{8D37AA5B-7152-2F4F-8040-EDB2A64BF300}" srcOrd="0" destOrd="0" presId="urn:microsoft.com/office/officeart/2005/8/layout/venn1"/>
    <dgm:cxn modelId="{6B4060C2-69C9-6843-8742-E10BB73E25E9}" type="presParOf" srcId="{FDFAB0BF-6302-FE43-AC47-089A10A91181}" destId="{8D37AA5B-7152-2F4F-8040-EDB2A64BF300}" srcOrd="0" destOrd="0" presId="urn:microsoft.com/office/officeart/2005/8/layout/venn1"/>
    <dgm:cxn modelId="{4F78E53A-924E-B348-8331-39ED6858AA09}" type="presParOf" srcId="{FDFAB0BF-6302-FE43-AC47-089A10A91181}" destId="{C644B39F-2239-714D-B5A7-15E2F23086B0}" srcOrd="1" destOrd="0" presId="urn:microsoft.com/office/officeart/2005/8/layout/venn1"/>
    <dgm:cxn modelId="{078917BC-19DF-894B-B76E-224DD9633CF5}" type="presParOf" srcId="{FDFAB0BF-6302-FE43-AC47-089A10A91181}" destId="{390097CB-748B-624D-9DA2-006C33C55CF5}" srcOrd="2" destOrd="0" presId="urn:microsoft.com/office/officeart/2005/8/layout/venn1"/>
    <dgm:cxn modelId="{7BB54749-DDE1-5F46-AA8D-391BE622B9C4}" type="presParOf" srcId="{FDFAB0BF-6302-FE43-AC47-089A10A91181}" destId="{1FC994AD-8574-D84B-8BA6-9293A074D8FD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663D79-BD46-7749-A14E-70CD12583671}">
      <dsp:nvSpPr>
        <dsp:cNvPr id="0" name=""/>
        <dsp:cNvSpPr/>
      </dsp:nvSpPr>
      <dsp:spPr>
        <a:xfrm>
          <a:off x="2878403" y="298748"/>
          <a:ext cx="4114800" cy="4114800"/>
        </a:xfrm>
        <a:prstGeom prst="ellipse">
          <a:avLst/>
        </a:prstGeom>
        <a:gradFill flip="none" rotWithShape="0">
          <a:gsLst>
            <a:gs pos="0">
              <a:schemeClr val="accent1">
                <a:tint val="66000"/>
                <a:satMod val="160000"/>
                <a:lumMod val="78000"/>
                <a:lumOff val="22000"/>
                <a:alpha val="0"/>
              </a:schemeClr>
            </a:gs>
            <a:gs pos="50000">
              <a:schemeClr val="accent1">
                <a:tint val="44500"/>
                <a:satMod val="160000"/>
                <a:alpha val="36000"/>
              </a:schemeClr>
            </a:gs>
            <a:gs pos="100000">
              <a:schemeClr val="accent1">
                <a:tint val="23500"/>
                <a:satMod val="160000"/>
                <a:alpha val="43000"/>
              </a:schemeClr>
            </a:gs>
          </a:gsLst>
          <a:lin ang="5400000" scaled="1"/>
          <a:tileRect/>
        </a:gra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427043" y="1018838"/>
        <a:ext cx="3017520" cy="1851660"/>
      </dsp:txXfrm>
    </dsp:sp>
    <dsp:sp modelId="{82F2485E-6D6A-B14F-8BFC-273799451D02}">
      <dsp:nvSpPr>
        <dsp:cNvPr id="0" name=""/>
        <dsp:cNvSpPr/>
      </dsp:nvSpPr>
      <dsp:spPr>
        <a:xfrm>
          <a:off x="4363160" y="2191474"/>
          <a:ext cx="4114800" cy="4114800"/>
        </a:xfrm>
        <a:prstGeom prst="ellipse">
          <a:avLst/>
        </a:prstGeom>
        <a:gradFill flip="none" rotWithShape="0">
          <a:gsLst>
            <a:gs pos="0">
              <a:schemeClr val="accent1">
                <a:tint val="66000"/>
                <a:satMod val="160000"/>
                <a:lumMod val="78000"/>
                <a:lumOff val="22000"/>
                <a:alpha val="0"/>
              </a:schemeClr>
            </a:gs>
            <a:gs pos="50000">
              <a:schemeClr val="accent1">
                <a:tint val="44500"/>
                <a:satMod val="160000"/>
                <a:alpha val="36000"/>
              </a:schemeClr>
            </a:gs>
            <a:gs pos="100000">
              <a:schemeClr val="accent1">
                <a:tint val="23500"/>
                <a:satMod val="160000"/>
                <a:alpha val="43000"/>
              </a:schemeClr>
            </a:gs>
          </a:gsLst>
          <a:lin ang="5400000" scaled="1"/>
          <a:tileRect/>
        </a:gra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5621603" y="3254464"/>
        <a:ext cx="2468880" cy="2263140"/>
      </dsp:txXfrm>
    </dsp:sp>
    <dsp:sp modelId="{25921788-C152-F74F-881A-B3E58B861031}">
      <dsp:nvSpPr>
        <dsp:cNvPr id="0" name=""/>
        <dsp:cNvSpPr/>
      </dsp:nvSpPr>
      <dsp:spPr>
        <a:xfrm>
          <a:off x="1370891" y="2220072"/>
          <a:ext cx="4114800" cy="4114800"/>
        </a:xfrm>
        <a:prstGeom prst="ellipse">
          <a:avLst/>
        </a:prstGeom>
        <a:gradFill flip="none" rotWithShape="0">
          <a:gsLst>
            <a:gs pos="0">
              <a:schemeClr val="accent1">
                <a:tint val="66000"/>
                <a:satMod val="160000"/>
                <a:lumMod val="78000"/>
                <a:lumOff val="22000"/>
                <a:alpha val="0"/>
              </a:schemeClr>
            </a:gs>
            <a:gs pos="50000">
              <a:schemeClr val="accent1">
                <a:tint val="44500"/>
                <a:satMod val="160000"/>
                <a:alpha val="36000"/>
              </a:schemeClr>
            </a:gs>
            <a:gs pos="100000">
              <a:schemeClr val="accent1">
                <a:tint val="23500"/>
                <a:satMod val="160000"/>
                <a:alpha val="43000"/>
              </a:schemeClr>
            </a:gs>
          </a:gsLst>
          <a:lin ang="5400000" scaled="1"/>
          <a:tileRect/>
        </a:gra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1758368" y="3283062"/>
        <a:ext cx="2468880" cy="2263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37AA5B-7152-2F4F-8040-EDB2A64BF300}">
      <dsp:nvSpPr>
        <dsp:cNvPr id="0" name=""/>
        <dsp:cNvSpPr/>
      </dsp:nvSpPr>
      <dsp:spPr>
        <a:xfrm>
          <a:off x="-9" y="244828"/>
          <a:ext cx="5753549" cy="5844289"/>
        </a:xfrm>
        <a:prstGeom prst="ellipse">
          <a:avLst/>
        </a:prstGeom>
        <a:gradFill rotWithShape="0">
          <a:gsLst>
            <a:gs pos="0">
              <a:schemeClr val="accent1">
                <a:tint val="66000"/>
                <a:satMod val="160000"/>
                <a:lumMod val="78000"/>
                <a:lumOff val="22000"/>
                <a:alpha val="55000"/>
              </a:schemeClr>
            </a:gs>
            <a:gs pos="50000">
              <a:schemeClr val="accent1">
                <a:tint val="44500"/>
                <a:satMod val="160000"/>
                <a:alpha val="50000"/>
              </a:schemeClr>
            </a:gs>
            <a:gs pos="100000">
              <a:schemeClr val="accent1">
                <a:tint val="23500"/>
                <a:satMod val="160000"/>
                <a:alpha val="48000"/>
              </a:schemeClr>
            </a:gs>
          </a:gsLst>
          <a:lin ang="5400000" scaled="1"/>
        </a:gra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803413" y="933995"/>
        <a:ext cx="3317362" cy="4465954"/>
      </dsp:txXfrm>
    </dsp:sp>
    <dsp:sp modelId="{390097CB-748B-624D-9DA2-006C33C55CF5}">
      <dsp:nvSpPr>
        <dsp:cNvPr id="0" name=""/>
        <dsp:cNvSpPr/>
      </dsp:nvSpPr>
      <dsp:spPr>
        <a:xfrm>
          <a:off x="3132352" y="172816"/>
          <a:ext cx="5950706" cy="5916326"/>
        </a:xfrm>
        <a:prstGeom prst="ellipse">
          <a:avLst/>
        </a:prstGeom>
        <a:gradFill rotWithShape="0">
          <a:gsLst>
            <a:gs pos="0">
              <a:schemeClr val="accent1">
                <a:tint val="66000"/>
                <a:satMod val="160000"/>
                <a:lumMod val="78000"/>
                <a:lumOff val="22000"/>
                <a:alpha val="55000"/>
              </a:schemeClr>
            </a:gs>
            <a:gs pos="50000">
              <a:schemeClr val="accent1">
                <a:tint val="44500"/>
                <a:satMod val="160000"/>
                <a:alpha val="50000"/>
              </a:schemeClr>
            </a:gs>
            <a:gs pos="100000">
              <a:schemeClr val="accent1">
                <a:tint val="23500"/>
                <a:satMod val="160000"/>
                <a:alpha val="48000"/>
              </a:schemeClr>
            </a:gs>
          </a:gsLst>
          <a:lin ang="5400000" scaled="1"/>
        </a:gra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4821066" y="870478"/>
        <a:ext cx="3431038" cy="4521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52736-5666-F541-ADDB-A00FC01BD4BB}" type="datetimeFigureOut">
              <a:rPr lang="en-US" smtClean="0"/>
              <a:t>6/2/17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21360-833E-9843-9CE4-C8D55BC74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44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8C4F8-BD4F-9D40-85AD-397D102E986D}" type="datetimeFigureOut">
              <a:rPr lang="en-US" smtClean="0"/>
              <a:t>6/2/17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99A2A-AE15-504D-AA81-B5E44F4FA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30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several BER initiatives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en-US" dirty="0" smtClean="0"/>
              <a:t>under way to address the challenges of big data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Scope of this proposal </a:t>
            </a:r>
            <a:r>
              <a:rPr lang="en-US" dirty="0" smtClean="0"/>
              <a:t>was restricted to the intersection of big data challenges and exascale computing in the context of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data-intensive science applications for CMIP, ACME, and BER’s Virtual Data Integration (or Virtual Laboratory)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Timeframe assumed was the end of year 2020 </a:t>
            </a:r>
            <a:r>
              <a:rPr lang="en-US" dirty="0" smtClean="0"/>
              <a:t>(when CMIP6 is expected to be completed (i.e., ~2019) and exascale capability is expected on the horizon ~2022)</a:t>
            </a:r>
          </a:p>
          <a:p>
            <a:r>
              <a:rPr lang="en-US" dirty="0" smtClean="0"/>
              <a:t>Nearer term considerations also received attention since they will influence the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migration path for both CMIP and ACME data integration</a:t>
            </a:r>
          </a:p>
          <a:p>
            <a:r>
              <a:rPr lang="en-US" dirty="0" smtClean="0"/>
              <a:t>Charge asked for identification of investments that are most likely to positively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impact both data-intensive science research goals (i.e., CMIP) and exascale computing goals (i.e., ACME)</a:t>
            </a:r>
          </a:p>
          <a:p>
            <a:pPr lvl="1"/>
            <a:r>
              <a:rPr lang="en-US" dirty="0" smtClean="0"/>
              <a:t>Since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Leadership Compute Facilities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/>
              <a:t>(NERSC, OLCF, ALCF)  are a primary focus for some BER data activities (e.g., ACME), this proposal also focuses on investments that can leverage synergies between data-intensive science and the potential use of </a:t>
            </a:r>
            <a:r>
              <a:rPr lang="en-US" dirty="0" err="1" smtClean="0"/>
              <a:t>peta</a:t>
            </a:r>
            <a:r>
              <a:rPr lang="en-US" dirty="0" smtClean="0"/>
              <a:t>- / exascale computing facilities. This also includes facilities at non LCFs, such as those at LLNL.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5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Server-Side</a:t>
            </a:r>
            <a:r>
              <a:rPr lang="en-US" baseline="0" dirty="0"/>
              <a:t> Computing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Easier process for scientists to download only their needed data portions rather than entire large datasets (i.e., </a:t>
            </a:r>
            <a:r>
              <a:rPr lang="en-US" sz="1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subsetting</a:t>
            </a:r>
            <a:r>
              <a:rPr lang="en-US" sz="1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 averaging, and </a:t>
            </a:r>
            <a:r>
              <a:rPr lang="en-US" sz="1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regridding</a:t>
            </a:r>
            <a:r>
              <a:rPr lang="en-US" sz="1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). These capabilities will be sufficient for 70% to 80% of all user server-side computing requests. In addition, resource management strategies must be in place to accommodate and prioritize the tens of thousands of ESGF users. </a:t>
            </a:r>
            <a:endParaRPr lang="en-US" baseline="0" dirty="0">
              <a:solidFill>
                <a:schemeClr val="tx1"/>
              </a:solidFill>
            </a:endParaRPr>
          </a:p>
          <a:p>
            <a:endParaRPr lang="en-US" baseline="0" dirty="0"/>
          </a:p>
          <a:p>
            <a:r>
              <a:rPr lang="en-US" baseline="0" dirty="0"/>
              <a:t>Persistent Identifiers (PIDs)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Development of versioning and citation tools and services (e.g., errata and “un-publish” features). Progress is being made, and these capabilities must be in place for CMIP6. 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Provenance Capture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Matured capabilities to capture provenance information for component integration and usability by projects and the user community. For example, there is a need for the provenance environment to easily reproduce server-side analyses and products for users requesting the results of work entered into reports or journal articles. 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Installation and Docker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Easier installation of ESGF software. Continuing to address this challenge are various working teams. Part of the task includes having the software work within a secure software container (e.g., Docker) that meets the federation’s software security concerns. </a:t>
            </a:r>
            <a:endParaRPr lang="en-US" sz="1200" dirty="0">
              <a:solidFill>
                <a:schemeClr val="bg1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7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8F0856"/>
                </a:solidFill>
              </a:rPr>
              <a:t>Enabling integrated research</a:t>
            </a:r>
          </a:p>
          <a:p>
            <a:r>
              <a:rPr lang="en-US" dirty="0">
                <a:solidFill>
                  <a:srgbClr val="8F0856"/>
                </a:solidFill>
              </a:rPr>
              <a:t>Data Center and interoperable services</a:t>
            </a:r>
          </a:p>
          <a:p>
            <a:r>
              <a:rPr lang="en-US" dirty="0">
                <a:solidFill>
                  <a:srgbClr val="8F0856"/>
                </a:solidFill>
              </a:rPr>
              <a:t>Virtual Laboratory infrastructure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19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 or refresh technologies implemented within the ESGF software stack such as adopting CoG, the new Web user front-end interface; completely re-writing the node manager, used for peer-to-peer node communications; improving the software installation, making it easier for administrators to selectively install components for their site; and updating security, user authentication and authorization for access to federated data and managed resources.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8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project</a:t>
            </a:r>
            <a:r>
              <a:rPr lang="en-US" baseline="0" dirty="0" smtClean="0"/>
              <a:t> that fails to plan, plans to fail. </a:t>
            </a:r>
          </a:p>
          <a:p>
            <a:r>
              <a:rPr lang="en-US" baseline="0" dirty="0" smtClean="0"/>
              <a:t>Roadmaps are important to map out where you have been and where you are going.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38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F0856"/>
                </a:solidFill>
              </a:rPr>
              <a:t>Roadmap</a:t>
            </a:r>
            <a:r>
              <a:rPr lang="en-US" dirty="0"/>
              <a:t> </a:t>
            </a:r>
            <a:r>
              <a:rPr lang="en-US" dirty="0">
                <a:solidFill>
                  <a:srgbClr val="8F0856"/>
                </a:solidFill>
              </a:rPr>
              <a:t>of decades of iterative improvements </a:t>
            </a:r>
            <a:r>
              <a:rPr lang="en-US" dirty="0"/>
              <a:t>addressing community requirements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F0856"/>
                </a:solidFill>
              </a:rPr>
              <a:t>Future roadmap covers gaps </a:t>
            </a:r>
            <a:r>
              <a:rPr lang="en-US" dirty="0"/>
              <a:t>needed for systematic and efficient data management, integration, and discovery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3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400"/>
              </a:lnSpc>
            </a:pPr>
            <a:r>
              <a:rPr lang="en-US" sz="1200" dirty="0" smtClean="0"/>
              <a:t>Federated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peer-to-peer architecture</a:t>
            </a:r>
          </a:p>
          <a:p>
            <a:pPr>
              <a:lnSpc>
                <a:spcPts val="2400"/>
              </a:lnSpc>
            </a:pPr>
            <a:r>
              <a:rPr lang="en-US" sz="1200" dirty="0" smtClean="0"/>
              <a:t>Support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discipline-specific portals</a:t>
            </a:r>
          </a:p>
          <a:p>
            <a:pPr>
              <a:lnSpc>
                <a:spcPts val="2400"/>
              </a:lnSpc>
            </a:pPr>
            <a:r>
              <a:rPr lang="en-US" sz="1200" dirty="0" smtClean="0"/>
              <a:t>Support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browser-based and direct client access</a:t>
            </a:r>
          </a:p>
          <a:p>
            <a:pPr>
              <a:lnSpc>
                <a:spcPts val="2400"/>
              </a:lnSpc>
            </a:pP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Single sign-on</a:t>
            </a:r>
          </a:p>
          <a:p>
            <a:pPr>
              <a:lnSpc>
                <a:spcPts val="2400"/>
              </a:lnSpc>
            </a:pPr>
            <a:r>
              <a:rPr lang="en-US" sz="1200" dirty="0" smtClean="0"/>
              <a:t>Automated script and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GUI-based publication tools</a:t>
            </a:r>
          </a:p>
          <a:p>
            <a:pPr>
              <a:lnSpc>
                <a:spcPts val="2400"/>
              </a:lnSpc>
            </a:pPr>
            <a:r>
              <a:rPr lang="en-US" sz="1200" dirty="0" smtClean="0"/>
              <a:t>Full support for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data aggregations</a:t>
            </a:r>
          </a:p>
          <a:p>
            <a:pPr>
              <a:lnSpc>
                <a:spcPts val="2400"/>
              </a:lnSpc>
            </a:pPr>
            <a:r>
              <a:rPr lang="en-US" sz="1200" dirty="0" smtClean="0"/>
              <a:t>Distributed,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federated metadata searches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8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45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Full</a:t>
            </a:r>
            <a:r>
              <a:rPr lang="en-US" baseline="0" dirty="0" smtClean="0"/>
              <a:t> 2016 survey results can be seen in the 2017 ESGF F2F Conference Report, section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22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</a:t>
            </a:r>
            <a:r>
              <a:rPr lang="en-US" b="1" dirty="0" smtClean="0"/>
              <a:t>5PB</a:t>
            </a:r>
            <a:r>
              <a:rPr lang="en-US" dirty="0" smtClean="0"/>
              <a:t> of</a:t>
            </a:r>
            <a:r>
              <a:rPr lang="en-US" baseline="0" dirty="0" smtClean="0"/>
              <a:t> data severed up to the community.</a:t>
            </a:r>
          </a:p>
          <a:p>
            <a:r>
              <a:rPr lang="en-US" baseline="0" dirty="0" smtClean="0"/>
              <a:t>Focus here is on the </a:t>
            </a:r>
            <a:r>
              <a:rPr lang="en-US" b="1" baseline="0" dirty="0" smtClean="0"/>
              <a:t>CMIP</a:t>
            </a:r>
            <a:r>
              <a:rPr lang="en-US" baseline="0" dirty="0" smtClean="0"/>
              <a:t> archive, but we are collaborating with the community such as the NASA led Obs4MIPs and the EU led CORDEX.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370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Full</a:t>
            </a:r>
            <a:r>
              <a:rPr lang="en-US" baseline="0" dirty="0" smtClean="0"/>
              <a:t> 2016 usage demographics results can be seen in the 2017 ESGF F2F Conference Report, section 3.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06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Outreach and engagement </a:t>
            </a:r>
            <a:r>
              <a:rPr lang="en-US" dirty="0" smtClean="0"/>
              <a:t>to help the community achieve next steps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Contributions to data science </a:t>
            </a:r>
            <a:r>
              <a:rPr lang="en-US" dirty="0" smtClean="0"/>
              <a:t>workshops and conference reports</a:t>
            </a:r>
          </a:p>
          <a:p>
            <a:pPr lvl="1"/>
            <a:r>
              <a:rPr lang="en-US" dirty="0" smtClean="0"/>
              <a:t>Workshop reports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findings and recommendations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83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Through proposed work, ESGF will add needed capabilities for:</a:t>
            </a:r>
          </a:p>
          <a:p>
            <a:pPr marL="285750" lvl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Server-side computing </a:t>
            </a:r>
            <a:r>
              <a:rPr lang="en-US" dirty="0" smtClean="0"/>
              <a:t>access and analysis</a:t>
            </a:r>
          </a:p>
          <a:p>
            <a:pPr marL="285750" lvl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Provenance capture</a:t>
            </a:r>
          </a:p>
          <a:p>
            <a:pPr marL="285750" lvl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Dynamic resource management</a:t>
            </a:r>
          </a:p>
          <a:p>
            <a:pPr marL="285750" lvl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Machine learning</a:t>
            </a:r>
          </a:p>
          <a:p>
            <a:pPr marL="285750" lvl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Data citation</a:t>
            </a:r>
          </a:p>
          <a:p>
            <a:pPr marL="285750" lvl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Long-tail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8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366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77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450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820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8F0856"/>
                </a:solidFill>
              </a:rPr>
              <a:t>NetCDF</a:t>
            </a:r>
            <a:r>
              <a:rPr lang="en-US" dirty="0">
                <a:solidFill>
                  <a:srgbClr val="8F0856"/>
                </a:solidFill>
              </a:rPr>
              <a:t> Climate and Forecast (CF) metadata convention, </a:t>
            </a:r>
            <a:r>
              <a:rPr lang="en-US" dirty="0"/>
              <a:t>CDMS</a:t>
            </a:r>
          </a:p>
          <a:p>
            <a:r>
              <a:rPr lang="en-US" dirty="0">
                <a:solidFill>
                  <a:srgbClr val="8F0856"/>
                </a:solidFill>
              </a:rPr>
              <a:t>Climate Model Output Rewriter 3 (CMOR-3), </a:t>
            </a:r>
            <a:r>
              <a:rPr lang="en-US" dirty="0"/>
              <a:t>controlled vocabulary</a:t>
            </a:r>
          </a:p>
          <a:p>
            <a:r>
              <a:rPr lang="en-US" dirty="0">
                <a:solidFill>
                  <a:srgbClr val="8F0856"/>
                </a:solidFill>
              </a:rPr>
              <a:t>Publishing</a:t>
            </a:r>
          </a:p>
          <a:p>
            <a:r>
              <a:rPr lang="en-US" dirty="0">
                <a:solidFill>
                  <a:srgbClr val="8F0856"/>
                </a:solidFill>
              </a:rPr>
              <a:t>Search and discovery</a:t>
            </a:r>
          </a:p>
          <a:p>
            <a:r>
              <a:rPr lang="en-US" dirty="0">
                <a:solidFill>
                  <a:srgbClr val="8F0856"/>
                </a:solidFill>
              </a:rPr>
              <a:t>Replication and transport</a:t>
            </a:r>
          </a:p>
          <a:p>
            <a:r>
              <a:rPr lang="en-US" dirty="0">
                <a:solidFill>
                  <a:srgbClr val="8F0856"/>
                </a:solidFill>
              </a:rPr>
              <a:t>Data Reference Syntax (DRS)</a:t>
            </a:r>
          </a:p>
          <a:p>
            <a:r>
              <a:rPr lang="en-US" dirty="0">
                <a:solidFill>
                  <a:srgbClr val="8F0856"/>
                </a:solidFill>
              </a:rPr>
              <a:t>Earth System Documentation (ES-DOC)</a:t>
            </a:r>
          </a:p>
          <a:p>
            <a:r>
              <a:rPr lang="en-US" dirty="0">
                <a:solidFill>
                  <a:srgbClr val="8F0856"/>
                </a:solidFill>
              </a:rPr>
              <a:t>Quality Control (QC)</a:t>
            </a:r>
          </a:p>
          <a:p>
            <a:r>
              <a:rPr lang="en-US" dirty="0">
                <a:solidFill>
                  <a:srgbClr val="8F0856"/>
                </a:solidFill>
              </a:rPr>
              <a:t>Websites and Web portal development</a:t>
            </a:r>
          </a:p>
          <a:p>
            <a:r>
              <a:rPr lang="en-US" dirty="0">
                <a:solidFill>
                  <a:srgbClr val="8F0856"/>
                </a:solidFill>
              </a:rPr>
              <a:t>Security</a:t>
            </a:r>
          </a:p>
          <a:p>
            <a:r>
              <a:rPr lang="en-US" dirty="0">
                <a:solidFill>
                  <a:srgbClr val="8F0856"/>
                </a:solidFill>
              </a:rPr>
              <a:t>Notifications, monitoring, metrics</a:t>
            </a:r>
          </a:p>
          <a:p>
            <a:r>
              <a:rPr lang="en-US" dirty="0">
                <a:solidFill>
                  <a:srgbClr val="8F0856"/>
                </a:solidFill>
              </a:rPr>
              <a:t>Product services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53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165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Create a unified user interface for running and </a:t>
            </a:r>
            <a:r>
              <a:rPr lang="en-US" dirty="0">
                <a:solidFill>
                  <a:srgbClr val="8F0856"/>
                </a:solidFill>
              </a:rPr>
              <a:t>analyzing the ACME model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Give ACME team members the ability to configure, run, monitor, analyze, and save ACME </a:t>
            </a:r>
            <a:r>
              <a:rPr lang="en-US" dirty="0">
                <a:solidFill>
                  <a:srgbClr val="8F0856"/>
                </a:solidFill>
              </a:rPr>
              <a:t>climate model output through the browser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14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8F0856"/>
                </a:solidFill>
              </a:rPr>
              <a:t>National and international scientific gateways</a:t>
            </a:r>
          </a:p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8F0856"/>
                </a:solidFill>
              </a:rPr>
              <a:t>Supporting a broad range of activities </a:t>
            </a:r>
            <a:r>
              <a:rPr lang="en-US" sz="1200" dirty="0"/>
              <a:t>that require ongoing access to disparate data sets (i.e., </a:t>
            </a:r>
            <a:r>
              <a:rPr lang="en-US" sz="1200" dirty="0">
                <a:solidFill>
                  <a:srgbClr val="8F0856"/>
                </a:solidFill>
              </a:rPr>
              <a:t>model output, observations, and reanalysis</a:t>
            </a:r>
            <a:r>
              <a:rPr lang="en-US" sz="1200" dirty="0"/>
              <a:t>)</a:t>
            </a:r>
          </a:p>
          <a:p>
            <a:pPr marL="171450" indent="-171450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8F0856"/>
                </a:solidFill>
              </a:rPr>
              <a:t>ESGF archives are important to Earth system science research missions </a:t>
            </a:r>
            <a:r>
              <a:rPr lang="en-US" sz="1200" dirty="0"/>
              <a:t>and are representative of data sources used to advance Earth system science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03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72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Strategic vision and goals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dirty="0" smtClean="0"/>
              <a:t>High-end view, broader data and federation enterprise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Roadmap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en-US" dirty="0" smtClean="0"/>
              <a:t> Where to go in 1-3 years, more detail, longer view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Strategic implementation plan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dirty="0" smtClean="0"/>
              <a:t>What to do now (next 1-2 years), move towards vision of Strategic Plan and Roadmap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Evolution of community-base data ecosystem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What is BER’s data vision for the community? How do we get there? Who’s involved?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What’s next?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Upcoming data development/transitions: What is on the the horizon?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Lessons learned </a:t>
            </a:r>
            <a:r>
              <a:rPr lang="en-US" dirty="0" smtClean="0"/>
              <a:t>and </a:t>
            </a:r>
            <a:r>
              <a:rPr lang="en-US" b="1" dirty="0" smtClean="0"/>
              <a:t>discussion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070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400"/>
              </a:lnSpc>
            </a:pPr>
            <a:r>
              <a:rPr lang="en-US" sz="1200" b="1" dirty="0" smtClean="0">
                <a:solidFill>
                  <a:srgbClr val="C00000"/>
                </a:solidFill>
              </a:rPr>
              <a:t>Red</a:t>
            </a:r>
            <a:r>
              <a:rPr lang="en-US" sz="1200" dirty="0" smtClean="0">
                <a:solidFill>
                  <a:srgbClr val="C00000"/>
                </a:solidFill>
              </a:rPr>
              <a:t> </a:t>
            </a:r>
            <a:r>
              <a:rPr lang="en-US" sz="1200" dirty="0" smtClean="0"/>
              <a:t>text in the figure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represents associated proposal tasks</a:t>
            </a:r>
          </a:p>
          <a:p>
            <a:pPr>
              <a:lnSpc>
                <a:spcPts val="2400"/>
              </a:lnSpc>
            </a:pPr>
            <a:r>
              <a:rPr lang="en-US" sz="1200" dirty="0" smtClean="0"/>
              <a:t>A Comprehensive, sustainable solution for leveraging and composing national and international, domain-specific, distributed data services and systems must be an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integral part of BER’s overall science strategy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82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LLNL sets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networking best practices </a:t>
            </a:r>
            <a:r>
              <a:rPr lang="en-US" dirty="0" smtClean="0"/>
              <a:t>into place to effectively transport tens of petabytes of geophysical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93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of these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services operates independently</a:t>
            </a:r>
          </a:p>
          <a:p>
            <a:r>
              <a:rPr lang="en-US" dirty="0" smtClean="0"/>
              <a:t>The classic ESGF file publication will work even if one, or all, of the new services are temporarily offline (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resiliency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589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Persistent identifier (PID) </a:t>
            </a:r>
            <a:r>
              <a:rPr lang="en-US" dirty="0" smtClean="0"/>
              <a:t>associated with the operating system, creation, and owner information are used as the basis for tracking data set replication, versioning, error reporting, and usage in peer-review literature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733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213" indent="-176213">
              <a:lnSpc>
                <a:spcPct val="100000"/>
              </a:lnSpc>
            </a:pPr>
            <a:r>
              <a:rPr lang="en-US" sz="1200" dirty="0" smtClean="0"/>
              <a:t>Enable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data proximal analytics</a:t>
            </a:r>
          </a:p>
          <a:p>
            <a:pPr marL="176213" indent="-176213">
              <a:lnSpc>
                <a:spcPct val="100000"/>
              </a:lnSpc>
            </a:pPr>
            <a:r>
              <a:rPr lang="en-US" sz="1200" dirty="0" smtClean="0"/>
              <a:t>Create ESGF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analytics capabilities by exposing compute resources </a:t>
            </a:r>
            <a:r>
              <a:rPr lang="en-US" sz="1200" dirty="0" smtClean="0"/>
              <a:t>through well defined interfaces</a:t>
            </a:r>
          </a:p>
          <a:p>
            <a:pPr marL="176213" indent="-176213">
              <a:lnSpc>
                <a:spcPct val="100000"/>
              </a:lnSpc>
            </a:pPr>
            <a:r>
              <a:rPr lang="en-US" sz="1200" dirty="0" smtClean="0"/>
              <a:t>Allow ESGF users to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download the outputs </a:t>
            </a:r>
            <a:b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of analysis rather </a:t>
            </a:r>
            <a:r>
              <a:rPr lang="en-US" sz="1200" dirty="0" smtClean="0"/>
              <a:t>than huge data sets</a:t>
            </a:r>
          </a:p>
          <a:p>
            <a:pPr marL="176213" indent="-176213">
              <a:lnSpc>
                <a:spcPct val="100000"/>
              </a:lnSpc>
            </a:pPr>
            <a:r>
              <a:rPr lang="en-US" sz="1200" dirty="0" smtClean="0"/>
              <a:t>Web Processing Service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Application Programming Interface </a:t>
            </a:r>
            <a:r>
              <a:rPr lang="en-US" sz="1200" dirty="0" smtClean="0"/>
              <a:t>(WPS API)</a:t>
            </a:r>
          </a:p>
          <a:p>
            <a:pPr marL="176213" indent="-176213">
              <a:lnSpc>
                <a:spcPct val="100000"/>
              </a:lnSpc>
            </a:pPr>
            <a:r>
              <a:rPr lang="en-US" sz="1200" dirty="0" smtClean="0"/>
              <a:t>API fits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multiple backend implementations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384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213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cs typeface="Arial" pitchFamily="34" charset="0"/>
              </a:rPr>
              <a:t>ESGF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represents a next-generation agile, open source and modular HPC framework</a:t>
            </a:r>
            <a:r>
              <a:rPr lang="en-US" sz="1200" b="1" i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1200" dirty="0" smtClean="0">
                <a:cs typeface="Arial" pitchFamily="34" charset="0"/>
              </a:rPr>
              <a:t>that can include new scientific discovery and tools as developed</a:t>
            </a:r>
          </a:p>
          <a:p>
            <a:r>
              <a:rPr lang="en-US" sz="1200" dirty="0" smtClean="0">
                <a:cs typeface="Arial" pitchFamily="34" charset="0"/>
              </a:rPr>
              <a:t>The ESGF framework design is motivated by and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aligned with DOE directions of developing advanced, interoperable community tools</a:t>
            </a:r>
          </a:p>
          <a:p>
            <a:r>
              <a:rPr lang="en-US" sz="1200" dirty="0" smtClean="0">
                <a:cs typeface="Arial" pitchFamily="34" charset="0"/>
              </a:rPr>
              <a:t>The ESGF capabilities and approaches that are being developed have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wide-spread utility to many BER Earth and Environmental science missions and to the Earth science community at large</a:t>
            </a:r>
          </a:p>
          <a:p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97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Setting the strategic</a:t>
            </a:r>
            <a:r>
              <a:rPr lang="en-US" baseline="0" dirty="0" smtClean="0"/>
              <a:t> vision and defining goals are not easy tasks for a ever demanding community.</a:t>
            </a:r>
          </a:p>
          <a:p>
            <a:r>
              <a:rPr lang="en-US" baseline="0" dirty="0" smtClean="0"/>
              <a:t>Must re-evaluate every strategic vision and goals every year and re-write every three-years.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79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Led by the U.S. Department of Energy’s (DOE) Office of Biological and Environmental Research (BER), this international multi-agency federation—which heavily relies on European partners—develops, deploys, and maintains software to facilitate advancements in geophysical science. ESGF’s open-source, operational code base disseminates model simulation, observational, and reanalysis data for research assessments and model validation via secure storage and dissemination of petabytes of data.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28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upport  for Coupled Model Intercomparison Project (CMIP) activities and prepare for future assessments.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40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ESGF has transformed Earth system data into community resources available within a virtual, collaborative environment that links climate centers and users around the world to models and data via a computing grid power by the world’s supercomputing resources and the Internet. 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69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ESGF infrastructure enables scientists to evaluate models, understand their differences, and explore the impacts of geophysical disturbances through a common interface, regardless of data location.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81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Sustain and enhance a resilient data infrastructure with friendlier tools </a:t>
            </a:r>
            <a:r>
              <a:rPr lang="en-US" dirty="0" smtClean="0"/>
              <a:t>for the expanding Earth system science community</a:t>
            </a:r>
          </a:p>
          <a:p>
            <a:pPr marL="0" indent="0">
              <a:buFont typeface="+mj-lt"/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Prototype new tools that fill important capability gaps </a:t>
            </a:r>
            <a:r>
              <a:rPr lang="en-US" dirty="0" smtClean="0"/>
              <a:t>in scientific data archiving, access, and 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9A2A-AE15-504D-AA81-B5E44F4FA1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59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f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9" t="27008" r="14231" b="37094"/>
          <a:stretch/>
        </p:blipFill>
        <p:spPr>
          <a:xfrm>
            <a:off x="67790" y="5833015"/>
            <a:ext cx="2523009" cy="9647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53" t="9911" r="-112" b="13799"/>
          <a:stretch/>
        </p:blipFill>
        <p:spPr>
          <a:xfrm>
            <a:off x="-1032096" y="0"/>
            <a:ext cx="13224095" cy="6858000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1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2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3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4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5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26" name="Picture 25" descr="LLNL_Logo_WHT-LR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38871" y="5506126"/>
            <a:ext cx="4489465" cy="76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60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018713" cy="1752599"/>
          </a:xfrm>
          <a:effectLst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401677"/>
            <a:ext cx="4895055" cy="33895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401677"/>
            <a:ext cx="4895056" cy="33895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jpeg"/><Relationship Id="rId2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alphaModFix amt="40000"/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5856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434857"/>
            <a:ext cx="10018713" cy="3356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9" t="27008" r="14231" b="37094"/>
          <a:stretch/>
        </p:blipFill>
        <p:spPr>
          <a:xfrm>
            <a:off x="27704" y="6447230"/>
            <a:ext cx="1074266" cy="410770"/>
          </a:xfrm>
          <a:prstGeom prst="rect">
            <a:avLst/>
          </a:prstGeom>
        </p:spPr>
      </p:pic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1629816" y="6447230"/>
            <a:ext cx="55116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57F1E4F-1CFF-5643-939E-217C01CDF565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8" r:id="rId18"/>
  </p:sldLayoutIdLst>
  <p:txStyles>
    <p:titleStyle>
      <a:lvl1pPr algn="ctr" defTabSz="457200" rtl="0" eaLnBrk="1" latinLnBrk="0" hangingPunct="1">
        <a:lnSpc>
          <a:spcPts val="4200"/>
        </a:lnSpc>
        <a:spcBef>
          <a:spcPct val="0"/>
        </a:spcBef>
        <a:buNone/>
        <a:defRPr sz="4000" b="1" kern="1200" cap="none">
          <a:ln w="3175" cmpd="sng">
            <a:noFill/>
          </a:ln>
          <a:solidFill>
            <a:srgbClr val="8F0856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33363" indent="-233363" algn="l" defTabSz="457200" rtl="0" eaLnBrk="1" latinLnBrk="0" hangingPunct="1">
        <a:lnSpc>
          <a:spcPts val="2600"/>
        </a:lnSpc>
        <a:spcBef>
          <a:spcPts val="400"/>
        </a:spcBef>
        <a:spcAft>
          <a:spcPts val="300"/>
        </a:spcAft>
        <a:buClr>
          <a:schemeClr val="accent1">
            <a:lumMod val="75000"/>
          </a:schemeClr>
        </a:buClr>
        <a:buSzPct val="110000"/>
        <a:buFont typeface="Corbel" panose="020B0503020204020204" pitchFamily="34" charset="0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74675" indent="-287338" algn="l" defTabSz="457200" rtl="0" eaLnBrk="1" latinLnBrk="0" hangingPunct="1">
        <a:lnSpc>
          <a:spcPts val="2200"/>
        </a:lnSpc>
        <a:spcBef>
          <a:spcPts val="400"/>
        </a:spcBef>
        <a:spcAft>
          <a:spcPts val="300"/>
        </a:spcAft>
        <a:buClr>
          <a:schemeClr val="accent1">
            <a:lumMod val="75000"/>
          </a:schemeClr>
        </a:buClr>
        <a:buSzPct val="120000"/>
        <a:buFont typeface="Corbel" panose="020B0503020204020204" pitchFamily="34" charset="0"/>
        <a:buChar char="–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796925" indent="-222250" algn="l" defTabSz="457200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>
          <a:schemeClr val="accent1">
            <a:lumMod val="75000"/>
          </a:schemeClr>
        </a:buClr>
        <a:buSzPct val="120000"/>
        <a:buFont typeface="Corbel" panose="020B0503020204020204" pitchFamily="34" charset="0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031875" indent="-234950" algn="l" defTabSz="457200" rtl="0" eaLnBrk="1" latinLnBrk="0" hangingPunct="1">
        <a:lnSpc>
          <a:spcPts val="1800"/>
        </a:lnSpc>
        <a:spcBef>
          <a:spcPts val="400"/>
        </a:spcBef>
        <a:spcAft>
          <a:spcPts val="300"/>
        </a:spcAft>
        <a:buClr>
          <a:schemeClr val="accent1">
            <a:lumMod val="75000"/>
          </a:schemeClr>
        </a:buClr>
        <a:buSzPct val="120000"/>
        <a:buFont typeface="Corbel" panose="020B0503020204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201738" indent="-169863" algn="l" defTabSz="457200" rtl="0" eaLnBrk="1" latinLnBrk="0" hangingPunct="1">
        <a:lnSpc>
          <a:spcPts val="1600"/>
        </a:lnSpc>
        <a:spcBef>
          <a:spcPts val="400"/>
        </a:spcBef>
        <a:spcAft>
          <a:spcPts val="300"/>
        </a:spcAft>
        <a:buClr>
          <a:schemeClr val="accent1">
            <a:lumMod val="75000"/>
          </a:schemeClr>
        </a:buClr>
        <a:buSzPct val="120000"/>
        <a:buFont typeface="Corbel" panose="020B0503020204020204" pitchFamily="34" charset="0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sgf.llnl.gov/media/pdf/2015-ESGF-Strategic-Plan.pdf)" TargetMode="External"/><Relationship Id="rId3" Type="http://schemas.openxmlformats.org/officeDocument/2006/relationships/hyperlink" Target="https://esgf.llnl.gov/media/pdf/ESGF-Implementation-Plan-V1.0.pdf)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2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sv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27.tiff"/><Relationship Id="rId7" Type="http://schemas.openxmlformats.org/officeDocument/2006/relationships/image" Target="../media/image28.tiff"/><Relationship Id="rId8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JPG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5.emf"/><Relationship Id="rId6" Type="http://schemas.openxmlformats.org/officeDocument/2006/relationships/image" Target="../media/image4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20" Type="http://schemas.openxmlformats.org/officeDocument/2006/relationships/image" Target="../media/image59.png"/><Relationship Id="rId21" Type="http://schemas.openxmlformats.org/officeDocument/2006/relationships/image" Target="../media/image60.tiff"/><Relationship Id="rId22" Type="http://schemas.openxmlformats.org/officeDocument/2006/relationships/image" Target="../media/image61.tiff"/><Relationship Id="rId23" Type="http://schemas.openxmlformats.org/officeDocument/2006/relationships/image" Target="../media/image62.png"/><Relationship Id="rId24" Type="http://schemas.openxmlformats.org/officeDocument/2006/relationships/image" Target="../media/image63.png"/><Relationship Id="rId25" Type="http://schemas.openxmlformats.org/officeDocument/2006/relationships/image" Target="../media/image64.png"/><Relationship Id="rId26" Type="http://schemas.openxmlformats.org/officeDocument/2006/relationships/image" Target="../media/image65.png"/><Relationship Id="rId27" Type="http://schemas.microsoft.com/office/2007/relationships/hdphoto" Target="../media/hdphoto2.wdp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2" Type="http://schemas.openxmlformats.org/officeDocument/2006/relationships/image" Target="../media/image42.png"/><Relationship Id="rId13" Type="http://schemas.openxmlformats.org/officeDocument/2006/relationships/image" Target="../media/image54.png"/><Relationship Id="rId14" Type="http://schemas.openxmlformats.org/officeDocument/2006/relationships/image" Target="../media/image55.tiff"/><Relationship Id="rId15" Type="http://schemas.openxmlformats.org/officeDocument/2006/relationships/image" Target="../media/image23.png"/><Relationship Id="rId16" Type="http://schemas.openxmlformats.org/officeDocument/2006/relationships/image" Target="../media/image2.png"/><Relationship Id="rId17" Type="http://schemas.openxmlformats.org/officeDocument/2006/relationships/image" Target="../media/image56.emf"/><Relationship Id="rId18" Type="http://schemas.openxmlformats.org/officeDocument/2006/relationships/image" Target="../media/image57.png"/><Relationship Id="rId19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5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tiff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2.png"/><Relationship Id="rId5" Type="http://schemas.openxmlformats.org/officeDocument/2006/relationships/image" Target="../media/image55.tiff"/><Relationship Id="rId6" Type="http://schemas.openxmlformats.org/officeDocument/2006/relationships/image" Target="../media/image51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9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0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46" Type="http://schemas.openxmlformats.org/officeDocument/2006/relationships/image" Target="../media/image104.tiff"/><Relationship Id="rId20" Type="http://schemas.openxmlformats.org/officeDocument/2006/relationships/image" Target="../media/image83.png"/><Relationship Id="rId21" Type="http://schemas.openxmlformats.org/officeDocument/2006/relationships/image" Target="../media/image84.png"/><Relationship Id="rId22" Type="http://schemas.openxmlformats.org/officeDocument/2006/relationships/image" Target="../media/image59.png"/><Relationship Id="rId23" Type="http://schemas.openxmlformats.org/officeDocument/2006/relationships/image" Target="../media/image85.jpg"/><Relationship Id="rId24" Type="http://schemas.openxmlformats.org/officeDocument/2006/relationships/image" Target="../media/image86.jpg"/><Relationship Id="rId25" Type="http://schemas.openxmlformats.org/officeDocument/2006/relationships/image" Target="../media/image87.jpg"/><Relationship Id="rId26" Type="http://schemas.openxmlformats.org/officeDocument/2006/relationships/image" Target="../media/image88.png"/><Relationship Id="rId27" Type="http://schemas.openxmlformats.org/officeDocument/2006/relationships/image" Target="../media/image89.jpg"/><Relationship Id="rId28" Type="http://schemas.openxmlformats.org/officeDocument/2006/relationships/image" Target="../media/image90.png"/><Relationship Id="rId29" Type="http://schemas.openxmlformats.org/officeDocument/2006/relationships/image" Target="../media/image91.gi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30" Type="http://schemas.openxmlformats.org/officeDocument/2006/relationships/image" Target="../media/image92.png"/><Relationship Id="rId31" Type="http://schemas.openxmlformats.org/officeDocument/2006/relationships/image" Target="../media/image63.png"/><Relationship Id="rId32" Type="http://schemas.openxmlformats.org/officeDocument/2006/relationships/image" Target="../media/image93.png"/><Relationship Id="rId9" Type="http://schemas.openxmlformats.org/officeDocument/2006/relationships/image" Target="../media/image73.png"/><Relationship Id="rId6" Type="http://schemas.microsoft.com/office/2007/relationships/diagramDrawing" Target="../diagrams/drawing2.xml"/><Relationship Id="rId7" Type="http://schemas.openxmlformats.org/officeDocument/2006/relationships/image" Target="../media/image72.png"/><Relationship Id="rId8" Type="http://schemas.microsoft.com/office/2007/relationships/hdphoto" Target="../media/hdphoto3.wdp"/><Relationship Id="rId33" Type="http://schemas.openxmlformats.org/officeDocument/2006/relationships/image" Target="../media/image94.png"/><Relationship Id="rId34" Type="http://schemas.openxmlformats.org/officeDocument/2006/relationships/image" Target="../media/image95.png"/><Relationship Id="rId35" Type="http://schemas.openxmlformats.org/officeDocument/2006/relationships/image" Target="../media/image96.gif"/><Relationship Id="rId36" Type="http://schemas.openxmlformats.org/officeDocument/2006/relationships/image" Target="../media/image62.png"/><Relationship Id="rId10" Type="http://schemas.openxmlformats.org/officeDocument/2006/relationships/image" Target="../media/image74.png"/><Relationship Id="rId11" Type="http://schemas.openxmlformats.org/officeDocument/2006/relationships/image" Target="../media/image75.emf"/><Relationship Id="rId12" Type="http://schemas.openxmlformats.org/officeDocument/2006/relationships/image" Target="../media/image76.emf"/><Relationship Id="rId13" Type="http://schemas.openxmlformats.org/officeDocument/2006/relationships/image" Target="../media/image77.emf"/><Relationship Id="rId14" Type="http://schemas.openxmlformats.org/officeDocument/2006/relationships/image" Target="../media/image78.emf"/><Relationship Id="rId15" Type="http://schemas.openxmlformats.org/officeDocument/2006/relationships/image" Target="../media/image42.png"/><Relationship Id="rId16" Type="http://schemas.openxmlformats.org/officeDocument/2006/relationships/image" Target="../media/image79.png"/><Relationship Id="rId17" Type="http://schemas.openxmlformats.org/officeDocument/2006/relationships/image" Target="../media/image80.png"/><Relationship Id="rId18" Type="http://schemas.openxmlformats.org/officeDocument/2006/relationships/image" Target="../media/image81.png"/><Relationship Id="rId19" Type="http://schemas.openxmlformats.org/officeDocument/2006/relationships/image" Target="../media/image82.png"/><Relationship Id="rId37" Type="http://schemas.openxmlformats.org/officeDocument/2006/relationships/image" Target="../media/image97.tiff"/><Relationship Id="rId38" Type="http://schemas.openxmlformats.org/officeDocument/2006/relationships/image" Target="../media/image98.png"/><Relationship Id="rId39" Type="http://schemas.openxmlformats.org/officeDocument/2006/relationships/image" Target="../media/image99.png"/><Relationship Id="rId40" Type="http://schemas.openxmlformats.org/officeDocument/2006/relationships/image" Target="../media/image100.png"/><Relationship Id="rId41" Type="http://schemas.openxmlformats.org/officeDocument/2006/relationships/image" Target="../media/image101.png"/><Relationship Id="rId42" Type="http://schemas.openxmlformats.org/officeDocument/2006/relationships/image" Target="../media/image102.png"/><Relationship Id="rId43" Type="http://schemas.openxmlformats.org/officeDocument/2006/relationships/image" Target="../media/image103.png"/><Relationship Id="rId44" Type="http://schemas.openxmlformats.org/officeDocument/2006/relationships/image" Target="../media/image2.png"/><Relationship Id="rId45" Type="http://schemas.openxmlformats.org/officeDocument/2006/relationships/image" Target="../media/image60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tiff"/><Relationship Id="rId3" Type="http://schemas.openxmlformats.org/officeDocument/2006/relationships/image" Target="../media/image106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0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4" Type="http://schemas.openxmlformats.org/officeDocument/2006/relationships/image" Target="../media/image114.tiff"/><Relationship Id="rId5" Type="http://schemas.openxmlformats.org/officeDocument/2006/relationships/image" Target="../media/image1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7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0" y="196808"/>
            <a:ext cx="8574622" cy="2759043"/>
          </a:xfrm>
          <a:noFill/>
          <a:ln>
            <a:noFill/>
          </a:ln>
          <a:effectLst/>
        </p:spPr>
        <p:txBody>
          <a:bodyPr>
            <a:normAutofit/>
          </a:bodyPr>
          <a:lstStyle/>
          <a:p>
            <a:pPr>
              <a:lnSpc>
                <a:spcPts val="6000"/>
              </a:lnSpc>
              <a:spcBef>
                <a:spcPts val="0"/>
              </a:spcBef>
            </a:pPr>
            <a:r>
              <a:rPr lang="en-US" sz="5600" dirty="0"/>
              <a:t>The Earth System </a:t>
            </a:r>
            <a:br>
              <a:rPr lang="en-US" sz="5600" dirty="0"/>
            </a:br>
            <a:r>
              <a:rPr lang="en-US" sz="5600" dirty="0"/>
              <a:t>Grid Federation </a:t>
            </a:r>
            <a:r>
              <a:rPr lang="en-US" sz="5400" b="0" dirty="0"/>
              <a:t>(ESGF)</a:t>
            </a:r>
            <a:endParaRPr lang="en-US" sz="5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4752753"/>
            <a:ext cx="6987645" cy="182715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Dean N. Williams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Lawrence Livermore National Laboratory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300" dirty="0"/>
              <a:t>2017</a:t>
            </a:r>
            <a:r>
              <a:rPr lang="en-US" dirty="0"/>
              <a:t> Triennial Project Review, </a:t>
            </a:r>
            <a:r>
              <a:rPr lang="en-US" sz="2000" dirty="0"/>
              <a:t>Potomac, MD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June 8 – 9, 2017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481652"/>
              </p:ext>
            </p:extLst>
          </p:nvPr>
        </p:nvGraphicFramePr>
        <p:xfrm>
          <a:off x="221674" y="196809"/>
          <a:ext cx="2938086" cy="555171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73255">
                  <a:extLst>
                    <a:ext uri="{9D8B030D-6E8A-4147-A177-3AD203B41FA5}">
                      <a16:colId xmlns="" xmlns:a16="http://schemas.microsoft.com/office/drawing/2014/main" val="4094529835"/>
                    </a:ext>
                  </a:extLst>
                </a:gridCol>
                <a:gridCol w="308635">
                  <a:extLst>
                    <a:ext uri="{9D8B030D-6E8A-4147-A177-3AD203B41FA5}">
                      <a16:colId xmlns="" xmlns:a16="http://schemas.microsoft.com/office/drawing/2014/main" val="3537846017"/>
                    </a:ext>
                  </a:extLst>
                </a:gridCol>
                <a:gridCol w="2122152">
                  <a:extLst>
                    <a:ext uri="{9D8B030D-6E8A-4147-A177-3AD203B41FA5}">
                      <a16:colId xmlns="" xmlns:a16="http://schemas.microsoft.com/office/drawing/2014/main" val="2941850290"/>
                    </a:ext>
                  </a:extLst>
                </a:gridCol>
                <a:gridCol w="234044">
                  <a:extLst>
                    <a:ext uri="{9D8B030D-6E8A-4147-A177-3AD203B41FA5}">
                      <a16:colId xmlns="" xmlns:a16="http://schemas.microsoft.com/office/drawing/2014/main" val="3236593955"/>
                    </a:ext>
                  </a:extLst>
                </a:gridCol>
              </a:tblGrid>
              <a:tr h="269079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Task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86" marR="32886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R&amp;D Area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86" marR="32886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86" marR="32886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5007178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1.1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Data Management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37134001"/>
                  </a:ext>
                </a:extLst>
              </a:tr>
              <a:tr h="215527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1.2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User Interface and Search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4074419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1.3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Hardware &amp; Network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55056994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Data Transfer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64763846"/>
                  </a:ext>
                </a:extLst>
              </a:tr>
              <a:tr h="196308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Installation (Containerized)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98299037"/>
                  </a:ext>
                </a:extLst>
              </a:tr>
              <a:tr h="20320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Authentication &amp; Authorization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97942482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Federation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1158377"/>
                  </a:ext>
                </a:extLst>
              </a:tr>
              <a:tr h="18451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Quality Control &amp; Assurance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86033466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Replication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967730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1.10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Distributed Search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06525320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1.11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Metrics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1576173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1.12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User Notification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2388987"/>
                  </a:ext>
                </a:extLst>
              </a:tr>
              <a:tr h="1926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1.13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Long-tail Publication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06591972"/>
                  </a:ext>
                </a:extLst>
              </a:tr>
              <a:tr h="16256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1.14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Distributed Computation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253454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1.15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Data Citation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4405793"/>
                  </a:ext>
                </a:extLst>
              </a:tr>
              <a:tr h="175988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2.1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Provenance Capture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72766819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</a:rPr>
                        <a:t>2.2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Workflow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8930218"/>
                  </a:ext>
                </a:extLst>
              </a:tr>
              <a:tr h="209736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</a:rPr>
                        <a:t>2.3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Dynamic Resources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1878957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2.4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In situ Analysis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97707956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2.5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Machine Learning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1986888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</a:rPr>
                        <a:t>2.6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UQ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34931023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</a:rPr>
                        <a:t>2.7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Analytical Modeling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6339322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</a:rPr>
                        <a:t>2.8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Mobile Apps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3005057"/>
                  </a:ext>
                </a:extLst>
              </a:tr>
              <a:tr h="147084">
                <a:tc gridSpan="4"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50295991"/>
                  </a:ext>
                </a:extLst>
              </a:tr>
              <a:tr h="147084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</a:rPr>
                        <a:t>Current capability status: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40973922"/>
                  </a:ext>
                </a:extLst>
              </a:tr>
              <a:tr h="1470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dirty="0">
                          <a:effectLst/>
                        </a:rPr>
                        <a:t>Usable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87399386"/>
                  </a:ext>
                </a:extLst>
              </a:tr>
              <a:tr h="1470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dirty="0">
                          <a:effectLst/>
                        </a:rPr>
                        <a:t>Prototype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281168"/>
                  </a:ext>
                </a:extLst>
              </a:tr>
              <a:tr h="1470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dirty="0">
                          <a:effectLst/>
                        </a:rPr>
                        <a:t>Research activity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86676698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2928400" y="3308119"/>
            <a:ext cx="8574622" cy="96308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6000" b="1" kern="1200" cap="none">
                <a:ln w="3175" cmpd="sng">
                  <a:noFill/>
                </a:ln>
                <a:solidFill>
                  <a:srgbClr val="8F0856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6000"/>
              </a:lnSpc>
              <a:spcBef>
                <a:spcPts val="0"/>
              </a:spcBef>
            </a:pPr>
            <a:r>
              <a:rPr lang="en-US" sz="5200" dirty="0">
                <a:solidFill>
                  <a:schemeClr val="accent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6" name="Rectangle 5"/>
          <p:cNvSpPr/>
          <p:nvPr/>
        </p:nvSpPr>
        <p:spPr>
          <a:xfrm>
            <a:off x="6259551" y="0"/>
            <a:ext cx="593244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This work was performed under the auspices of the U.S. Department of Energy by Lawrence Livermore National Laboratory under Contract DEAC52-07NA27344</a:t>
            </a:r>
            <a:r>
              <a:rPr lang="en-US" sz="1100" dirty="0" smtClean="0"/>
              <a:t>.</a:t>
            </a:r>
          </a:p>
          <a:p>
            <a:pPr algn="r"/>
            <a:r>
              <a:rPr lang="en-US" sz="1100" dirty="0"/>
              <a:t>LLNL-PRES-732338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203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018713" cy="1167653"/>
          </a:xfrm>
        </p:spPr>
        <p:txBody>
          <a:bodyPr/>
          <a:lstStyle/>
          <a:p>
            <a:r>
              <a:rPr lang="en-US" dirty="0"/>
              <a:t>Distributed archives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846" y="1035585"/>
            <a:ext cx="8991177" cy="5263175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</a:rPr>
              <a:t>Earth system science supported projects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CMIP3, CMIP5, and CMIP6</a:t>
            </a:r>
            <a:r>
              <a:rPr lang="en-US" dirty="0"/>
              <a:t>—Phases 3, 5, and 6 of the Coupled Model </a:t>
            </a:r>
            <a:r>
              <a:rPr lang="en-US" dirty="0" err="1"/>
              <a:t>Intercomparison</a:t>
            </a:r>
            <a:r>
              <a:rPr lang="en-US" dirty="0"/>
              <a:t> Project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CORDEX</a:t>
            </a:r>
            <a:r>
              <a:rPr lang="en-US" dirty="0"/>
              <a:t>—Coordinated Regional climate Downscaling Experiment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ACME</a:t>
            </a:r>
            <a:r>
              <a:rPr lang="en-US" dirty="0"/>
              <a:t>—Accelerated Climate Modeling for Energy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EUCLEIA</a:t>
            </a:r>
            <a:r>
              <a:rPr lang="en-US" dirty="0"/>
              <a:t>—</a:t>
            </a:r>
            <a:r>
              <a:rPr lang="en-US" dirty="0" err="1"/>
              <a:t>EUropean</a:t>
            </a:r>
            <a:r>
              <a:rPr lang="en-US" dirty="0"/>
              <a:t> Climate and weather Events: Interpretation and Attribution</a:t>
            </a:r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Obs4MIPs</a:t>
            </a:r>
            <a:r>
              <a:rPr lang="en-US" dirty="0" smtClean="0"/>
              <a:t>—Observational for Model </a:t>
            </a:r>
            <a:r>
              <a:rPr lang="en-US" dirty="0"/>
              <a:t>I</a:t>
            </a:r>
            <a:r>
              <a:rPr lang="en-US" dirty="0" smtClean="0"/>
              <a:t>ntercomparison Project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GeoMIP</a:t>
            </a:r>
            <a:r>
              <a:rPr lang="en-US" dirty="0"/>
              <a:t>—Geo-engineering Model </a:t>
            </a:r>
            <a:r>
              <a:rPr lang="en-US" dirty="0" err="1"/>
              <a:t>Intercomparison</a:t>
            </a:r>
            <a:r>
              <a:rPr lang="en-US" dirty="0"/>
              <a:t> Project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Ana4MIPs</a:t>
            </a:r>
            <a:r>
              <a:rPr lang="en-US" dirty="0"/>
              <a:t>—Reanalysis for the coupled model </a:t>
            </a:r>
            <a:r>
              <a:rPr lang="en-US" dirty="0" err="1"/>
              <a:t>intercomparison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LUCID</a:t>
            </a:r>
            <a:r>
              <a:rPr lang="en-US" dirty="0"/>
              <a:t>—Land-Use and Climate, Identification of robust impacts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ESA CCI</a:t>
            </a:r>
            <a:r>
              <a:rPr lang="en-US" dirty="0"/>
              <a:t>—European Space Agency Climate Change Initiative Earth Observation data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TAMIP</a:t>
            </a:r>
            <a:r>
              <a:rPr lang="en-US" dirty="0"/>
              <a:t>—Transpose-Atmospheric Model </a:t>
            </a:r>
            <a:r>
              <a:rPr lang="en-US" dirty="0" err="1"/>
              <a:t>Intercomparison</a:t>
            </a:r>
            <a:r>
              <a:rPr lang="en-US" dirty="0"/>
              <a:t> Project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PMIP</a:t>
            </a:r>
            <a:r>
              <a:rPr lang="en-US" dirty="0"/>
              <a:t>—Paleoclimate Modeling </a:t>
            </a:r>
            <a:r>
              <a:rPr lang="en-US" dirty="0" err="1"/>
              <a:t>Intercomparison</a:t>
            </a:r>
            <a:r>
              <a:rPr lang="en-US" dirty="0"/>
              <a:t> Project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HIWPP</a:t>
            </a:r>
            <a:r>
              <a:rPr lang="en-US" dirty="0"/>
              <a:t>—High Impact Weather Prediction Project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NEMS</a:t>
            </a:r>
            <a:r>
              <a:rPr lang="en-US" dirty="0"/>
              <a:t>—NOAA Environmental Modeling System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NEX-DCP30</a:t>
            </a:r>
            <a:r>
              <a:rPr lang="en-US" dirty="0"/>
              <a:t>—NASA NEX Downscaled Climate Projections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CREATE-IP</a:t>
            </a:r>
            <a:r>
              <a:rPr lang="en-US" dirty="0"/>
              <a:t>—Collaborative </a:t>
            </a:r>
            <a:r>
              <a:rPr lang="en-US" dirty="0" err="1"/>
              <a:t>REAnalysis</a:t>
            </a:r>
            <a:r>
              <a:rPr lang="en-US" dirty="0"/>
              <a:t> Technical Environment – </a:t>
            </a:r>
            <a:r>
              <a:rPr lang="en-US" dirty="0" err="1"/>
              <a:t>Intercomparison</a:t>
            </a:r>
            <a:r>
              <a:rPr lang="en-US" dirty="0"/>
              <a:t> Project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64935" y="6351222"/>
            <a:ext cx="578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8F0856"/>
                </a:solidFill>
              </a:rPr>
              <a:t>More complete list:  </a:t>
            </a:r>
            <a:r>
              <a:rPr lang="en-US" sz="2000" dirty="0">
                <a:solidFill>
                  <a:srgbClr val="8F0856"/>
                </a:solidFill>
              </a:rPr>
              <a:t>https://esgf-node.llnl.gov/ac/list/</a:t>
            </a:r>
          </a:p>
        </p:txBody>
      </p:sp>
    </p:spTree>
    <p:extLst>
      <p:ext uri="{BB962C8B-B14F-4D97-AF65-F5344CB8AC3E}">
        <p14:creationId xmlns:p14="http://schemas.microsoft.com/office/powerpoint/2010/main" val="4054402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018713" cy="1600065"/>
          </a:xfrm>
        </p:spPr>
        <p:txBody>
          <a:bodyPr/>
          <a:lstStyle/>
          <a:p>
            <a:r>
              <a:rPr lang="en-US" dirty="0"/>
              <a:t>Scientific and technical merit </a:t>
            </a:r>
            <a:br>
              <a:rPr lang="en-US" dirty="0"/>
            </a:br>
            <a:r>
              <a:rPr lang="en-US" dirty="0"/>
              <a:t>of the ESGF proposal</a:t>
            </a:r>
            <a:endParaRPr lang="en-US" b="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10945" y="1838325"/>
            <a:ext cx="4523206" cy="48226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33363" indent="-233363" algn="l" defTabSz="457200" rtl="0" eaLnBrk="1" latinLnBrk="0" hangingPunct="1">
              <a:lnSpc>
                <a:spcPts val="2600"/>
              </a:lnSpc>
              <a:spcBef>
                <a:spcPts val="4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Corbel" panose="020B0503020204020204" pitchFamily="34" charset="0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74675" indent="-287338" algn="l" defTabSz="457200" rtl="0" eaLnBrk="1" latinLnBrk="0" hangingPunct="1">
              <a:lnSpc>
                <a:spcPts val="2200"/>
              </a:lnSpc>
              <a:spcBef>
                <a:spcPts val="4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20000"/>
              <a:buFont typeface="Corbel" panose="020B0503020204020204" pitchFamily="34" charset="0"/>
              <a:buChar char="–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796925" indent="-222250" algn="l" defTabSz="457200" rtl="0" eaLnBrk="1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20000"/>
              <a:buFont typeface="Corbel" panose="020B0503020204020204" pitchFamily="34" charset="0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031875" indent="-234950" algn="l" defTabSz="457200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20000"/>
              <a:buFont typeface="Corbel" panose="020B0503020204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201738" indent="-169863" algn="l" defTabSz="457200" rtl="0" eaLnBrk="1" latinLnBrk="0" hangingPunct="1">
              <a:lnSpc>
                <a:spcPts val="1600"/>
              </a:lnSpc>
              <a:spcBef>
                <a:spcPts val="4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20000"/>
              <a:buFont typeface="Corbel" panose="020B0503020204020204" pitchFamily="34" charset="0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rbel" panose="020B0503020204020204" pitchFamily="34" charset="0"/>
              <a:buNone/>
            </a:pP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  <a:ea typeface="Times New Roman" charset="0"/>
                <a:cs typeface="Times New Roman" charset="0"/>
              </a:rPr>
              <a:t>Innovative and Creativity: </a:t>
            </a:r>
            <a:endParaRPr lang="en-US" sz="2000" dirty="0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ea typeface="Times New Roman" charset="0"/>
                <a:cs typeface="Times New Roman" charset="0"/>
              </a:rPr>
              <a:t>Only system to offer distributed data and allow interoperability among disparate data sets for scientific assessment study.</a:t>
            </a:r>
            <a:endParaRPr lang="en-US" sz="1600" b="1" u="sng" dirty="0"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120000"/>
              </a:lnSpc>
              <a:buFont typeface="Corbel" panose="020B0503020204020204" pitchFamily="34" charset="0"/>
              <a:buNone/>
            </a:pP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  <a:ea typeface="Times New Roman" charset="0"/>
                <a:cs typeface="Times New Roman" charset="0"/>
              </a:rPr>
              <a:t>Impact on the Community: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ea typeface="Times New Roman" charset="0"/>
                <a:cs typeface="Times New Roman" charset="0"/>
              </a:rPr>
              <a:t>18 highly visible national and international climate data products including CMIP3, CMIP5, and soon CMIP6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ea typeface="Times New Roman" charset="0"/>
                <a:cs typeface="Times New Roman" charset="0"/>
              </a:rPr>
              <a:t>&gt;5 PB of distributed community data, expected to expand beyond &gt;20 PB (compressed)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ea typeface="Times New Roman" charset="0"/>
                <a:cs typeface="Times New Roman" charset="0"/>
              </a:rPr>
              <a:t>25 registered nodes at climate research centers spread across 21 countries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ea typeface="Times New Roman" charset="0"/>
                <a:cs typeface="Times New Roman" charset="0"/>
              </a:rPr>
              <a:t>&gt;25,000 registered users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ea typeface="Times New Roman" charset="0"/>
                <a:cs typeface="Times New Roman" charset="0"/>
              </a:rPr>
              <a:t>1,000’s of peer-reviewed publications prepared using the ESGF data and resource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240248" y="1838325"/>
            <a:ext cx="4602885" cy="43213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  <a:ea typeface="Times New Roman" charset="0"/>
                <a:cs typeface="Times New Roman" charset="0"/>
              </a:rPr>
              <a:t>Qualifications and Resources: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a typeface="Times New Roman" charset="0"/>
                <a:cs typeface="Times New Roman" charset="0"/>
              </a:rPr>
              <a:t> </a:t>
            </a:r>
          </a:p>
          <a:p>
            <a:pPr>
              <a:spcBef>
                <a:spcPts val="400"/>
              </a:spcBef>
              <a:buSzPct val="110000"/>
              <a:buFont typeface="Corbel" panose="020B0503020204020204" pitchFamily="34" charset="0"/>
              <a:buChar char="•"/>
            </a:pPr>
            <a:r>
              <a:rPr lang="en-US" sz="1600" dirty="0">
                <a:ea typeface="Times New Roman" charset="0"/>
                <a:cs typeface="Times New Roman" charset="0"/>
              </a:rPr>
              <a:t>Built on decades of evolution and community service</a:t>
            </a:r>
          </a:p>
          <a:p>
            <a:pPr>
              <a:spcBef>
                <a:spcPts val="400"/>
              </a:spcBef>
              <a:buSzPct val="110000"/>
              <a:buFont typeface="Corbel" panose="020B0503020204020204" pitchFamily="34" charset="0"/>
              <a:buChar char="•"/>
            </a:pPr>
            <a:r>
              <a:rPr lang="en-US" sz="1600" dirty="0">
                <a:ea typeface="Times New Roman" charset="0"/>
                <a:cs typeface="Times New Roman" charset="0"/>
              </a:rPr>
              <a:t>Supports multi-agency shared resources throughout the federation</a:t>
            </a:r>
            <a:endParaRPr lang="en-US" sz="1600" b="1" i="1" u="sng" dirty="0">
              <a:ea typeface="Times New Roman" charset="0"/>
              <a:cs typeface="Times New Roman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  <a:ea typeface="Times New Roman" charset="0"/>
                <a:cs typeface="Times New Roman" charset="0"/>
              </a:rPr>
              <a:t>Sustainability and Reliability: </a:t>
            </a:r>
          </a:p>
          <a:p>
            <a:pPr>
              <a:spcBef>
                <a:spcPts val="400"/>
              </a:spcBef>
              <a:buSzPct val="110000"/>
              <a:buFont typeface="Corbel" panose="020B0503020204020204" pitchFamily="34" charset="0"/>
              <a:buChar char="•"/>
            </a:pPr>
            <a:r>
              <a:rPr lang="en-US" sz="1600" dirty="0">
                <a:ea typeface="Times New Roman" charset="0"/>
                <a:cs typeface="Times New Roman" charset="0"/>
              </a:rPr>
              <a:t>Much of the scientific data backbone of all </a:t>
            </a:r>
            <a:br>
              <a:rPr lang="en-US" sz="1600" dirty="0">
                <a:ea typeface="Times New Roman" charset="0"/>
                <a:cs typeface="Times New Roman" charset="0"/>
              </a:rPr>
            </a:br>
            <a:r>
              <a:rPr lang="en-US" sz="1600" dirty="0">
                <a:ea typeface="Times New Roman" charset="0"/>
                <a:cs typeface="Times New Roman" charset="0"/>
              </a:rPr>
              <a:t>5 assessment reports of the United Nations’ Intergovernmental Panel on Climate Change </a:t>
            </a:r>
            <a:br>
              <a:rPr lang="en-US" sz="1600" dirty="0">
                <a:ea typeface="Times New Roman" charset="0"/>
                <a:cs typeface="Times New Roman" charset="0"/>
              </a:rPr>
            </a:br>
            <a:r>
              <a:rPr lang="en-US" sz="1600" dirty="0">
                <a:ea typeface="Times New Roman" charset="0"/>
                <a:cs typeface="Times New Roman" charset="0"/>
              </a:rPr>
              <a:t>(IPCC), dating from 1990 to 2013</a:t>
            </a:r>
          </a:p>
          <a:p>
            <a:pPr>
              <a:spcBef>
                <a:spcPts val="400"/>
              </a:spcBef>
              <a:buSzPct val="110000"/>
              <a:buFont typeface="Corbel" panose="020B0503020204020204" pitchFamily="34" charset="0"/>
              <a:buChar char="•"/>
            </a:pPr>
            <a:r>
              <a:rPr lang="en-US" sz="1600" dirty="0">
                <a:ea typeface="Times New Roman" charset="0"/>
                <a:cs typeface="Times New Roman" charset="0"/>
              </a:rPr>
              <a:t>Tasked with preparing for the sixth phase (CMIP6), which will inform the next IPCC Assessment, due for publication in 2019-2020</a:t>
            </a:r>
          </a:p>
        </p:txBody>
      </p:sp>
    </p:spTree>
    <p:extLst>
      <p:ext uri="{BB962C8B-B14F-4D97-AF65-F5344CB8AC3E}">
        <p14:creationId xmlns:p14="http://schemas.microsoft.com/office/powerpoint/2010/main" val="147263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232" y="135"/>
            <a:ext cx="10537767" cy="1600065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sz="3600" b="1" dirty="0"/>
              <a:t>Scientific and technical merit of the ESGF proposal</a:t>
            </a:r>
            <a:endParaRPr lang="en-US" sz="36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605" y="2057400"/>
            <a:ext cx="9155005" cy="391231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46637" y="2941539"/>
            <a:ext cx="823752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Policy</a:t>
            </a:r>
            <a:br>
              <a:rPr lang="en-US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Maker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21180" y="4719571"/>
            <a:ext cx="1069156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Science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User</a:t>
            </a:r>
          </a:p>
        </p:txBody>
      </p:sp>
      <p:sp>
        <p:nvSpPr>
          <p:cNvPr id="4" name="Rectangle 3"/>
          <p:cNvSpPr/>
          <p:nvPr/>
        </p:nvSpPr>
        <p:spPr>
          <a:xfrm>
            <a:off x="1654232" y="1602193"/>
            <a:ext cx="27598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chemeClr val="accent1">
                    <a:lumMod val="75000"/>
                  </a:schemeClr>
                </a:solidFill>
              </a:rPr>
              <a:t>Easy to use</a:t>
            </a:r>
          </a:p>
        </p:txBody>
      </p:sp>
    </p:spTree>
    <p:extLst>
      <p:ext uri="{BB962C8B-B14F-4D97-AF65-F5344CB8AC3E}">
        <p14:creationId xmlns:p14="http://schemas.microsoft.com/office/powerpoint/2010/main" val="1077918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867" y="1"/>
            <a:ext cx="4828733" cy="1600200"/>
          </a:xfrm>
          <a:effectLst/>
        </p:spPr>
        <p:txBody>
          <a:bodyPr/>
          <a:lstStyle/>
          <a:p>
            <a:pPr algn="l"/>
            <a:r>
              <a:rPr lang="en-US" b="1" dirty="0"/>
              <a:t>ESGF R&amp;D Goals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740" y="134"/>
            <a:ext cx="5299260" cy="685786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453718" y="1245016"/>
            <a:ext cx="4642282" cy="4782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b="1" dirty="0"/>
              <a:t>Sustain and enhance a resilient data infrastructure with friendlier tools </a:t>
            </a: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Prototype </a:t>
            </a:r>
            <a:r>
              <a:rPr lang="en-US" b="1" dirty="0"/>
              <a:t>new tools that fill important capability </a:t>
            </a:r>
            <a:r>
              <a:rPr lang="en-US" b="1" dirty="0" smtClean="0"/>
              <a:t>gaps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5514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6"/>
            <a:ext cx="10507030" cy="1409564"/>
          </a:xfrm>
          <a:effectLst/>
        </p:spPr>
        <p:txBody>
          <a:bodyPr>
            <a:normAutofit/>
          </a:bodyPr>
          <a:lstStyle/>
          <a:p>
            <a:r>
              <a:rPr lang="en-US" b="1" dirty="0"/>
              <a:t>R&amp;D Goals are based on our survey findings</a:t>
            </a: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2005539" y="1409700"/>
            <a:ext cx="3842812" cy="52512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33363" indent="-233363" algn="l" defTabSz="457200" rtl="0" eaLnBrk="1" latinLnBrk="0" hangingPunct="1">
              <a:lnSpc>
                <a:spcPts val="2600"/>
              </a:lnSpc>
              <a:spcBef>
                <a:spcPts val="4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Corbel" panose="020B0503020204020204" pitchFamily="34" charset="0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74675" indent="-287338" algn="l" defTabSz="457200" rtl="0" eaLnBrk="1" latinLnBrk="0" hangingPunct="1">
              <a:lnSpc>
                <a:spcPts val="2200"/>
              </a:lnSpc>
              <a:spcBef>
                <a:spcPts val="4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20000"/>
              <a:buFont typeface="Corbel" panose="020B0503020204020204" pitchFamily="34" charset="0"/>
              <a:buChar char="–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796925" indent="-222250" algn="l" defTabSz="457200" rtl="0" eaLnBrk="1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20000"/>
              <a:buFont typeface="Corbel" panose="020B0503020204020204" pitchFamily="34" charset="0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031875" indent="-234950" algn="l" defTabSz="457200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20000"/>
              <a:buFont typeface="Corbel" panose="020B0503020204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201738" indent="-169863" algn="l" defTabSz="457200" rtl="0" eaLnBrk="1" latinLnBrk="0" hangingPunct="1">
              <a:lnSpc>
                <a:spcPts val="1600"/>
              </a:lnSpc>
              <a:spcBef>
                <a:spcPts val="4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20000"/>
              <a:buFont typeface="Corbel" panose="020B0503020204020204" pitchFamily="34" charset="0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ea typeface="Times New Roman" charset="0"/>
                <a:cs typeface="Times New Roman" charset="0"/>
              </a:rPr>
              <a:t>Server-Side Computing: </a:t>
            </a:r>
            <a:endParaRPr lang="en-US" dirty="0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  <a:p>
            <a:pPr>
              <a:lnSpc>
                <a:spcPct val="100000"/>
              </a:lnSpc>
            </a:pPr>
            <a:r>
              <a:rPr lang="en-US" sz="1900" dirty="0">
                <a:ea typeface="Times New Roman" charset="0"/>
                <a:cs typeface="Times New Roman" charset="0"/>
              </a:rPr>
              <a:t>Download only needed data portions rather than entire large datasets</a:t>
            </a:r>
          </a:p>
          <a:p>
            <a:pPr>
              <a:lnSpc>
                <a:spcPct val="100000"/>
              </a:lnSpc>
            </a:pPr>
            <a:r>
              <a:rPr lang="en-US" sz="1900" dirty="0">
                <a:ea typeface="Times New Roman" charset="0"/>
                <a:cs typeface="Times New Roman" charset="0"/>
              </a:rPr>
              <a:t>Accommodate and prioritize 10,000’s of </a:t>
            </a:r>
            <a:br>
              <a:rPr lang="en-US" sz="1900" dirty="0">
                <a:ea typeface="Times New Roman" charset="0"/>
                <a:cs typeface="Times New Roman" charset="0"/>
              </a:rPr>
            </a:br>
            <a:r>
              <a:rPr lang="en-US" sz="1900" dirty="0">
                <a:ea typeface="Times New Roman" charset="0"/>
                <a:cs typeface="Times New Roman" charset="0"/>
              </a:rPr>
              <a:t>ESGF users.</a:t>
            </a:r>
            <a:endParaRPr lang="en-US" sz="1900" b="1" u="sng" dirty="0"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ea typeface="Times New Roman" charset="0"/>
                <a:cs typeface="Times New Roman" charset="0"/>
              </a:rPr>
              <a:t>Persistent Identifiers (PIDs):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ea typeface="Times New Roman" charset="0"/>
                <a:cs typeface="Times New Roman" charset="0"/>
              </a:rPr>
              <a:t>Versioning and citation tools and services for CMIP6</a:t>
            </a:r>
          </a:p>
          <a:p>
            <a:pPr>
              <a:lnSpc>
                <a:spcPct val="100000"/>
              </a:lnSpc>
            </a:pPr>
            <a:r>
              <a:rPr lang="en-US" sz="1900" dirty="0">
                <a:ea typeface="Times New Roman" charset="0"/>
                <a:cs typeface="Times New Roman" charset="0"/>
              </a:rPr>
              <a:t>Errata</a:t>
            </a:r>
          </a:p>
          <a:p>
            <a:pPr>
              <a:lnSpc>
                <a:spcPct val="100000"/>
              </a:lnSpc>
            </a:pPr>
            <a:r>
              <a:rPr lang="en-US" sz="1900" dirty="0">
                <a:ea typeface="Times New Roman" charset="0"/>
                <a:cs typeface="Times New Roman" charset="0"/>
              </a:rPr>
              <a:t>Un-publish 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7216402" y="1409700"/>
            <a:ext cx="3842812" cy="52512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233363" indent="-233363" algn="l" defTabSz="457200" rtl="0" eaLnBrk="1" latinLnBrk="0" hangingPunct="1">
              <a:lnSpc>
                <a:spcPts val="2600"/>
              </a:lnSpc>
              <a:spcBef>
                <a:spcPts val="4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Corbel" panose="020B0503020204020204" pitchFamily="34" charset="0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74675" indent="-287338" algn="l" defTabSz="457200" rtl="0" eaLnBrk="1" latinLnBrk="0" hangingPunct="1">
              <a:lnSpc>
                <a:spcPts val="2200"/>
              </a:lnSpc>
              <a:spcBef>
                <a:spcPts val="4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20000"/>
              <a:buFont typeface="Corbel" panose="020B0503020204020204" pitchFamily="34" charset="0"/>
              <a:buChar char="–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796925" indent="-222250" algn="l" defTabSz="457200" rtl="0" eaLnBrk="1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20000"/>
              <a:buFont typeface="Corbel" panose="020B0503020204020204" pitchFamily="34" charset="0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031875" indent="-234950" algn="l" defTabSz="457200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20000"/>
              <a:buFont typeface="Corbel" panose="020B0503020204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201738" indent="-169863" algn="l" defTabSz="457200" rtl="0" eaLnBrk="1" latinLnBrk="0" hangingPunct="1">
              <a:lnSpc>
                <a:spcPts val="1600"/>
              </a:lnSpc>
              <a:spcBef>
                <a:spcPts val="4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20000"/>
              <a:buFont typeface="Corbel" panose="020B0503020204020204" pitchFamily="34" charset="0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ea typeface="Times New Roman" charset="0"/>
                <a:cs typeface="Times New Roman" charset="0"/>
              </a:rPr>
              <a:t>Provenance Capture: </a:t>
            </a:r>
            <a:endParaRPr lang="en-US" dirty="0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ea typeface="Times New Roman" charset="0"/>
                <a:cs typeface="Times New Roman" charset="0"/>
              </a:rPr>
              <a:t>Matured capabilities to capture provenance information:</a:t>
            </a:r>
          </a:p>
          <a:p>
            <a:pPr>
              <a:lnSpc>
                <a:spcPct val="100000"/>
              </a:lnSpc>
            </a:pPr>
            <a:r>
              <a:rPr lang="en-US" sz="1900" dirty="0">
                <a:ea typeface="Times New Roman" charset="0"/>
                <a:cs typeface="Times New Roman" charset="0"/>
              </a:rPr>
              <a:t>Easily reproduce server-side analyses and products for users requesting the results of work entered into reports or journal articles</a:t>
            </a:r>
            <a:endParaRPr lang="en-US" sz="1900" b="1" u="sng" dirty="0"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ea typeface="Times New Roman" charset="0"/>
                <a:cs typeface="Times New Roman" charset="0"/>
              </a:rPr>
              <a:t>Installation and Docker: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100" dirty="0">
                <a:ea typeface="Times New Roman" charset="0"/>
                <a:cs typeface="Times New Roman" charset="0"/>
              </a:rPr>
              <a:t>Easier installation of ESGF software:</a:t>
            </a:r>
          </a:p>
          <a:p>
            <a:pPr>
              <a:lnSpc>
                <a:spcPct val="100000"/>
              </a:lnSpc>
            </a:pPr>
            <a:r>
              <a:rPr lang="en-US" sz="2100" dirty="0">
                <a:ea typeface="Times New Roman" charset="0"/>
                <a:cs typeface="Times New Roman" charset="0"/>
              </a:rPr>
              <a:t>Software must work within a secure software container (e.g., Docker) that meets the federation’s software security concerns </a:t>
            </a:r>
          </a:p>
        </p:txBody>
      </p:sp>
    </p:spTree>
    <p:extLst>
      <p:ext uri="{BB962C8B-B14F-4D97-AF65-F5344CB8AC3E}">
        <p14:creationId xmlns:p14="http://schemas.microsoft.com/office/powerpoint/2010/main" val="1645912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018713" cy="1600065"/>
          </a:xfrm>
          <a:effectLst/>
        </p:spPr>
        <p:txBody>
          <a:bodyPr/>
          <a:lstStyle/>
          <a:p>
            <a:r>
              <a:rPr lang="en-US" b="1" dirty="0"/>
              <a:t>Strategic approach for scientific data management and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960913"/>
            <a:ext cx="10018713" cy="4621321"/>
          </a:xfrm>
        </p:spPr>
        <p:txBody>
          <a:bodyPr>
            <a:normAutofit/>
          </a:bodyPr>
          <a:lstStyle/>
          <a:p>
            <a:r>
              <a:rPr lang="en-US" dirty="0"/>
              <a:t>Our strategic vision is to work in a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multi-institutional Agile development environment</a:t>
            </a:r>
            <a:r>
              <a:rPr lang="en-US" dirty="0">
                <a:solidFill>
                  <a:srgbClr val="8F0856"/>
                </a:solidFill>
              </a:rPr>
              <a:t> </a:t>
            </a:r>
            <a:r>
              <a:rPr lang="en-US" dirty="0"/>
              <a:t>to make short- and long-term state-of-the-art iterative improvements to national and international data archiving, access, and analysis systems</a:t>
            </a:r>
          </a:p>
          <a:p>
            <a:pPr lvl="1"/>
            <a:r>
              <a:rPr lang="en-US" dirty="0"/>
              <a:t>This long-term vision is codified in a mature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strategic plan </a:t>
            </a:r>
            <a:r>
              <a:rPr lang="en-US" dirty="0"/>
              <a:t>(</a:t>
            </a:r>
            <a:r>
              <a:rPr lang="en-US" i="1" dirty="0">
                <a:solidFill>
                  <a:srgbClr val="8F0856"/>
                </a:solidFill>
                <a:hlinkClick r:id="rId2"/>
              </a:rPr>
              <a:t>https://esgf.llnl.gov/media/pdf/2015-ESGF-Strategic-Plan.pdf</a:t>
            </a:r>
            <a:r>
              <a:rPr lang="en-US" dirty="0">
                <a:hlinkClick r:id="rId2"/>
              </a:rPr>
              <a:t>)</a:t>
            </a:r>
            <a:endParaRPr lang="en-US" dirty="0"/>
          </a:p>
          <a:p>
            <a:pPr lvl="1"/>
            <a:r>
              <a:rPr lang="en-US" dirty="0"/>
              <a:t>Followed by a working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implementation plan                     </a:t>
            </a:r>
            <a:r>
              <a:rPr lang="en-US" dirty="0"/>
              <a:t>(</a:t>
            </a:r>
            <a:r>
              <a:rPr lang="en-US" i="1" dirty="0">
                <a:solidFill>
                  <a:srgbClr val="8F0856"/>
                </a:solidFill>
                <a:hlinkClick r:id="rId3"/>
              </a:rPr>
              <a:t>https://esgf.llnl.gov/media/pdf/ESGF-Implementation-Plan-V1.0.pdf</a:t>
            </a:r>
            <a:r>
              <a:rPr lang="en-US" dirty="0">
                <a:hlinkClick r:id="rId3"/>
              </a:rPr>
              <a:t>)</a:t>
            </a:r>
            <a:r>
              <a:rPr lang="en-US" dirty="0"/>
              <a:t> </a:t>
            </a:r>
          </a:p>
          <a:p>
            <a:r>
              <a:rPr lang="en-US" dirty="0"/>
              <a:t>Concurrent planning and doing approach</a:t>
            </a:r>
          </a:p>
          <a:p>
            <a:pPr lvl="1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Executive Committee: </a:t>
            </a:r>
            <a:r>
              <a:rPr lang="en-US" dirty="0"/>
              <a:t>high-level broad strategic plan + accompanying detailed Implementation roadmap documents</a:t>
            </a:r>
          </a:p>
          <a:p>
            <a:pPr lvl="1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Team Leads: </a:t>
            </a:r>
            <a:r>
              <a:rPr lang="en-US" dirty="0"/>
              <a:t>Short-term (0-1 year) implementation development actions combined with longer-term implementation endeavors </a:t>
            </a:r>
          </a:p>
        </p:txBody>
      </p:sp>
    </p:spTree>
    <p:extLst>
      <p:ext uri="{BB962C8B-B14F-4D97-AF65-F5344CB8AC3E}">
        <p14:creationId xmlns:p14="http://schemas.microsoft.com/office/powerpoint/2010/main" val="1852157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607843" cy="723511"/>
          </a:xfrm>
          <a:effectLst/>
        </p:spPr>
        <p:txBody>
          <a:bodyPr/>
          <a:lstStyle/>
          <a:p>
            <a:r>
              <a:rPr lang="en-US" b="1" dirty="0"/>
              <a:t>Integrated data ecosystem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12618" y="2275614"/>
            <a:ext cx="2774779" cy="2709784"/>
            <a:chOff x="282999" y="2422603"/>
            <a:chExt cx="2774779" cy="2709784"/>
          </a:xfr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98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">
                <a:srgbClr val="376092"/>
              </a:gs>
            </a:gsLst>
            <a:lin ang="5400000" scaled="0"/>
          </a:gradFill>
          <a:effectLst/>
        </p:grpSpPr>
        <p:sp>
          <p:nvSpPr>
            <p:cNvPr id="5" name="Rounded Rectangle 4"/>
            <p:cNvSpPr/>
            <p:nvPr/>
          </p:nvSpPr>
          <p:spPr>
            <a:xfrm>
              <a:off x="282999" y="2422603"/>
              <a:ext cx="2774779" cy="2709784"/>
            </a:xfrm>
            <a:prstGeom prst="roundRect">
              <a:avLst/>
            </a:prstGeom>
            <a:grpFill/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400" dirty="0"/>
                <a:t>Critical Complex Data Generation Systems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60990" y="3035836"/>
              <a:ext cx="2604018" cy="2043419"/>
              <a:chOff x="360990" y="2935960"/>
              <a:chExt cx="2604018" cy="2043419"/>
            </a:xfrm>
            <a:grpFill/>
          </p:grpSpPr>
          <p:pic>
            <p:nvPicPr>
              <p:cNvPr id="7" name="Picture 4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787394" y="3862419"/>
                <a:ext cx="1177614" cy="897947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5354" y="4081432"/>
                <a:ext cx="1182623" cy="897947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0990" y="2935960"/>
                <a:ext cx="2604018" cy="926459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  <p:sp>
        <p:nvSpPr>
          <p:cNvPr id="10" name="Rounded Rectangle 9"/>
          <p:cNvSpPr/>
          <p:nvPr/>
        </p:nvSpPr>
        <p:spPr>
          <a:xfrm>
            <a:off x="5377260" y="891487"/>
            <a:ext cx="3091357" cy="1357850"/>
          </a:xfrm>
          <a:prstGeom prst="roundRect">
            <a:avLst/>
          </a:prstGeom>
          <a:solidFill>
            <a:srgbClr val="D8E7F1"/>
          </a:solidFill>
          <a:ln w="19050" cmpd="sng">
            <a:solidFill>
              <a:srgbClr val="3760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500" b="1" dirty="0">
                <a:solidFill>
                  <a:schemeClr val="tx1"/>
                </a:solidFill>
              </a:rPr>
              <a:t>Data Collection and Management</a:t>
            </a:r>
          </a:p>
          <a:p>
            <a:pPr marL="169863" indent="-169863">
              <a:buFont typeface="Arial"/>
              <a:buChar char="•"/>
            </a:pPr>
            <a:r>
              <a:rPr lang="en-US" sz="1250" b="1" dirty="0">
                <a:solidFill>
                  <a:schemeClr val="tx1"/>
                </a:solidFill>
              </a:rPr>
              <a:t>Sensors, field and lab experiments</a:t>
            </a:r>
          </a:p>
          <a:p>
            <a:pPr marL="169863" indent="-169863">
              <a:buFont typeface="Arial"/>
              <a:buChar char="•"/>
            </a:pPr>
            <a:r>
              <a:rPr lang="en-US" sz="1250" b="1" dirty="0">
                <a:solidFill>
                  <a:schemeClr val="tx1"/>
                </a:solidFill>
              </a:rPr>
              <a:t>Data models</a:t>
            </a:r>
          </a:p>
          <a:p>
            <a:pPr marL="169863" indent="-169863">
              <a:buFont typeface="Arial"/>
              <a:buChar char="•"/>
            </a:pPr>
            <a:r>
              <a:rPr lang="en-US" sz="1250" b="1" dirty="0">
                <a:solidFill>
                  <a:schemeClr val="tx1"/>
                </a:solidFill>
              </a:rPr>
              <a:t>Transport and communications</a:t>
            </a:r>
          </a:p>
          <a:p>
            <a:pPr marL="169863" indent="-169863">
              <a:buFont typeface="Arial"/>
              <a:buChar char="•"/>
            </a:pPr>
            <a:r>
              <a:rPr lang="en-US" sz="1250" b="1" dirty="0">
                <a:solidFill>
                  <a:schemeClr val="tx1"/>
                </a:solidFill>
              </a:rPr>
              <a:t>Data quality and uncertainty</a:t>
            </a:r>
          </a:p>
          <a:p>
            <a:pPr marL="169863" indent="-169863">
              <a:buFont typeface="Arial"/>
              <a:buChar char="•"/>
            </a:pPr>
            <a:r>
              <a:rPr lang="en-US" sz="1250" b="1" dirty="0">
                <a:solidFill>
                  <a:schemeClr val="tx1"/>
                </a:solidFill>
              </a:rPr>
              <a:t>Storage, provenance and discovery</a:t>
            </a:r>
          </a:p>
        </p:txBody>
      </p:sp>
      <p:sp>
        <p:nvSpPr>
          <p:cNvPr id="17" name="Up-Down Arrow 16"/>
          <p:cNvSpPr/>
          <p:nvPr/>
        </p:nvSpPr>
        <p:spPr>
          <a:xfrm>
            <a:off x="6776753" y="2249338"/>
            <a:ext cx="320095" cy="768336"/>
          </a:xfrm>
          <a:prstGeom prst="upDownArrow">
            <a:avLst>
              <a:gd name="adj1" fmla="val 50000"/>
              <a:gd name="adj2" fmla="val 68973"/>
            </a:avLst>
          </a:prstGeom>
          <a:solidFill>
            <a:srgbClr val="376092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034486" y="1166000"/>
            <a:ext cx="1470274" cy="631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 Black"/>
              </a:rPr>
              <a:t>Provenance</a:t>
            </a:r>
          </a:p>
          <a:p>
            <a:pPr algn="r">
              <a:lnSpc>
                <a:spcPts val="2100"/>
              </a:lnSpc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 Black"/>
              </a:rPr>
              <a:t>	Capture</a:t>
            </a:r>
          </a:p>
        </p:txBody>
      </p:sp>
      <p:pic>
        <p:nvPicPr>
          <p:cNvPr id="28" name="Picture 27" descr="esgf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t="22193" r="4828" b="29997"/>
          <a:stretch/>
        </p:blipFill>
        <p:spPr>
          <a:xfrm>
            <a:off x="2641207" y="1642003"/>
            <a:ext cx="1459186" cy="588134"/>
          </a:xfrm>
          <a:prstGeom prst="rect">
            <a:avLst/>
          </a:prstGeom>
        </p:spPr>
      </p:pic>
      <p:pic>
        <p:nvPicPr>
          <p:cNvPr id="30" name="Picture 29" descr="Unknow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458" y="4925792"/>
            <a:ext cx="1761389" cy="10961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72" y="2008952"/>
            <a:ext cx="1283919" cy="66038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988835" y="5867936"/>
            <a:ext cx="1117614" cy="362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 Black"/>
              </a:rPr>
              <a:t>Network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80484" y="5845783"/>
            <a:ext cx="1356462" cy="631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 Black"/>
              </a:rPr>
              <a:t>Analytical </a:t>
            </a:r>
            <a:b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 Black"/>
              </a:rPr>
            </a:b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 Black"/>
              </a:rPr>
              <a:t>Modeling</a:t>
            </a:r>
          </a:p>
        </p:txBody>
      </p:sp>
      <p:pic>
        <p:nvPicPr>
          <p:cNvPr id="29" name="Graphic 28" descr="Arrow: Clockwise curve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142786">
            <a:off x="3951974" y="917405"/>
            <a:ext cx="1311738" cy="1830483"/>
          </a:xfrm>
          <a:prstGeom prst="rect">
            <a:avLst/>
          </a:prstGeom>
        </p:spPr>
      </p:pic>
      <p:pic>
        <p:nvPicPr>
          <p:cNvPr id="41" name="Graphic 40" descr="Arrow: Clockwise curve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504877">
            <a:off x="4026048" y="4671304"/>
            <a:ext cx="1311738" cy="1830483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301266" y="4531881"/>
            <a:ext cx="1600652" cy="1601239"/>
            <a:chOff x="7816321" y="4544380"/>
            <a:chExt cx="1866016" cy="1866700"/>
          </a:xfrm>
        </p:grpSpPr>
        <p:pic>
          <p:nvPicPr>
            <p:cNvPr id="42" name="Graphic 41" descr="Arrow: Clockwise curve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5249191">
              <a:off x="8075694" y="4839969"/>
              <a:ext cx="1311738" cy="1830483"/>
            </a:xfrm>
            <a:prstGeom prst="rect">
              <a:avLst/>
            </a:prstGeom>
          </p:spPr>
        </p:pic>
        <p:pic>
          <p:nvPicPr>
            <p:cNvPr id="43" name="Graphic 42" descr="Arrow: Clockwise curve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659083" flipH="1">
              <a:off x="8370599" y="4544380"/>
              <a:ext cx="1311738" cy="1830483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8256301" y="1220846"/>
            <a:ext cx="1566135" cy="1677523"/>
            <a:chOff x="8066963" y="970007"/>
            <a:chExt cx="1833383" cy="1963779"/>
          </a:xfrm>
        </p:grpSpPr>
        <p:pic>
          <p:nvPicPr>
            <p:cNvPr id="44" name="Graphic 43" descr="Arrow: Clockwise curve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7896010" flipH="1">
              <a:off x="8326336" y="710634"/>
              <a:ext cx="1311738" cy="1830483"/>
            </a:xfrm>
            <a:prstGeom prst="rect">
              <a:avLst/>
            </a:prstGeom>
          </p:spPr>
        </p:pic>
        <p:pic>
          <p:nvPicPr>
            <p:cNvPr id="45" name="Graphic 44" descr="Arrow: Clockwise curve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1286607" flipH="1" flipV="1">
              <a:off x="8588608" y="1103303"/>
              <a:ext cx="1311738" cy="1830483"/>
            </a:xfrm>
            <a:prstGeom prst="rect">
              <a:avLst/>
            </a:prstGeom>
          </p:spPr>
        </p:pic>
      </p:grpSp>
      <p:sp>
        <p:nvSpPr>
          <p:cNvPr id="46" name="Up-Down Arrow 16"/>
          <p:cNvSpPr/>
          <p:nvPr/>
        </p:nvSpPr>
        <p:spPr>
          <a:xfrm>
            <a:off x="6776753" y="4450018"/>
            <a:ext cx="320095" cy="761704"/>
          </a:xfrm>
          <a:prstGeom prst="upDownArrow">
            <a:avLst>
              <a:gd name="adj1" fmla="val 50000"/>
              <a:gd name="adj2" fmla="val 68973"/>
            </a:avLst>
          </a:prstGeom>
          <a:solidFill>
            <a:srgbClr val="376092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Up-Down Arrow 16"/>
          <p:cNvSpPr/>
          <p:nvPr/>
        </p:nvSpPr>
        <p:spPr>
          <a:xfrm rot="5400000">
            <a:off x="8366340" y="3352875"/>
            <a:ext cx="320095" cy="740360"/>
          </a:xfrm>
          <a:prstGeom prst="upDownArrow">
            <a:avLst>
              <a:gd name="adj1" fmla="val 50000"/>
              <a:gd name="adj2" fmla="val 68973"/>
            </a:avLst>
          </a:prstGeom>
          <a:solidFill>
            <a:srgbClr val="376092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Up-Down Arrow 16"/>
          <p:cNvSpPr/>
          <p:nvPr/>
        </p:nvSpPr>
        <p:spPr>
          <a:xfrm rot="5400000">
            <a:off x="5134132" y="3321067"/>
            <a:ext cx="320095" cy="803975"/>
          </a:xfrm>
          <a:prstGeom prst="upDownArrow">
            <a:avLst>
              <a:gd name="adj1" fmla="val 50000"/>
              <a:gd name="adj2" fmla="val 68973"/>
            </a:avLst>
          </a:prstGeom>
          <a:solidFill>
            <a:srgbClr val="376092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9"/>
          <p:cNvSpPr/>
          <p:nvPr/>
        </p:nvSpPr>
        <p:spPr>
          <a:xfrm>
            <a:off x="8920552" y="2803340"/>
            <a:ext cx="2956947" cy="1830319"/>
          </a:xfrm>
          <a:prstGeom prst="roundRect">
            <a:avLst/>
          </a:prstGeom>
          <a:solidFill>
            <a:srgbClr val="D8E7F1"/>
          </a:solidFill>
          <a:ln w="19050" cmpd="sng">
            <a:solidFill>
              <a:srgbClr val="3760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500" b="1" dirty="0">
                <a:solidFill>
                  <a:schemeClr val="tx1"/>
                </a:solidFill>
              </a:rPr>
              <a:t>Data Analytics (local &amp; remote)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schemeClr val="tx1"/>
                </a:solidFill>
              </a:rPr>
              <a:t>Descriptive statistics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schemeClr val="tx1"/>
                </a:solidFill>
              </a:rPr>
              <a:t>Graph analytics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schemeClr val="tx1"/>
                </a:solidFill>
              </a:rPr>
              <a:t>Machine learning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schemeClr val="tx1"/>
                </a:solidFill>
              </a:rPr>
              <a:t>Signal and image processing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schemeClr val="tx1"/>
                </a:solidFill>
              </a:rPr>
              <a:t>Pattern discovery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schemeClr val="tx1"/>
                </a:solidFill>
              </a:rPr>
              <a:t>Visualization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schemeClr val="tx1"/>
                </a:solidFill>
              </a:rPr>
              <a:t>Exploratory analysis</a:t>
            </a:r>
          </a:p>
        </p:txBody>
      </p:sp>
      <p:sp>
        <p:nvSpPr>
          <p:cNvPr id="53" name="Rounded Rectangle 9"/>
          <p:cNvSpPr/>
          <p:nvPr/>
        </p:nvSpPr>
        <p:spPr>
          <a:xfrm>
            <a:off x="5377260" y="5229570"/>
            <a:ext cx="3091357" cy="1145013"/>
          </a:xfrm>
          <a:prstGeom prst="roundRect">
            <a:avLst/>
          </a:prstGeom>
          <a:solidFill>
            <a:srgbClr val="D8E7F1"/>
          </a:solidFill>
          <a:ln w="19050" cmpd="sng">
            <a:solidFill>
              <a:srgbClr val="3760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1600"/>
              </a:lnSpc>
              <a:spcAft>
                <a:spcPts val="300"/>
              </a:spcAft>
            </a:pPr>
            <a:r>
              <a:rPr lang="en-US" sz="1500" b="1" dirty="0">
                <a:solidFill>
                  <a:schemeClr val="tx1"/>
                </a:solidFill>
              </a:rPr>
              <a:t>Decisions and Control Design Optimization Policy Making</a:t>
            </a:r>
          </a:p>
          <a:p>
            <a:pPr algn="ctr">
              <a:lnSpc>
                <a:spcPts val="1600"/>
              </a:lnSpc>
              <a:spcAft>
                <a:spcPts val="300"/>
              </a:spcAft>
            </a:pPr>
            <a:r>
              <a:rPr lang="en-US" sz="1500" b="1" dirty="0">
                <a:solidFill>
                  <a:schemeClr val="tx1"/>
                </a:solidFill>
              </a:rPr>
              <a:t>(Humans)</a:t>
            </a:r>
          </a:p>
          <a:p>
            <a:pPr marL="169863" indent="-169863">
              <a:buFont typeface="Arial"/>
              <a:buChar char="•"/>
            </a:pPr>
            <a:r>
              <a:rPr lang="en-US" sz="1250" b="1" dirty="0">
                <a:solidFill>
                  <a:schemeClr val="tx1"/>
                </a:solidFill>
              </a:rPr>
              <a:t>Understanding and predicting use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58460" y="1172218"/>
            <a:ext cx="1075936" cy="362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 Black"/>
              </a:rPr>
              <a:t>Security</a:t>
            </a:r>
          </a:p>
        </p:txBody>
      </p:sp>
      <p:sp>
        <p:nvSpPr>
          <p:cNvPr id="54" name="Rounded Rectangle 9"/>
          <p:cNvSpPr/>
          <p:nvPr/>
        </p:nvSpPr>
        <p:spPr>
          <a:xfrm>
            <a:off x="5696168" y="3039261"/>
            <a:ext cx="2460041" cy="1399802"/>
          </a:xfrm>
          <a:prstGeom prst="roundRect">
            <a:avLst/>
          </a:prstGeom>
          <a:solidFill>
            <a:srgbClr val="D8E7F1"/>
          </a:solidFill>
          <a:ln w="19050" cmpd="sng">
            <a:solidFill>
              <a:srgbClr val="3760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1600"/>
              </a:lnSpc>
              <a:spcAft>
                <a:spcPts val="300"/>
              </a:spcAft>
            </a:pPr>
            <a:r>
              <a:rPr lang="en-US" sz="1500" b="1" dirty="0">
                <a:solidFill>
                  <a:schemeClr val="tx1"/>
                </a:solidFill>
              </a:rPr>
              <a:t>Data-Intensive Computing</a:t>
            </a:r>
          </a:p>
          <a:p>
            <a:pPr marL="117475" indent="-117475">
              <a:buFont typeface="Arial"/>
              <a:buChar char="•"/>
              <a:tabLst>
                <a:tab pos="117475" algn="l"/>
              </a:tabLst>
            </a:pPr>
            <a:r>
              <a:rPr lang="en-US" sz="1250" b="1" dirty="0">
                <a:solidFill>
                  <a:schemeClr val="tx1"/>
                </a:solidFill>
              </a:rPr>
              <a:t>Architectures – persistent data to streams</a:t>
            </a:r>
          </a:p>
          <a:p>
            <a:pPr marL="117475" indent="-117475">
              <a:buFont typeface="Arial"/>
              <a:buChar char="•"/>
              <a:tabLst>
                <a:tab pos="117475" algn="l"/>
              </a:tabLst>
            </a:pPr>
            <a:r>
              <a:rPr lang="en-US" sz="1250" b="1" dirty="0">
                <a:solidFill>
                  <a:schemeClr val="tx1"/>
                </a:solidFill>
              </a:rPr>
              <a:t>Programming environments</a:t>
            </a:r>
          </a:p>
          <a:p>
            <a:pPr marL="117475" indent="-117475">
              <a:buFont typeface="Arial"/>
              <a:buChar char="•"/>
              <a:tabLst>
                <a:tab pos="117475" algn="l"/>
              </a:tabLst>
            </a:pPr>
            <a:r>
              <a:rPr lang="en-US" sz="1250" b="1" dirty="0">
                <a:solidFill>
                  <a:schemeClr val="tx1"/>
                </a:solidFill>
              </a:rPr>
              <a:t>Human computer interface</a:t>
            </a:r>
          </a:p>
        </p:txBody>
      </p:sp>
    </p:spTree>
    <p:extLst>
      <p:ext uri="{BB962C8B-B14F-4D97-AF65-F5344CB8AC3E}">
        <p14:creationId xmlns:p14="http://schemas.microsoft.com/office/powerpoint/2010/main" val="294418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409700"/>
          </a:xfrm>
          <a:effectLst/>
        </p:spPr>
        <p:txBody>
          <a:bodyPr/>
          <a:lstStyle/>
          <a:p>
            <a:r>
              <a:rPr lang="en-US" b="1" dirty="0"/>
              <a:t>Strategic vision:  </a:t>
            </a:r>
            <a:r>
              <a:rPr lang="en-US" b="1" i="1" dirty="0"/>
              <a:t>key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600200"/>
            <a:ext cx="10018714" cy="49094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Focus on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geoscience projects that want their data federated throughout the community </a:t>
            </a:r>
            <a:r>
              <a:rPr lang="en-US" dirty="0"/>
              <a:t>and with other projects’ data for possible intercomparison and knowledge discovery (i.e., CMIP, ACME, Obs4MIPs, etc.)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There are many and include the heterogeneous data sets from simulation, observation, reanalysis, and many other climate related communities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Sustain and enhance a resilient data infrastructure with friendlier tools</a:t>
            </a:r>
            <a:r>
              <a:rPr lang="en-US" b="1" dirty="0">
                <a:solidFill>
                  <a:srgbClr val="8F0856"/>
                </a:solidFill>
              </a:rPr>
              <a:t> </a:t>
            </a:r>
            <a:r>
              <a:rPr lang="en-US" dirty="0"/>
              <a:t>for the expanding global scientific community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Focus on hardware, network and other data center resources 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Prototype new tools that fill important capability gaps</a:t>
            </a:r>
            <a:r>
              <a:rPr lang="en-US" b="1" dirty="0">
                <a:solidFill>
                  <a:srgbClr val="8F0856"/>
                </a:solidFill>
              </a:rPr>
              <a:t> </a:t>
            </a:r>
            <a:r>
              <a:rPr lang="en-US" dirty="0"/>
              <a:t>in scientific data archiving, access, and analysis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Same standards for all who choose to participate and contribute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Transparent and robust governance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09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156" y="4121728"/>
            <a:ext cx="8656823" cy="1752599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rgbClr val="8F0856"/>
                </a:solidFill>
              </a:rPr>
              <a:t>Roadmap</a:t>
            </a: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156" y="1048118"/>
            <a:ext cx="9884977" cy="307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2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47" y="0"/>
            <a:ext cx="3887948" cy="1752599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b="1" dirty="0"/>
              <a:t>Collaborative </a:t>
            </a:r>
            <a:br>
              <a:rPr lang="en-US" b="1" dirty="0"/>
            </a:br>
            <a:r>
              <a:rPr lang="en-US" b="1" dirty="0"/>
              <a:t>roadmap:</a:t>
            </a:r>
            <a:br>
              <a:rPr lang="en-US" b="1" dirty="0"/>
            </a:br>
            <a:r>
              <a:rPr lang="en-US" b="0" i="1" dirty="0"/>
              <a:t>past and future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44" y="0"/>
            <a:ext cx="6927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1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863" y="0"/>
            <a:ext cx="10018713" cy="121631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ESGF peer-to-peer (P2P) enterprise system is one of the largest-ever collaborative data efforts in Earth system science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16311"/>
            <a:ext cx="9057640" cy="5491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72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018713" cy="1600065"/>
          </a:xfrm>
          <a:effectLst/>
        </p:spPr>
        <p:txBody>
          <a:bodyPr/>
          <a:lstStyle/>
          <a:p>
            <a:r>
              <a:rPr lang="en-US" b="1" dirty="0"/>
              <a:t>Federated distributed data archival and retrieval system architecture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14" y="1600200"/>
            <a:ext cx="8050246" cy="515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1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707682" cy="1546083"/>
          </a:xfrm>
          <a:effectLst/>
        </p:spPr>
        <p:txBody>
          <a:bodyPr/>
          <a:lstStyle/>
          <a:p>
            <a:r>
              <a:rPr lang="en-US" b="1" dirty="0"/>
              <a:t>Roadmap to a new architecture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5605107" y="969812"/>
            <a:ext cx="6586893" cy="2767272"/>
          </a:xfrm>
          <a:prstGeom prst="rect">
            <a:avLst/>
          </a:prstGeom>
          <a:solidFill>
            <a:srgbClr val="BFBFA5">
              <a:alpha val="20000"/>
            </a:srgbClr>
          </a:solidFill>
          <a:ln>
            <a:solidFill>
              <a:schemeClr val="tx1"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039868" y="1370255"/>
            <a:ext cx="1093990" cy="2287602"/>
            <a:chOff x="2764820" y="877117"/>
            <a:chExt cx="1093990" cy="2287602"/>
          </a:xfrm>
          <a:solidFill>
            <a:srgbClr val="FFFF66">
              <a:alpha val="50000"/>
            </a:srgbClr>
          </a:solidFill>
          <a:effectLst/>
        </p:grpSpPr>
        <p:sp>
          <p:nvSpPr>
            <p:cNvPr id="7" name="Rectangle 6"/>
            <p:cNvSpPr/>
            <p:nvPr/>
          </p:nvSpPr>
          <p:spPr>
            <a:xfrm>
              <a:off x="2764820" y="2514400"/>
              <a:ext cx="1093990" cy="650319"/>
            </a:xfrm>
            <a:prstGeom prst="rect">
              <a:avLst/>
            </a:prstGeom>
            <a:grpFill/>
            <a:ln>
              <a:solidFill>
                <a:schemeClr val="tx1">
                  <a:alpha val="21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764820" y="877117"/>
              <a:ext cx="1093990" cy="650319"/>
            </a:xfrm>
            <a:prstGeom prst="rect">
              <a:avLst/>
            </a:prstGeom>
            <a:grpFill/>
            <a:ln>
              <a:solidFill>
                <a:schemeClr val="tx1">
                  <a:alpha val="21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764820" y="1699825"/>
              <a:ext cx="1093990" cy="650319"/>
            </a:xfrm>
            <a:prstGeom prst="rect">
              <a:avLst/>
            </a:prstGeom>
            <a:grpFill/>
            <a:ln>
              <a:solidFill>
                <a:schemeClr val="tx1">
                  <a:alpha val="21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350772" y="1370255"/>
            <a:ext cx="1093990" cy="2287602"/>
            <a:chOff x="4076087" y="877117"/>
            <a:chExt cx="1093990" cy="2287602"/>
          </a:xfrm>
          <a:solidFill>
            <a:srgbClr val="FFFF66">
              <a:alpha val="50000"/>
            </a:srgbClr>
          </a:solidFill>
          <a:effectLst/>
        </p:grpSpPr>
        <p:sp>
          <p:nvSpPr>
            <p:cNvPr id="11" name="Rectangle 10"/>
            <p:cNvSpPr/>
            <p:nvPr/>
          </p:nvSpPr>
          <p:spPr>
            <a:xfrm>
              <a:off x="4076087" y="2514400"/>
              <a:ext cx="1093990" cy="650319"/>
            </a:xfrm>
            <a:prstGeom prst="rect">
              <a:avLst/>
            </a:prstGeom>
            <a:grpFill/>
            <a:ln>
              <a:solidFill>
                <a:schemeClr val="tx1">
                  <a:alpha val="21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76087" y="877117"/>
              <a:ext cx="1093990" cy="650319"/>
            </a:xfrm>
            <a:prstGeom prst="rect">
              <a:avLst/>
            </a:prstGeom>
            <a:grpFill/>
            <a:ln>
              <a:solidFill>
                <a:schemeClr val="tx1">
                  <a:alpha val="21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76087" y="1699825"/>
              <a:ext cx="1093990" cy="650319"/>
            </a:xfrm>
            <a:prstGeom prst="rect">
              <a:avLst/>
            </a:prstGeom>
            <a:grpFill/>
            <a:ln>
              <a:solidFill>
                <a:schemeClr val="tx1">
                  <a:alpha val="21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661676" y="1370255"/>
            <a:ext cx="1093990" cy="2287602"/>
            <a:chOff x="5387354" y="877117"/>
            <a:chExt cx="1093990" cy="2287602"/>
          </a:xfrm>
          <a:solidFill>
            <a:srgbClr val="FFFF66">
              <a:alpha val="50000"/>
            </a:srgbClr>
          </a:solidFill>
          <a:effectLst/>
        </p:grpSpPr>
        <p:sp>
          <p:nvSpPr>
            <p:cNvPr id="15" name="Rectangle 14"/>
            <p:cNvSpPr/>
            <p:nvPr/>
          </p:nvSpPr>
          <p:spPr>
            <a:xfrm>
              <a:off x="5387354" y="2514400"/>
              <a:ext cx="1093990" cy="650319"/>
            </a:xfrm>
            <a:prstGeom prst="rect">
              <a:avLst/>
            </a:prstGeom>
            <a:grpFill/>
            <a:ln>
              <a:solidFill>
                <a:schemeClr val="tx1">
                  <a:alpha val="21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87354" y="877117"/>
              <a:ext cx="1093990" cy="650319"/>
            </a:xfrm>
            <a:prstGeom prst="rect">
              <a:avLst/>
            </a:prstGeom>
            <a:grpFill/>
            <a:ln>
              <a:solidFill>
                <a:schemeClr val="tx1">
                  <a:alpha val="21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387354" y="1699825"/>
              <a:ext cx="1093990" cy="650319"/>
            </a:xfrm>
            <a:prstGeom prst="rect">
              <a:avLst/>
            </a:prstGeom>
            <a:grpFill/>
            <a:ln>
              <a:solidFill>
                <a:schemeClr val="tx1">
                  <a:alpha val="21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972578" y="1370255"/>
            <a:ext cx="1093990" cy="2287602"/>
            <a:chOff x="6698620" y="877117"/>
            <a:chExt cx="1093990" cy="2287602"/>
          </a:xfrm>
          <a:solidFill>
            <a:srgbClr val="FFFF66">
              <a:alpha val="50000"/>
            </a:srgbClr>
          </a:solidFill>
          <a:effectLst/>
        </p:grpSpPr>
        <p:sp>
          <p:nvSpPr>
            <p:cNvPr id="19" name="Rectangle 18"/>
            <p:cNvSpPr/>
            <p:nvPr/>
          </p:nvSpPr>
          <p:spPr>
            <a:xfrm>
              <a:off x="6698620" y="2514400"/>
              <a:ext cx="1093990" cy="650319"/>
            </a:xfrm>
            <a:prstGeom prst="rect">
              <a:avLst/>
            </a:prstGeom>
            <a:grpFill/>
            <a:ln>
              <a:solidFill>
                <a:schemeClr val="tx1">
                  <a:alpha val="21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98620" y="877117"/>
              <a:ext cx="1093990" cy="650319"/>
            </a:xfrm>
            <a:prstGeom prst="rect">
              <a:avLst/>
            </a:prstGeom>
            <a:grpFill/>
            <a:ln>
              <a:solidFill>
                <a:schemeClr val="tx1">
                  <a:alpha val="21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98620" y="1699825"/>
              <a:ext cx="1093990" cy="650319"/>
            </a:xfrm>
            <a:prstGeom prst="rect">
              <a:avLst/>
            </a:prstGeom>
            <a:grpFill/>
            <a:ln>
              <a:solidFill>
                <a:schemeClr val="tx1">
                  <a:alpha val="21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28964" y="1378388"/>
            <a:ext cx="1093990" cy="2279469"/>
            <a:chOff x="1455006" y="885250"/>
            <a:chExt cx="1093990" cy="2279469"/>
          </a:xfrm>
          <a:solidFill>
            <a:srgbClr val="FFFF66">
              <a:alpha val="50000"/>
            </a:srgbClr>
          </a:solidFill>
          <a:effectLst/>
        </p:grpSpPr>
        <p:sp>
          <p:nvSpPr>
            <p:cNvPr id="23" name="Rectangle 22"/>
            <p:cNvSpPr/>
            <p:nvPr/>
          </p:nvSpPr>
          <p:spPr>
            <a:xfrm>
              <a:off x="1455006" y="2514400"/>
              <a:ext cx="1093990" cy="650319"/>
            </a:xfrm>
            <a:prstGeom prst="rect">
              <a:avLst/>
            </a:prstGeom>
            <a:grpFill/>
            <a:ln>
              <a:solidFill>
                <a:schemeClr val="tx1">
                  <a:alpha val="21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55006" y="885250"/>
              <a:ext cx="1093990" cy="650319"/>
            </a:xfrm>
            <a:prstGeom prst="rect">
              <a:avLst/>
            </a:prstGeom>
            <a:grpFill/>
            <a:ln>
              <a:solidFill>
                <a:schemeClr val="tx1">
                  <a:alpha val="21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55006" y="1699825"/>
              <a:ext cx="1093990" cy="650319"/>
            </a:xfrm>
            <a:prstGeom prst="rect">
              <a:avLst/>
            </a:prstGeom>
            <a:grpFill/>
            <a:ln>
              <a:solidFill>
                <a:schemeClr val="tx1">
                  <a:alpha val="21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6990691" y="969812"/>
            <a:ext cx="3815725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ESGF Software Modules – REST APIs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30741" y="3079943"/>
            <a:ext cx="1093990" cy="45140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b="1" dirty="0"/>
              <a:t>Resource </a:t>
            </a:r>
          </a:p>
          <a:p>
            <a:pPr algn="ctr">
              <a:lnSpc>
                <a:spcPts val="1400"/>
              </a:lnSpc>
            </a:pPr>
            <a:r>
              <a:rPr lang="en-US" sz="1300" b="1" dirty="0"/>
              <a:t>Services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40526" y="3079943"/>
            <a:ext cx="1093990" cy="45140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b="1" dirty="0"/>
              <a:t>Network</a:t>
            </a:r>
          </a:p>
          <a:p>
            <a:pPr algn="ctr">
              <a:lnSpc>
                <a:spcPts val="1400"/>
              </a:lnSpc>
            </a:pPr>
            <a:r>
              <a:rPr lang="en-US" sz="1300" b="1" dirty="0"/>
              <a:t>Services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350799" y="3079943"/>
            <a:ext cx="1093990" cy="45140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b="1" dirty="0"/>
              <a:t>Workflow</a:t>
            </a:r>
          </a:p>
          <a:p>
            <a:pPr algn="ctr">
              <a:lnSpc>
                <a:spcPts val="1400"/>
              </a:lnSpc>
            </a:pPr>
            <a:r>
              <a:rPr lang="en-US" sz="1300" b="1" dirty="0"/>
              <a:t>Services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637051" y="3079943"/>
            <a:ext cx="1093990" cy="45140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b="1" dirty="0"/>
              <a:t>Security</a:t>
            </a:r>
          </a:p>
          <a:p>
            <a:pPr algn="ctr">
              <a:lnSpc>
                <a:spcPts val="1400"/>
              </a:lnSpc>
            </a:pPr>
            <a:r>
              <a:rPr lang="en-US" sz="1300" b="1" dirty="0"/>
              <a:t>Services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972578" y="3079943"/>
            <a:ext cx="1098378" cy="45140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b="1" dirty="0"/>
              <a:t>Provenance</a:t>
            </a:r>
          </a:p>
          <a:p>
            <a:pPr algn="ctr">
              <a:lnSpc>
                <a:spcPts val="1400"/>
              </a:lnSpc>
            </a:pPr>
            <a:r>
              <a:rPr lang="en-US" sz="1300" b="1" dirty="0"/>
              <a:t>Services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605107" y="4233770"/>
            <a:ext cx="6586893" cy="2624230"/>
          </a:xfrm>
          <a:prstGeom prst="rect">
            <a:avLst/>
          </a:prstGeom>
          <a:solidFill>
            <a:schemeClr val="accent3">
              <a:alpha val="18000"/>
            </a:schemeClr>
          </a:solidFill>
          <a:ln>
            <a:solidFill>
              <a:schemeClr val="tx1">
                <a:alpha val="32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633920" y="5200056"/>
            <a:ext cx="2208233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Virtual Organization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272263" y="4450447"/>
            <a:ext cx="1315849" cy="2331662"/>
          </a:xfrm>
          <a:prstGeom prst="rect">
            <a:avLst/>
          </a:prstGeom>
          <a:solidFill>
            <a:srgbClr val="61A1D9">
              <a:alpha val="25000"/>
            </a:srgbClr>
          </a:solidFill>
          <a:ln>
            <a:solidFill>
              <a:schemeClr val="tx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441144" y="4607976"/>
            <a:ext cx="987209" cy="950657"/>
          </a:xfrm>
          <a:prstGeom prst="ellipse">
            <a:avLst/>
          </a:prstGeom>
          <a:solidFill>
            <a:schemeClr val="accent4">
              <a:alpha val="32000"/>
            </a:schemeClr>
          </a:solidFill>
          <a:ln>
            <a:solidFill>
              <a:schemeClr val="tx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594181" y="5200056"/>
            <a:ext cx="71047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400" dirty="0"/>
              <a:t>Node 2</a:t>
            </a:r>
          </a:p>
        </p:txBody>
      </p:sp>
      <p:sp>
        <p:nvSpPr>
          <p:cNvPr id="37" name="Can 36"/>
          <p:cNvSpPr/>
          <p:nvPr/>
        </p:nvSpPr>
        <p:spPr>
          <a:xfrm>
            <a:off x="7344404" y="5667433"/>
            <a:ext cx="1175831" cy="490309"/>
          </a:xfrm>
          <a:prstGeom prst="can">
            <a:avLst/>
          </a:prstGeom>
          <a:solidFill>
            <a:schemeClr val="accent6">
              <a:alpha val="49000"/>
            </a:schemeClr>
          </a:solidFill>
          <a:ln>
            <a:solidFill>
              <a:schemeClr val="tx1">
                <a:alpha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431813" y="5744726"/>
            <a:ext cx="1175831" cy="4442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/>
              <a:t>Metadata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Catalogues</a:t>
            </a:r>
          </a:p>
        </p:txBody>
      </p:sp>
      <p:sp>
        <p:nvSpPr>
          <p:cNvPr id="39" name="Can 38"/>
          <p:cNvSpPr/>
          <p:nvPr/>
        </p:nvSpPr>
        <p:spPr>
          <a:xfrm>
            <a:off x="7344404" y="6221242"/>
            <a:ext cx="1175831" cy="490309"/>
          </a:xfrm>
          <a:prstGeom prst="can">
            <a:avLst/>
          </a:prstGeom>
          <a:solidFill>
            <a:schemeClr val="accent2">
              <a:alpha val="50000"/>
            </a:schemeClr>
          </a:solidFill>
          <a:ln>
            <a:solidFill>
              <a:schemeClr val="tx1">
                <a:alpha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383994" y="6400401"/>
            <a:ext cx="1175831" cy="2718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/>
              <a:t>Data Storage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0724044" y="4450447"/>
            <a:ext cx="1315849" cy="2331662"/>
          </a:xfrm>
          <a:prstGeom prst="rect">
            <a:avLst/>
          </a:prstGeom>
          <a:solidFill>
            <a:srgbClr val="61A1D9">
              <a:alpha val="25000"/>
            </a:srgbClr>
          </a:solidFill>
          <a:ln>
            <a:solidFill>
              <a:schemeClr val="tx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0892925" y="4607976"/>
            <a:ext cx="987209" cy="950657"/>
          </a:xfrm>
          <a:prstGeom prst="ellipse">
            <a:avLst/>
          </a:prstGeom>
          <a:solidFill>
            <a:schemeClr val="accent4">
              <a:alpha val="32000"/>
            </a:schemeClr>
          </a:solidFill>
          <a:ln>
            <a:solidFill>
              <a:schemeClr val="tx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1045962" y="5200056"/>
            <a:ext cx="71047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400" dirty="0"/>
              <a:t>Node n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0852994" y="4610732"/>
            <a:ext cx="1068167" cy="512604"/>
          </a:xfrm>
          <a:prstGeom prst="rect">
            <a:avLst/>
          </a:prstGeom>
          <a:solidFill>
            <a:srgbClr val="BFBFA5"/>
          </a:solidFill>
          <a:ln>
            <a:solidFill>
              <a:schemeClr val="tx1"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0883594" y="471019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1092856" y="471019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1302118" y="471019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1511380" y="471019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1720642" y="471019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0883594" y="491553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1092856" y="491553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1302118" y="491553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1511380" y="491553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1720642" y="491553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830089" y="4579170"/>
            <a:ext cx="1119217" cy="16927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sz="500" dirty="0"/>
              <a:t>ESGF Software Modules – REST APIs</a:t>
            </a:r>
          </a:p>
        </p:txBody>
      </p:sp>
      <p:sp>
        <p:nvSpPr>
          <p:cNvPr id="56" name="Can 55"/>
          <p:cNvSpPr/>
          <p:nvPr/>
        </p:nvSpPr>
        <p:spPr>
          <a:xfrm>
            <a:off x="10796185" y="5667433"/>
            <a:ext cx="1175831" cy="490309"/>
          </a:xfrm>
          <a:prstGeom prst="can">
            <a:avLst/>
          </a:prstGeom>
          <a:solidFill>
            <a:schemeClr val="accent6">
              <a:alpha val="49000"/>
            </a:schemeClr>
          </a:solidFill>
          <a:ln>
            <a:solidFill>
              <a:schemeClr val="tx1">
                <a:alpha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0883594" y="5744726"/>
            <a:ext cx="1175831" cy="4442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/>
              <a:t>Metadata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Catalogues</a:t>
            </a:r>
          </a:p>
        </p:txBody>
      </p:sp>
      <p:sp>
        <p:nvSpPr>
          <p:cNvPr id="58" name="Can 57"/>
          <p:cNvSpPr/>
          <p:nvPr/>
        </p:nvSpPr>
        <p:spPr>
          <a:xfrm>
            <a:off x="10796185" y="6221242"/>
            <a:ext cx="1175831" cy="490309"/>
          </a:xfrm>
          <a:prstGeom prst="can">
            <a:avLst/>
          </a:prstGeom>
          <a:solidFill>
            <a:schemeClr val="accent2">
              <a:alpha val="50000"/>
            </a:schemeClr>
          </a:solidFill>
          <a:ln>
            <a:solidFill>
              <a:schemeClr val="tx1">
                <a:alpha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10835775" y="6400401"/>
            <a:ext cx="1175831" cy="2718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/>
              <a:t>Data Storage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771911" y="4450447"/>
            <a:ext cx="1315849" cy="2331662"/>
          </a:xfrm>
          <a:prstGeom prst="rect">
            <a:avLst/>
          </a:prstGeom>
          <a:solidFill>
            <a:srgbClr val="61A1D9">
              <a:alpha val="25000"/>
            </a:srgbClr>
          </a:solidFill>
          <a:ln>
            <a:solidFill>
              <a:schemeClr val="tx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940792" y="4607976"/>
            <a:ext cx="987209" cy="950657"/>
          </a:xfrm>
          <a:prstGeom prst="ellipse">
            <a:avLst/>
          </a:prstGeom>
          <a:solidFill>
            <a:schemeClr val="accent4">
              <a:alpha val="32000"/>
            </a:schemeClr>
          </a:solidFill>
          <a:ln>
            <a:solidFill>
              <a:schemeClr val="tx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6093829" y="5200056"/>
            <a:ext cx="71047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400" dirty="0"/>
              <a:t>Node 1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900861" y="4610732"/>
            <a:ext cx="1068167" cy="512604"/>
          </a:xfrm>
          <a:prstGeom prst="rect">
            <a:avLst/>
          </a:prstGeom>
          <a:solidFill>
            <a:srgbClr val="BFBFA5"/>
          </a:solidFill>
          <a:ln>
            <a:solidFill>
              <a:schemeClr val="tx1"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5931461" y="471019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140723" y="471019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6349985" y="471019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6559247" y="471019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6768509" y="471019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5931461" y="491553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140723" y="491553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349985" y="491553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559247" y="491553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6768509" y="491553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877956" y="4579170"/>
            <a:ext cx="1119217" cy="16927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sz="500" dirty="0"/>
              <a:t>ESGF Software Modules – REST APIs</a:t>
            </a:r>
          </a:p>
        </p:txBody>
      </p:sp>
      <p:sp>
        <p:nvSpPr>
          <p:cNvPr id="75" name="Can 74"/>
          <p:cNvSpPr/>
          <p:nvPr/>
        </p:nvSpPr>
        <p:spPr>
          <a:xfrm>
            <a:off x="5844052" y="5667433"/>
            <a:ext cx="1175831" cy="490309"/>
          </a:xfrm>
          <a:prstGeom prst="can">
            <a:avLst/>
          </a:prstGeom>
          <a:solidFill>
            <a:schemeClr val="accent6">
              <a:alpha val="49000"/>
            </a:schemeClr>
          </a:solidFill>
          <a:ln>
            <a:solidFill>
              <a:schemeClr val="tx1">
                <a:alpha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931461" y="5744726"/>
            <a:ext cx="1175831" cy="4442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/>
              <a:t>Metadata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Catalogues</a:t>
            </a:r>
          </a:p>
        </p:txBody>
      </p:sp>
      <p:sp>
        <p:nvSpPr>
          <p:cNvPr id="77" name="Can 76"/>
          <p:cNvSpPr/>
          <p:nvPr/>
        </p:nvSpPr>
        <p:spPr>
          <a:xfrm>
            <a:off x="5844052" y="6221242"/>
            <a:ext cx="1175831" cy="490309"/>
          </a:xfrm>
          <a:prstGeom prst="can">
            <a:avLst/>
          </a:prstGeom>
          <a:solidFill>
            <a:schemeClr val="accent2">
              <a:alpha val="50000"/>
            </a:schemeClr>
          </a:solidFill>
          <a:ln>
            <a:solidFill>
              <a:schemeClr val="tx1">
                <a:alpha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5883642" y="6400401"/>
            <a:ext cx="1175831" cy="2718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/>
              <a:t>Data Storage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69351" y="4374512"/>
            <a:ext cx="530979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200" dirty="0"/>
              <a:t>Site 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0724883" y="4374512"/>
            <a:ext cx="551818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200" dirty="0"/>
              <a:t>Site N</a:t>
            </a:r>
          </a:p>
        </p:txBody>
      </p:sp>
      <p:sp>
        <p:nvSpPr>
          <p:cNvPr id="81" name="Isosceles Triangle 35"/>
          <p:cNvSpPr/>
          <p:nvPr/>
        </p:nvSpPr>
        <p:spPr>
          <a:xfrm rot="10800000">
            <a:off x="5605098" y="3737080"/>
            <a:ext cx="6586893" cy="873652"/>
          </a:xfrm>
          <a:prstGeom prst="triangle">
            <a:avLst>
              <a:gd name="adj" fmla="val 65099"/>
            </a:avLst>
          </a:prstGeom>
          <a:solidFill>
            <a:srgbClr val="DFC3C2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7401213" y="4610732"/>
            <a:ext cx="1068167" cy="512604"/>
          </a:xfrm>
          <a:prstGeom prst="rect">
            <a:avLst/>
          </a:prstGeom>
          <a:solidFill>
            <a:srgbClr val="BFBFA5"/>
          </a:solidFill>
          <a:ln>
            <a:solidFill>
              <a:schemeClr val="tx1"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7431813" y="471019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7641075" y="471019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7850337" y="471019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8059599" y="471019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8268861" y="471019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7431813" y="491553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7641075" y="491553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7850337" y="491553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059599" y="491553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8268861" y="4915533"/>
            <a:ext cx="162368" cy="168318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7378308" y="4579170"/>
            <a:ext cx="1119217" cy="16927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sz="500" dirty="0"/>
              <a:t>ESGF Software Modules – REST APIs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272263" y="4374512"/>
            <a:ext cx="530979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200" dirty="0"/>
              <a:t>Site 2</a:t>
            </a:r>
          </a:p>
        </p:txBody>
      </p:sp>
      <p:sp>
        <p:nvSpPr>
          <p:cNvPr id="95" name="Rectangle 94"/>
          <p:cNvSpPr/>
          <p:nvPr/>
        </p:nvSpPr>
        <p:spPr>
          <a:xfrm>
            <a:off x="5730741" y="1458441"/>
            <a:ext cx="1093990" cy="45140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b="1" dirty="0"/>
              <a:t>Publishing </a:t>
            </a:r>
          </a:p>
          <a:p>
            <a:pPr algn="ctr">
              <a:lnSpc>
                <a:spcPts val="1400"/>
              </a:lnSpc>
            </a:pPr>
            <a:r>
              <a:rPr lang="en-US" sz="1300" b="1" dirty="0"/>
              <a:t>Services</a:t>
            </a:r>
          </a:p>
        </p:txBody>
      </p:sp>
      <p:sp>
        <p:nvSpPr>
          <p:cNvPr id="96" name="Rectangle 95"/>
          <p:cNvSpPr/>
          <p:nvPr/>
        </p:nvSpPr>
        <p:spPr>
          <a:xfrm>
            <a:off x="7040526" y="1458441"/>
            <a:ext cx="1093990" cy="45140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b="1" dirty="0"/>
              <a:t>Search</a:t>
            </a:r>
          </a:p>
          <a:p>
            <a:pPr algn="ctr">
              <a:lnSpc>
                <a:spcPts val="1400"/>
              </a:lnSpc>
            </a:pPr>
            <a:r>
              <a:rPr lang="en-US" sz="1300" b="1" dirty="0"/>
              <a:t>Services</a:t>
            </a:r>
          </a:p>
        </p:txBody>
      </p:sp>
      <p:sp>
        <p:nvSpPr>
          <p:cNvPr id="97" name="Rectangle 96"/>
          <p:cNvSpPr/>
          <p:nvPr/>
        </p:nvSpPr>
        <p:spPr>
          <a:xfrm>
            <a:off x="8350799" y="1458441"/>
            <a:ext cx="1093990" cy="45140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b="1" dirty="0"/>
              <a:t>Transfer</a:t>
            </a:r>
          </a:p>
          <a:p>
            <a:pPr algn="ctr">
              <a:lnSpc>
                <a:spcPts val="1400"/>
              </a:lnSpc>
            </a:pPr>
            <a:r>
              <a:rPr lang="en-US" sz="1300" b="1" dirty="0"/>
              <a:t>Services</a:t>
            </a:r>
          </a:p>
        </p:txBody>
      </p:sp>
      <p:sp>
        <p:nvSpPr>
          <p:cNvPr id="98" name="Rectangle 97"/>
          <p:cNvSpPr/>
          <p:nvPr/>
        </p:nvSpPr>
        <p:spPr>
          <a:xfrm>
            <a:off x="9637051" y="1458441"/>
            <a:ext cx="1093990" cy="45140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b="1" dirty="0"/>
              <a:t>Compute</a:t>
            </a:r>
          </a:p>
          <a:p>
            <a:pPr algn="ctr">
              <a:lnSpc>
                <a:spcPts val="1400"/>
              </a:lnSpc>
            </a:pPr>
            <a:r>
              <a:rPr lang="en-US" sz="1300" b="1" dirty="0"/>
              <a:t>Services</a:t>
            </a:r>
          </a:p>
        </p:txBody>
      </p:sp>
      <p:sp>
        <p:nvSpPr>
          <p:cNvPr id="99" name="Rectangle 98"/>
          <p:cNvSpPr/>
          <p:nvPr/>
        </p:nvSpPr>
        <p:spPr>
          <a:xfrm>
            <a:off x="10974772" y="1458441"/>
            <a:ext cx="1093990" cy="45140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b="1" dirty="0"/>
              <a:t>Analytics</a:t>
            </a:r>
          </a:p>
          <a:p>
            <a:pPr algn="ctr">
              <a:lnSpc>
                <a:spcPts val="1400"/>
              </a:lnSpc>
            </a:pPr>
            <a:r>
              <a:rPr lang="en-US" sz="1300" b="1" dirty="0"/>
              <a:t>Services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5730741" y="2272661"/>
            <a:ext cx="1093990" cy="45140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b="1" dirty="0"/>
              <a:t>Diagnostics</a:t>
            </a:r>
          </a:p>
          <a:p>
            <a:pPr algn="ctr">
              <a:lnSpc>
                <a:spcPts val="1400"/>
              </a:lnSpc>
            </a:pPr>
            <a:r>
              <a:rPr lang="en-US" sz="1300" b="1" dirty="0"/>
              <a:t>Services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7034266" y="2272661"/>
            <a:ext cx="1119300" cy="45140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b="1" dirty="0"/>
              <a:t>Visualization</a:t>
            </a:r>
          </a:p>
          <a:p>
            <a:pPr algn="ctr">
              <a:lnSpc>
                <a:spcPts val="1400"/>
              </a:lnSpc>
            </a:pPr>
            <a:r>
              <a:rPr lang="en-US" sz="1300" b="1" dirty="0"/>
              <a:t>Services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8350799" y="2195717"/>
            <a:ext cx="1093990" cy="63094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b="1" dirty="0"/>
              <a:t>Machine Learning</a:t>
            </a:r>
          </a:p>
          <a:p>
            <a:pPr algn="ctr">
              <a:lnSpc>
                <a:spcPts val="1400"/>
              </a:lnSpc>
            </a:pPr>
            <a:r>
              <a:rPr lang="en-US" sz="1300" b="1" dirty="0"/>
              <a:t>Services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9637051" y="2272661"/>
            <a:ext cx="1093990" cy="45140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b="1" dirty="0"/>
              <a:t>Exploration</a:t>
            </a:r>
          </a:p>
          <a:p>
            <a:pPr algn="ctr">
              <a:lnSpc>
                <a:spcPts val="1400"/>
              </a:lnSpc>
            </a:pPr>
            <a:r>
              <a:rPr lang="en-US" sz="1300" b="1" dirty="0"/>
              <a:t>Services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10974772" y="2272661"/>
            <a:ext cx="1093990" cy="45140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b="1" dirty="0"/>
              <a:t>Monitoring</a:t>
            </a:r>
          </a:p>
          <a:p>
            <a:pPr algn="ctr">
              <a:lnSpc>
                <a:spcPts val="1400"/>
              </a:lnSpc>
            </a:pPr>
            <a:r>
              <a:rPr lang="en-US" sz="1300" b="1" dirty="0"/>
              <a:t>Services</a:t>
            </a: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" y="1703547"/>
            <a:ext cx="4029891" cy="4228434"/>
          </a:xfrm>
          <a:prstGeom prst="rect">
            <a:avLst/>
          </a:prstGeom>
          <a:noFill/>
        </p:spPr>
      </p:pic>
      <p:sp>
        <p:nvSpPr>
          <p:cNvPr id="107" name="Right Arrow 106"/>
          <p:cNvSpPr/>
          <p:nvPr/>
        </p:nvSpPr>
        <p:spPr>
          <a:xfrm>
            <a:off x="4734231" y="3817764"/>
            <a:ext cx="683528" cy="515520"/>
          </a:xfrm>
          <a:prstGeom prst="rightArrow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405" y="4507323"/>
            <a:ext cx="1347042" cy="168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56993" y="1248796"/>
            <a:ext cx="9951822" cy="5285380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6"/>
            <a:ext cx="10018713" cy="1308199"/>
          </a:xfrm>
          <a:effectLst/>
        </p:spPr>
        <p:txBody>
          <a:bodyPr/>
          <a:lstStyle/>
          <a:p>
            <a:r>
              <a:rPr lang="en-US" b="1" dirty="0"/>
              <a:t>User survey results  (2016)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56993" y="1230933"/>
            <a:ext cx="9951822" cy="5303244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52" y="1698162"/>
            <a:ext cx="2384870" cy="20666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11" y="4057475"/>
            <a:ext cx="1979309" cy="2070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597" y="2135598"/>
            <a:ext cx="2297679" cy="15470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35" y="3928513"/>
            <a:ext cx="1209202" cy="20841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74732" y="1428521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Users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06761" y="1428521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Profession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87569" y="1428521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Affiliation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238" y="4096019"/>
            <a:ext cx="2512296" cy="19747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69" y="2120549"/>
            <a:ext cx="2020408" cy="17358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04587" y="607787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Quantity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553480" y="6077870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Access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18945" y="6077870"/>
            <a:ext cx="1995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Operating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137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018713" cy="1600065"/>
          </a:xfrm>
          <a:effectLst/>
        </p:spPr>
        <p:txBody>
          <a:bodyPr/>
          <a:lstStyle/>
          <a:p>
            <a:r>
              <a:rPr lang="en-US" b="1" dirty="0"/>
              <a:t>Use demographics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45" b="95826" l="2000" r="98750">
                        <a14:foregroundMark x1="4500" y1="11434" x2="47000" y2="38657"/>
                        <a14:foregroundMark x1="37417" y1="49183" x2="61333" y2="65699"/>
                        <a14:foregroundMark x1="37250" y1="74955" x2="62583" y2="89655"/>
                        <a14:foregroundMark x1="4917" y1="75499" x2="29833" y2="88566"/>
                        <a14:foregroundMark x1="5417" y1="48820" x2="30583" y2="66425"/>
                        <a14:foregroundMark x1="70000" y1="49909" x2="95333" y2="67151"/>
                        <a14:foregroundMark x1="69833" y1="75499" x2="95667" y2="89474"/>
                        <a14:foregroundMark x1="72333" y1="57350" x2="72333" y2="57350"/>
                        <a14:foregroundMark x1="40000" y1="60799" x2="40000" y2="60799"/>
                        <a14:foregroundMark x1="6833" y1="59710" x2="6833" y2="59710"/>
                        <a14:foregroundMark x1="7417" y1="84029" x2="7417" y2="84029"/>
                        <a14:foregroundMark x1="39250" y1="56261" x2="41833" y2="59710"/>
                        <a14:foregroundMark x1="6250" y1="56806" x2="9667" y2="60254"/>
                        <a14:foregroundMark x1="70667" y1="80218" x2="75000" y2="80581"/>
                        <a14:foregroundMark x1="71250" y1="83848" x2="74583" y2="83848"/>
                        <a14:foregroundMark x1="54417" y1="12523" x2="58667" y2="12523"/>
                        <a14:foregroundMark x1="6333" y1="16878" x2="9500" y2="21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7" t="8189" r="3309" b="8289"/>
          <a:stretch/>
        </p:blipFill>
        <p:spPr>
          <a:xfrm>
            <a:off x="2152167" y="2350597"/>
            <a:ext cx="8470739" cy="3367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9028" y="1522607"/>
            <a:ext cx="3157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Statistics Overview</a:t>
            </a:r>
          </a:p>
        </p:txBody>
      </p:sp>
    </p:spTree>
    <p:extLst>
      <p:ext uri="{BB962C8B-B14F-4D97-AF65-F5344CB8AC3E}">
        <p14:creationId xmlns:p14="http://schemas.microsoft.com/office/powerpoint/2010/main" val="22834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018713" cy="1600065"/>
          </a:xfrm>
          <a:effectLst/>
        </p:spPr>
        <p:txBody>
          <a:bodyPr/>
          <a:lstStyle/>
          <a:p>
            <a:r>
              <a:rPr lang="en-US" b="1" dirty="0"/>
              <a:t>Use demographics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28"/>
          <a:stretch/>
        </p:blipFill>
        <p:spPr>
          <a:xfrm>
            <a:off x="3257553" y="1170370"/>
            <a:ext cx="6774286" cy="24975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1804470" y="1468602"/>
            <a:ext cx="1259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Registered</a:t>
            </a:r>
          </a:p>
          <a:p>
            <a:pPr algn="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Users Per</a:t>
            </a:r>
          </a:p>
          <a:p>
            <a:pPr algn="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Project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60035" y="4209916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Downloads</a:t>
            </a:r>
          </a:p>
          <a:p>
            <a:pPr algn="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Per Project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59" b="2124"/>
          <a:stretch/>
        </p:blipFill>
        <p:spPr>
          <a:xfrm>
            <a:off x="3262079" y="3889944"/>
            <a:ext cx="6774287" cy="27515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868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104" y="1847676"/>
            <a:ext cx="9418320" cy="4206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018713" cy="1409565"/>
          </a:xfrm>
          <a:effectLst/>
        </p:spPr>
        <p:txBody>
          <a:bodyPr/>
          <a:lstStyle/>
          <a:p>
            <a:r>
              <a:rPr lang="en-US" b="1" dirty="0"/>
              <a:t>Use demographics</a:t>
            </a:r>
            <a:r>
              <a:rPr lang="en-US" b="1" dirty="0">
                <a:solidFill>
                  <a:srgbClr val="376092"/>
                </a:solidFill>
              </a:rPr>
              <a:t/>
            </a:r>
            <a:br>
              <a:rPr lang="en-US" b="1" dirty="0">
                <a:solidFill>
                  <a:srgbClr val="376092"/>
                </a:solidFill>
              </a:rPr>
            </a:b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13138" y="1039192"/>
            <a:ext cx="5961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Downloads by Continent and Country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3778954" y="3015343"/>
            <a:ext cx="924127" cy="535021"/>
          </a:xfrm>
          <a:prstGeom prst="round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78953" y="3134599"/>
            <a:ext cx="924127" cy="302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78955" y="3121866"/>
            <a:ext cx="9241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b="1" dirty="0">
                <a:latin typeface="Myriad Pro" panose="020B0503030403020204" pitchFamily="34" charset="0"/>
              </a:rPr>
              <a:t>North America</a:t>
            </a: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Myriad Pro" panose="020B0503030403020204" pitchFamily="34" charset="0"/>
                <a:cs typeface="Arial" panose="020B0604020202020204" pitchFamily="34" charset="0"/>
              </a:rPr>
              <a:t>13,052,021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4732021" y="4421314"/>
            <a:ext cx="924127" cy="535021"/>
          </a:xfrm>
          <a:prstGeom prst="round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32020" y="4540570"/>
            <a:ext cx="924127" cy="302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97975" y="4527837"/>
            <a:ext cx="10019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b="1" dirty="0">
                <a:latin typeface="Myriad Pro" panose="020B0503030403020204" pitchFamily="34" charset="0"/>
              </a:rPr>
              <a:t>South America</a:t>
            </a: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Myriad Pro" panose="020B0503030403020204" pitchFamily="34" charset="0"/>
                <a:cs typeface="Arial" panose="020B0604020202020204" pitchFamily="34" charset="0"/>
              </a:rPr>
              <a:t>1,010,049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6465151" y="3769120"/>
            <a:ext cx="655626" cy="379573"/>
          </a:xfrm>
          <a:prstGeom prst="round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65150" y="3853727"/>
            <a:ext cx="655626" cy="21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291816" y="3816429"/>
            <a:ext cx="1001949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n-US" sz="850" b="1" dirty="0">
                <a:latin typeface="Myriad Pro" panose="020B0503030403020204" pitchFamily="34" charset="0"/>
              </a:rPr>
              <a:t>Africa</a:t>
            </a:r>
          </a:p>
          <a:p>
            <a:pPr algn="ctr">
              <a:lnSpc>
                <a:spcPts val="800"/>
              </a:lnSpc>
            </a:pPr>
            <a:r>
              <a:rPr lang="en-US" sz="850" b="1" dirty="0">
                <a:latin typeface="Myriad Pro" panose="020B0503030403020204" pitchFamily="34" charset="0"/>
                <a:cs typeface="Arial" panose="020B0604020202020204" pitchFamily="34" charset="0"/>
              </a:rPr>
              <a:t>249,951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6225621" y="2606342"/>
            <a:ext cx="924127" cy="535021"/>
          </a:xfrm>
          <a:prstGeom prst="round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225620" y="2725598"/>
            <a:ext cx="924127" cy="302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225622" y="2712865"/>
            <a:ext cx="9241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b="1" dirty="0">
                <a:latin typeface="Myriad Pro" panose="020B0503030403020204" pitchFamily="34" charset="0"/>
              </a:rPr>
              <a:t>Europe</a:t>
            </a: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Myriad Pro" panose="020B0503030403020204" pitchFamily="34" charset="0"/>
                <a:cs typeface="Arial" panose="020B0604020202020204" pitchFamily="34" charset="0"/>
              </a:rPr>
              <a:t>13,315,659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8397321" y="2522052"/>
            <a:ext cx="1215309" cy="703600"/>
          </a:xfrm>
          <a:prstGeom prst="round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397320" y="2678884"/>
            <a:ext cx="1215309" cy="397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8397323" y="2696429"/>
            <a:ext cx="1215307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b="1" dirty="0">
                <a:latin typeface="Myriad Pro" panose="020B0503030403020204" pitchFamily="34" charset="0"/>
              </a:rPr>
              <a:t>Asia</a:t>
            </a:r>
          </a:p>
          <a:p>
            <a:pPr algn="ctr">
              <a:lnSpc>
                <a:spcPts val="1000"/>
              </a:lnSpc>
            </a:pPr>
            <a:r>
              <a:rPr lang="en-US" sz="1000" b="1" dirty="0">
                <a:latin typeface="Myriad Pro" panose="020B0503030403020204" pitchFamily="34" charset="0"/>
                <a:cs typeface="Arial" panose="020B0604020202020204" pitchFamily="34" charset="0"/>
              </a:rPr>
              <a:t>16,928,357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9577064" y="4817624"/>
            <a:ext cx="924127" cy="535021"/>
          </a:xfrm>
          <a:prstGeom prst="round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9577063" y="4936880"/>
            <a:ext cx="924127" cy="302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9577065" y="4924147"/>
            <a:ext cx="9241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b="1" dirty="0">
                <a:latin typeface="Myriad Pro" panose="020B0503030403020204" pitchFamily="34" charset="0"/>
              </a:rPr>
              <a:t>Oceana</a:t>
            </a: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Myriad Pro" panose="020B0503030403020204" pitchFamily="34" charset="0"/>
                <a:cs typeface="Arial" panose="020B0604020202020204" pitchFamily="34" charset="0"/>
              </a:rPr>
              <a:t>4,718,743</a:t>
            </a:r>
          </a:p>
        </p:txBody>
      </p:sp>
    </p:spTree>
    <p:extLst>
      <p:ext uri="{BB962C8B-B14F-4D97-AF65-F5344CB8AC3E}">
        <p14:creationId xmlns:p14="http://schemas.microsoft.com/office/powerpoint/2010/main" val="258737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018713" cy="1454579"/>
          </a:xfrm>
          <a:effectLst/>
        </p:spPr>
        <p:txBody>
          <a:bodyPr/>
          <a:lstStyle/>
          <a:p>
            <a:r>
              <a:rPr lang="en-US" b="1" dirty="0"/>
              <a:t>Use demographics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865220" y="1049195"/>
            <a:ext cx="6821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Registered Users by Continent and Country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104" y="1847676"/>
            <a:ext cx="9418320" cy="4206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: Rounded Corners 5"/>
          <p:cNvSpPr/>
          <p:nvPr/>
        </p:nvSpPr>
        <p:spPr>
          <a:xfrm>
            <a:off x="3778954" y="3015343"/>
            <a:ext cx="924127" cy="535021"/>
          </a:xfrm>
          <a:prstGeom prst="round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78953" y="3134599"/>
            <a:ext cx="924127" cy="302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78955" y="3121866"/>
            <a:ext cx="9241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b="1" dirty="0">
                <a:latin typeface="Myriad Pro" panose="020B0503030403020204" pitchFamily="34" charset="0"/>
              </a:rPr>
              <a:t>North America</a:t>
            </a: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Myriad Pro" panose="020B0503030403020204" pitchFamily="34" charset="0"/>
                <a:cs typeface="Arial" panose="020B0604020202020204" pitchFamily="34" charset="0"/>
              </a:rPr>
              <a:t>4,032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4732021" y="4421314"/>
            <a:ext cx="924127" cy="535021"/>
          </a:xfrm>
          <a:prstGeom prst="round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32020" y="4540570"/>
            <a:ext cx="924127" cy="302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697975" y="4527837"/>
            <a:ext cx="10019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b="1" dirty="0">
                <a:latin typeface="Myriad Pro" panose="020B0503030403020204" pitchFamily="34" charset="0"/>
              </a:rPr>
              <a:t>South America</a:t>
            </a: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Myriad Pro" panose="020B0503030403020204" pitchFamily="34" charset="0"/>
                <a:cs typeface="Arial" panose="020B0604020202020204" pitchFamily="34" charset="0"/>
              </a:rPr>
              <a:t>710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6465151" y="3769120"/>
            <a:ext cx="655626" cy="379573"/>
          </a:xfrm>
          <a:prstGeom prst="round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65150" y="3853727"/>
            <a:ext cx="655626" cy="21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91816" y="3816429"/>
            <a:ext cx="1001949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n-US" sz="850" b="1" dirty="0">
                <a:latin typeface="Myriad Pro" panose="020B0503030403020204" pitchFamily="34" charset="0"/>
              </a:rPr>
              <a:t>Africa</a:t>
            </a:r>
          </a:p>
          <a:p>
            <a:pPr algn="ctr">
              <a:lnSpc>
                <a:spcPts val="800"/>
              </a:lnSpc>
            </a:pPr>
            <a:r>
              <a:rPr lang="en-US" sz="850" b="1" dirty="0">
                <a:latin typeface="Myriad Pro" panose="020B0503030403020204" pitchFamily="34" charset="0"/>
                <a:cs typeface="Arial" panose="020B0604020202020204" pitchFamily="34" charset="0"/>
              </a:rPr>
              <a:t>470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6225621" y="2606342"/>
            <a:ext cx="924127" cy="535021"/>
          </a:xfrm>
          <a:prstGeom prst="round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25620" y="2725598"/>
            <a:ext cx="924127" cy="302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225622" y="2712865"/>
            <a:ext cx="9241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b="1" dirty="0">
                <a:latin typeface="Myriad Pro" panose="020B0503030403020204" pitchFamily="34" charset="0"/>
              </a:rPr>
              <a:t>Europe</a:t>
            </a: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Myriad Pro" panose="020B0503030403020204" pitchFamily="34" charset="0"/>
                <a:cs typeface="Arial" panose="020B0604020202020204" pitchFamily="34" charset="0"/>
              </a:rPr>
              <a:t>3,169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8397321" y="2522052"/>
            <a:ext cx="1215309" cy="703600"/>
          </a:xfrm>
          <a:prstGeom prst="round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397320" y="2678884"/>
            <a:ext cx="1215309" cy="397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397323" y="2696429"/>
            <a:ext cx="1215307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b="1" dirty="0">
                <a:latin typeface="Myriad Pro" panose="020B0503030403020204" pitchFamily="34" charset="0"/>
              </a:rPr>
              <a:t>Asia</a:t>
            </a:r>
          </a:p>
          <a:p>
            <a:pPr algn="ctr">
              <a:lnSpc>
                <a:spcPts val="1000"/>
              </a:lnSpc>
            </a:pPr>
            <a:r>
              <a:rPr lang="en-US" sz="1000" b="1" dirty="0">
                <a:latin typeface="Myriad Pro" panose="020B0503030403020204" pitchFamily="34" charset="0"/>
                <a:cs typeface="Arial" panose="020B0604020202020204" pitchFamily="34" charset="0"/>
              </a:rPr>
              <a:t>5,024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9577064" y="4817624"/>
            <a:ext cx="924127" cy="535021"/>
          </a:xfrm>
          <a:prstGeom prst="round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577063" y="4936880"/>
            <a:ext cx="924127" cy="302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577065" y="4924147"/>
            <a:ext cx="9241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b="1" dirty="0">
                <a:latin typeface="Myriad Pro" panose="020B0503030403020204" pitchFamily="34" charset="0"/>
              </a:rPr>
              <a:t>Oceana</a:t>
            </a: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Myriad Pro" panose="020B0503030403020204" pitchFamily="34" charset="0"/>
                <a:cs typeface="Arial" panose="020B0604020202020204" pitchFamily="34" charset="0"/>
              </a:rPr>
              <a:t>350</a:t>
            </a:r>
          </a:p>
        </p:txBody>
      </p:sp>
    </p:spTree>
    <p:extLst>
      <p:ext uri="{BB962C8B-B14F-4D97-AF65-F5344CB8AC3E}">
        <p14:creationId xmlns:p14="http://schemas.microsoft.com/office/powerpoint/2010/main" val="354026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513" y="135"/>
            <a:ext cx="4454488" cy="1600065"/>
          </a:xfrm>
        </p:spPr>
        <p:txBody>
          <a:bodyPr/>
          <a:lstStyle/>
          <a:p>
            <a:pPr algn="l"/>
            <a:r>
              <a:rPr lang="en-US" dirty="0"/>
              <a:t>ESGF comparison </a:t>
            </a:r>
            <a:br>
              <a:rPr lang="en-US" dirty="0"/>
            </a:br>
            <a:r>
              <a:rPr lang="en-US" dirty="0"/>
              <a:t>to other archives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5"/>
            <a:ext cx="609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7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2106" y="253389"/>
            <a:ext cx="10707690" cy="2082188"/>
          </a:xfrm>
          <a:effectLst/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en-US" sz="2800" b="1" dirty="0"/>
              <a:t>Over the past three years, the ESGF team has published over</a:t>
            </a:r>
            <a:br>
              <a:rPr lang="en-US" sz="2800" b="1" dirty="0"/>
            </a:br>
            <a:r>
              <a:rPr lang="en-US" sz="5400" b="1" dirty="0"/>
              <a:t>       </a:t>
            </a:r>
            <a:r>
              <a:rPr lang="en-US" sz="4400" b="1" dirty="0"/>
              <a:t> </a:t>
            </a:r>
            <a:r>
              <a:rPr lang="en-US" sz="2800" b="1" dirty="0"/>
              <a:t>combined workshop reports, peer-reviewed journal articles,</a:t>
            </a:r>
            <a:br>
              <a:rPr lang="en-US" sz="2800" b="1" dirty="0"/>
            </a:br>
            <a:r>
              <a:rPr lang="en-US" sz="2800" b="1" dirty="0"/>
              <a:t>and citable software DOIs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0373" y="2057400"/>
            <a:ext cx="7270646" cy="4550569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59765" y="4725823"/>
            <a:ext cx="7384422" cy="3129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8461" y="826263"/>
            <a:ext cx="1079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rgbClr val="8F0856"/>
                </a:solidFill>
              </a:rPr>
              <a:t>70</a:t>
            </a:r>
            <a:endParaRPr lang="en-US" sz="5400" dirty="0">
              <a:solidFill>
                <a:srgbClr val="8F08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156" y="4121728"/>
            <a:ext cx="9536907" cy="1752599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rgbClr val="8F0856"/>
                </a:solidFill>
              </a:rPr>
              <a:t>Strategic Implementation Plan</a:t>
            </a:r>
            <a:endParaRPr lang="en-US" sz="5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65728"/>
            <a:ext cx="11430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70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137" y="135"/>
            <a:ext cx="9453886" cy="1110263"/>
          </a:xfrm>
          <a:effectLst/>
        </p:spPr>
        <p:txBody>
          <a:bodyPr/>
          <a:lstStyle/>
          <a:p>
            <a:pPr algn="l"/>
            <a:r>
              <a:rPr lang="en-US" b="1" dirty="0"/>
              <a:t>ESGF members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3210" y="790282"/>
            <a:ext cx="334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solidFill>
                  <a:srgbClr val="0070C0"/>
                </a:solidFill>
              </a:rPr>
              <a:t>**</a:t>
            </a:r>
            <a:r>
              <a:rPr lang="en-US" dirty="0"/>
              <a:t>) </a:t>
            </a:r>
            <a:r>
              <a:rPr lang="en-US" b="1" dirty="0"/>
              <a:t>ESGF Executive Committee</a:t>
            </a:r>
          </a:p>
        </p:txBody>
      </p:sp>
      <p:sp>
        <p:nvSpPr>
          <p:cNvPr id="3" name="Rectangle 2"/>
          <p:cNvSpPr/>
          <p:nvPr/>
        </p:nvSpPr>
        <p:spPr>
          <a:xfrm>
            <a:off x="9917440" y="790282"/>
            <a:ext cx="2260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solidFill>
                  <a:schemeClr val="accent4"/>
                </a:solidFill>
              </a:rPr>
              <a:t>*</a:t>
            </a:r>
            <a:r>
              <a:rPr lang="en-US" dirty="0"/>
              <a:t>) </a:t>
            </a:r>
            <a:r>
              <a:rPr lang="en-US" b="1" dirty="0"/>
              <a:t>ESGF Team Lead</a:t>
            </a:r>
            <a:r>
              <a:rPr lang="en-US" dirty="0"/>
              <a:t> </a:t>
            </a: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8843139"/>
              </p:ext>
            </p:extLst>
          </p:nvPr>
        </p:nvGraphicFramePr>
        <p:xfrm>
          <a:off x="236271" y="1132661"/>
          <a:ext cx="11719459" cy="533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4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08514">
                  <a:extLst>
                    <a:ext uri="{9D8B030D-6E8A-4147-A177-3AD203B41FA5}">
                      <a16:colId xmlns="" xmlns:a16="http://schemas.microsoft.com/office/drawing/2014/main" val="3748207403"/>
                    </a:ext>
                  </a:extLst>
                </a:gridCol>
                <a:gridCol w="70494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Presentation</a:t>
                      </a:r>
                      <a:r>
                        <a:rPr lang="en-US" baseline="0" dirty="0"/>
                        <a:t> Title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Dean N. Williams (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</a:rPr>
                        <a:t>**</a:t>
                      </a:r>
                      <a:r>
                        <a:rPr lang="en-US" sz="1400" b="1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ESGF Overview</a:t>
                      </a:r>
                      <a:endParaRPr lang="en-US" sz="1400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Sasha Ames</a:t>
                      </a:r>
                      <a:r>
                        <a:rPr lang="en-US" sz="1400" b="1" baseline="0" dirty="0"/>
                        <a:t> (</a:t>
                      </a:r>
                      <a:r>
                        <a:rPr lang="en-US" sz="1400" b="1" baseline="0" dirty="0">
                          <a:solidFill>
                            <a:schemeClr val="accent4"/>
                          </a:solidFill>
                        </a:rPr>
                        <a:t>*</a:t>
                      </a:r>
                      <a:r>
                        <a:rPr lang="en-US" sz="1400" b="1" baseline="0" dirty="0"/>
                        <a:t>)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376092"/>
                          </a:solidFill>
                        </a:rPr>
                        <a:t>1.1, 1.7, 1.12, 1.13, 1.15, 2.1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Publication, Tracking and Feedback Notification (TFN), and Node Manager </a:t>
                      </a:r>
                      <a:endParaRPr lang="en-US" sz="1400" dirty="0">
                        <a:solidFill>
                          <a:srgbClr val="37609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Luca Cinquini (</a:t>
                      </a:r>
                      <a:r>
                        <a:rPr lang="en-US" sz="1400" b="1" dirty="0">
                          <a:solidFill>
                            <a:schemeClr val="accent4"/>
                          </a:solidFill>
                        </a:rPr>
                        <a:t>*</a:t>
                      </a:r>
                      <a:r>
                        <a:rPr lang="en-US" sz="1400" b="1" dirty="0"/>
                        <a:t>, 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</a:rPr>
                        <a:t>**</a:t>
                      </a:r>
                      <a:r>
                        <a:rPr lang="en-US" sz="1400" b="1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1.1, 1.2, 1.4, 1.8, 1.14, 2.1, 2.3, 2.8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CoG User Interface (UI), Metadata and Search</a:t>
                      </a:r>
                      <a:endParaRPr lang="en-US" sz="1400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Charles Doutriaux (</a:t>
                      </a:r>
                      <a:r>
                        <a:rPr lang="en-US" sz="1400" b="1" dirty="0">
                          <a:solidFill>
                            <a:schemeClr val="accent4"/>
                          </a:solidFill>
                        </a:rPr>
                        <a:t>*</a:t>
                      </a:r>
                      <a:r>
                        <a:rPr lang="en-US" sz="1400" b="1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1.1, 1.11, 1.14, 2.1, 2.2, 2.4,</a:t>
                      </a:r>
                      <a:r>
                        <a:rPr lang="en-US" sz="1400" b="0" kern="1200" baseline="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2.5, 2.6</a:t>
                      </a:r>
                      <a:endParaRPr lang="en-US" sz="1400" b="0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Advanced Computational Environments and Data Analytics</a:t>
                      </a:r>
                      <a:endParaRPr lang="en-US" sz="1400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Denis Nadeau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1.1, 1.2, 1.7, 1.8, 1.10, 1.14, 2.1, 2.4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Community Data Management System</a:t>
                      </a:r>
                      <a:r>
                        <a:rPr lang="en-US" sz="1400" b="1" kern="1200" baseline="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(CDMS) &amp; Climate Model Output Rewriter (CMOR)</a:t>
                      </a:r>
                      <a:endParaRPr lang="en-US" sz="1400" b="1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Jason </a:t>
                      </a:r>
                      <a:r>
                        <a:rPr lang="en-US" sz="1400" b="1" dirty="0" err="1"/>
                        <a:t>Bouttee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1.1, 1.2, 1.11, 1.14, 2.1,</a:t>
                      </a:r>
                      <a:r>
                        <a:rPr lang="en-US" sz="1400" b="0" kern="1200" baseline="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2.2, 2.6</a:t>
                      </a:r>
                      <a:r>
                        <a:rPr lang="en-US" sz="1400" b="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Server-side Computing: Application Programming Interface (API)</a:t>
                      </a:r>
                      <a:endParaRPr lang="en-US" sz="1400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Zeshawn Shaheen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1.14,</a:t>
                      </a:r>
                      <a:r>
                        <a:rPr lang="en-US" sz="1400" b="0" kern="1200" baseline="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2.5</a:t>
                      </a:r>
                      <a:endParaRPr lang="en-US" sz="1400" b="0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Diagnostics and Metrics</a:t>
                      </a:r>
                      <a:endParaRPr lang="en-US" sz="1400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Williams Hill (</a:t>
                      </a:r>
                      <a:r>
                        <a:rPr lang="en-US" sz="1400" b="1" dirty="0">
                          <a:solidFill>
                            <a:schemeClr val="accent4"/>
                          </a:solidFill>
                        </a:rPr>
                        <a:t>*</a:t>
                      </a:r>
                      <a:r>
                        <a:rPr lang="en-US" sz="1400" b="1" dirty="0"/>
                        <a:t>)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dirty="0"/>
                        <a:t>and Luca Cinquini (</a:t>
                      </a:r>
                      <a:r>
                        <a:rPr lang="en-US" sz="1400" b="1" dirty="0">
                          <a:solidFill>
                            <a:schemeClr val="accent4"/>
                          </a:solidFill>
                        </a:rPr>
                        <a:t>*</a:t>
                      </a:r>
                      <a:r>
                        <a:rPr lang="en-US" sz="1400" b="1" dirty="0"/>
                        <a:t>, 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</a:rPr>
                        <a:t>**</a:t>
                      </a:r>
                      <a:r>
                        <a:rPr lang="en-US" sz="1400" b="1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1.3,</a:t>
                      </a:r>
                      <a:r>
                        <a:rPr lang="en-US" sz="1400" b="0" kern="1200" baseline="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1.5, 1.7, 1.8, 2.1</a:t>
                      </a:r>
                      <a:endParaRPr lang="en-US" sz="1400" b="0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Software Installation</a:t>
                      </a:r>
                      <a:endParaRPr lang="en-US" sz="1400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Soo Kyung</a:t>
                      </a:r>
                      <a:r>
                        <a:rPr lang="en-US" sz="1400" b="1" baseline="0" dirty="0"/>
                        <a:t> Kim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Machine Learning</a:t>
                      </a:r>
                      <a:endParaRPr lang="en-US" sz="1400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Jim </a:t>
                      </a:r>
                      <a:r>
                        <a:rPr lang="en-US" sz="1400" b="1" dirty="0" err="1"/>
                        <a:t>McEnerney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2.6, 2.7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Uncertainty Quantification (UQ) and Analytical Modeling (AM)</a:t>
                      </a:r>
                      <a:endParaRPr lang="en-US" sz="1400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Ji-Woo Lee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1.14, 2.1, 2.4, 2.5, 2.6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Scientific Contributions of ESGF to Research</a:t>
                      </a:r>
                      <a:r>
                        <a:rPr lang="en-US" sz="1400" b="1" kern="1200" baseline="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Communities</a:t>
                      </a:r>
                      <a:endParaRPr lang="en-US" sz="1400" b="1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Cameron Harr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1.2, 1.3, 1.4, 1.13, 1.14, 2.2, 2.3, 2.7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Hardware &amp; Network and Data Transfer</a:t>
                      </a:r>
                      <a:endParaRPr lang="en-US" sz="1400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Matthew Harris (</a:t>
                      </a:r>
                      <a:r>
                        <a:rPr lang="en-US" sz="1400" b="1" dirty="0">
                          <a:solidFill>
                            <a:schemeClr val="accent4"/>
                          </a:solidFill>
                        </a:rPr>
                        <a:t>*</a:t>
                      </a:r>
                      <a:r>
                        <a:rPr lang="en-US" sz="1400" b="1" dirty="0">
                          <a:solidFill>
                            <a:schemeClr val="dk1"/>
                          </a:solidFill>
                        </a:rPr>
                        <a:t>)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User Support and Documentation</a:t>
                      </a:r>
                      <a:endParaRPr lang="en-US" sz="1400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246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b="1" dirty="0"/>
              <a:t>Strategic and implementation documents (1)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9017753"/>
              </p:ext>
            </p:extLst>
          </p:nvPr>
        </p:nvGraphicFramePr>
        <p:xfrm>
          <a:off x="1484310" y="1600334"/>
          <a:ext cx="10707690" cy="367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49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556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571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Living Document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Web 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Governance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1900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https://esgf.llnl.gov/media/pdf/</a:t>
                      </a:r>
                      <a:br>
                        <a:rPr lang="en-US" sz="1900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</a:br>
                      <a:r>
                        <a:rPr lang="en-US" sz="1900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ESGF_Governance_6_4_2015.pdf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ESGF</a:t>
                      </a:r>
                      <a:r>
                        <a:rPr lang="en-US" sz="1900" baseline="0" dirty="0"/>
                        <a:t> governance structure</a:t>
                      </a:r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Strategic Roadmap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1900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https://esgf.llnl.gov/media/pdf/2015-ESGF-Strategic-Plan.pdf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900" kern="1200" dirty="0">
                          <a:effectLst/>
                        </a:rPr>
                        <a:t>ESGF mission and international integration strategy for data, database and computational architecture</a:t>
                      </a:r>
                      <a:r>
                        <a:rPr lang="en-US" sz="1900" dirty="0">
                          <a:effectLst/>
                        </a:rPr>
                        <a:t> </a:t>
                      </a:r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Implementation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1900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https://esgf.llnl.gov/media/pdf/ESGF-Implementation-Plan-V1.0.pdf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900" kern="1200" dirty="0">
                          <a:effectLst/>
                        </a:rPr>
                        <a:t>ESGF data management system: deployment, installation, and transition to an operational system.</a:t>
                      </a:r>
                      <a:r>
                        <a:rPr lang="en-US" sz="1900" dirty="0">
                          <a:effectLst/>
                        </a:rPr>
                        <a:t> </a:t>
                      </a:r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Software Security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1900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https://esgf.llnl.gov/media/pdf/</a:t>
                      </a:r>
                      <a:br>
                        <a:rPr lang="en-US" sz="1900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</a:br>
                      <a:r>
                        <a:rPr lang="en-US" sz="1900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ESGF-Software-Security-Plan-V1.0.pdf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900" kern="1200" dirty="0">
                          <a:effectLst/>
                        </a:rPr>
                        <a:t>Systematic approach to releasing a secure ESGF software stack to the</a:t>
                      </a:r>
                      <a:r>
                        <a:rPr lang="en-US" sz="1900" kern="1200" baseline="0" dirty="0">
                          <a:effectLst/>
                        </a:rPr>
                        <a:t> </a:t>
                      </a:r>
                      <a:r>
                        <a:rPr lang="en-US" sz="1900" kern="1200" dirty="0">
                          <a:effectLst/>
                        </a:rPr>
                        <a:t>community</a:t>
                      </a:r>
                      <a:r>
                        <a:rPr lang="en-US" sz="1900" dirty="0">
                          <a:effectLst/>
                        </a:rPr>
                        <a:t> </a:t>
                      </a:r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057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b="1" dirty="0"/>
              <a:t>Strategic and implementation documents (2)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693398"/>
              </p:ext>
            </p:extLst>
          </p:nvPr>
        </p:nvGraphicFramePr>
        <p:xfrm>
          <a:off x="1484310" y="1600200"/>
          <a:ext cx="10707690" cy="367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58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109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808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8908">
                <a:tc>
                  <a:txBody>
                    <a:bodyPr/>
                    <a:lstStyle/>
                    <a:p>
                      <a:r>
                        <a:rPr lang="en-US" sz="2000" dirty="0"/>
                        <a:t>Living Document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Web 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Policies</a:t>
                      </a:r>
                      <a:r>
                        <a:rPr lang="en-US" sz="1900" baseline="0" dirty="0"/>
                        <a:t> and Guidelines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1900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https://esgf.llnl.gov/media/pdf/ESGF-Policies-and-Guidelines-V1.0.pdf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Uniform</a:t>
                      </a:r>
                      <a:r>
                        <a:rPr lang="en-US" sz="1900" baseline="0" dirty="0"/>
                        <a:t> </a:t>
                      </a:r>
                      <a:r>
                        <a:rPr lang="en-US" sz="1900" dirty="0"/>
                        <a:t>standards for all participants/contributors</a:t>
                      </a:r>
                      <a:r>
                        <a:rPr lang="en-US" sz="1900" baseline="0" dirty="0"/>
                        <a:t> </a:t>
                      </a:r>
                      <a:r>
                        <a:rPr lang="en-US" sz="1900" kern="1200" dirty="0">
                          <a:effectLst/>
                        </a:rPr>
                        <a:t>in</a:t>
                      </a:r>
                      <a:r>
                        <a:rPr lang="en-US" sz="1900" kern="1200" baseline="0" dirty="0">
                          <a:effectLst/>
                        </a:rPr>
                        <a:t> the</a:t>
                      </a:r>
                      <a:r>
                        <a:rPr lang="en-US" sz="1900" kern="1200" dirty="0">
                          <a:effectLst/>
                        </a:rPr>
                        <a:t> global infrastructure environment</a:t>
                      </a:r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CA 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1900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https://esgf.llnl.gov/media/pdf/ESGF-CA-V2.0.pdf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900" kern="1200" dirty="0">
                          <a:effectLst/>
                        </a:rPr>
                        <a:t>Rules and procedures established for the operation of the ESGF Root CA PKI services</a:t>
                      </a:r>
                      <a:r>
                        <a:rPr lang="en-US" sz="1900" dirty="0">
                          <a:effectLst/>
                        </a:rPr>
                        <a:t> </a:t>
                      </a:r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Tier 1 and 2 Node</a:t>
                      </a:r>
                      <a:r>
                        <a:rPr lang="en-US" sz="1900" baseline="0" dirty="0"/>
                        <a:t> Site Requirements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1900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https://esgf.llnl.gov/media/pdf/ESGF-Tier1and2-NodeSiteRequirements-V5.pdf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900" kern="1200" dirty="0">
                          <a:effectLst/>
                        </a:rPr>
                        <a:t>Requirements for two classes of</a:t>
                      </a:r>
                      <a:r>
                        <a:rPr lang="en-US" sz="1900" kern="1200" baseline="0" dirty="0">
                          <a:effectLst/>
                        </a:rPr>
                        <a:t> d</a:t>
                      </a:r>
                      <a:r>
                        <a:rPr lang="en-US" sz="1900" kern="1200" dirty="0">
                          <a:effectLst/>
                        </a:rPr>
                        <a:t>istinguished ESGF node types: Tier 1 and 2 node sites</a:t>
                      </a:r>
                      <a:endParaRPr lang="en-US" sz="1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Logo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1900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https://esgf.llnl.gov/logo_</a:t>
                      </a:r>
                      <a:br>
                        <a:rPr lang="en-US" sz="1900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</a:br>
                      <a:r>
                        <a:rPr lang="en-US" sz="1900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requirements.html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Logo requirements and guidelines for ESGF </a:t>
                      </a:r>
                      <a:br>
                        <a:rPr lang="en-US" sz="1900" dirty="0"/>
                      </a:br>
                      <a:r>
                        <a:rPr lang="en-US" sz="1900" dirty="0"/>
                        <a:t>and CoG</a:t>
                      </a:r>
                      <a:endParaRPr lang="en-US" sz="1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43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1426560" y="885524"/>
            <a:ext cx="10707690" cy="3147461"/>
          </a:xfrm>
          <a:prstGeom prst="roundRect">
            <a:avLst/>
          </a:prstGeom>
          <a:gradFill>
            <a:gsLst>
              <a:gs pos="85000">
                <a:schemeClr val="accent1">
                  <a:lumMod val="5000"/>
                  <a:lumOff val="95000"/>
                </a:schemeClr>
              </a:gs>
              <a:gs pos="54000">
                <a:srgbClr val="D8E7F1"/>
              </a:gs>
              <a:gs pos="17000">
                <a:schemeClr val="bg1"/>
              </a:gs>
              <a:gs pos="1064">
                <a:schemeClr val="bg1"/>
              </a:gs>
            </a:gsLst>
            <a:lin ang="5400000" scaled="0"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707690" cy="884799"/>
          </a:xfrm>
          <a:effectLst/>
        </p:spPr>
        <p:txBody>
          <a:bodyPr/>
          <a:lstStyle/>
          <a:p>
            <a:r>
              <a:rPr lang="en-US" b="1" dirty="0"/>
              <a:t>Sponsoring national and international agencies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9185" y="3924297"/>
            <a:ext cx="10018713" cy="312420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b="1" dirty="0"/>
              <a:t>ESGF Steering Committee: </a:t>
            </a:r>
            <a:r>
              <a:rPr lang="en-US" dirty="0">
                <a:solidFill>
                  <a:srgbClr val="8F0856"/>
                </a:solidFill>
              </a:rPr>
              <a:t>Justin </a:t>
            </a:r>
            <a:r>
              <a:rPr lang="en-US" dirty="0" err="1">
                <a:solidFill>
                  <a:srgbClr val="8F0856"/>
                </a:solidFill>
              </a:rPr>
              <a:t>Hnilo</a:t>
            </a:r>
            <a:r>
              <a:rPr lang="en-US" dirty="0">
                <a:solidFill>
                  <a:srgbClr val="8F0856"/>
                </a:solidFill>
              </a:rPr>
              <a:t> (Chair, </a:t>
            </a:r>
            <a:r>
              <a:rPr lang="en-US" b="1" dirty="0">
                <a:solidFill>
                  <a:srgbClr val="8F0856"/>
                </a:solidFill>
              </a:rPr>
              <a:t>DOE</a:t>
            </a:r>
            <a:r>
              <a:rPr lang="en-US" dirty="0">
                <a:solidFill>
                  <a:srgbClr val="8F0856"/>
                </a:solidFill>
              </a:rPr>
              <a:t>), </a:t>
            </a:r>
            <a:r>
              <a:rPr lang="en-US" dirty="0"/>
              <a:t>Sylvie </a:t>
            </a:r>
            <a:r>
              <a:rPr lang="en-US" dirty="0" err="1"/>
              <a:t>Joussaume</a:t>
            </a:r>
            <a:r>
              <a:rPr lang="en-US" dirty="0"/>
              <a:t> (IS-ENES), </a:t>
            </a:r>
            <a:r>
              <a:rPr lang="en-US" dirty="0" err="1"/>
              <a:t>Tsengdar</a:t>
            </a:r>
            <a:r>
              <a:rPr lang="en-US" dirty="0"/>
              <a:t> Lee (NASA), Ben Evans (NCI), </a:t>
            </a:r>
            <a:r>
              <a:rPr lang="en-US" dirty="0" err="1"/>
              <a:t>Annarita</a:t>
            </a:r>
            <a:r>
              <a:rPr lang="en-US" dirty="0"/>
              <a:t> </a:t>
            </a:r>
            <a:r>
              <a:rPr lang="en-US" dirty="0" err="1"/>
              <a:t>Mariotti</a:t>
            </a:r>
            <a:r>
              <a:rPr lang="en-US" dirty="0"/>
              <a:t> (NOAA)</a:t>
            </a:r>
          </a:p>
          <a:p>
            <a:pPr>
              <a:spcAft>
                <a:spcPts val="1200"/>
              </a:spcAft>
            </a:pPr>
            <a:r>
              <a:rPr lang="en-US" b="1" dirty="0"/>
              <a:t>ESGF Executive Committee: </a:t>
            </a:r>
            <a:r>
              <a:rPr lang="en-US" dirty="0">
                <a:solidFill>
                  <a:srgbClr val="8F0856"/>
                </a:solidFill>
              </a:rPr>
              <a:t>Dean N. Williams (Chair, </a:t>
            </a:r>
            <a:r>
              <a:rPr lang="en-US" b="1" dirty="0">
                <a:solidFill>
                  <a:srgbClr val="8F0856"/>
                </a:solidFill>
              </a:rPr>
              <a:t>DOE</a:t>
            </a:r>
            <a:r>
              <a:rPr lang="en-US" dirty="0">
                <a:solidFill>
                  <a:srgbClr val="8F0856"/>
                </a:solidFill>
              </a:rPr>
              <a:t>), </a:t>
            </a:r>
            <a:r>
              <a:rPr lang="en-US" dirty="0"/>
              <a:t>Michael </a:t>
            </a:r>
            <a:r>
              <a:rPr lang="en-US" dirty="0" err="1"/>
              <a:t>Lautenschlager</a:t>
            </a:r>
            <a:r>
              <a:rPr lang="en-US" dirty="0"/>
              <a:t> (co-Chair, DKRZ), </a:t>
            </a:r>
            <a:r>
              <a:rPr lang="en-US" dirty="0" err="1"/>
              <a:t>Sébastien</a:t>
            </a:r>
            <a:r>
              <a:rPr lang="en-US" dirty="0"/>
              <a:t> </a:t>
            </a:r>
            <a:r>
              <a:rPr lang="en-US" dirty="0" err="1"/>
              <a:t>Denvil</a:t>
            </a:r>
            <a:r>
              <a:rPr lang="en-US" dirty="0"/>
              <a:t> (IPSL), Martin </a:t>
            </a:r>
            <a:r>
              <a:rPr lang="en-US" dirty="0" err="1"/>
              <a:t>Juckes</a:t>
            </a:r>
            <a:r>
              <a:rPr lang="en-US" dirty="0"/>
              <a:t> (STFC), Luca Cinquini (NASA/NOAA), Robert Ferraro (NASA), Daniel Duffy (NASA), Cecilia DeLuca (NOAA), V. </a:t>
            </a:r>
            <a:r>
              <a:rPr lang="en-US" dirty="0" err="1"/>
              <a:t>Balaji</a:t>
            </a:r>
            <a:r>
              <a:rPr lang="en-US" dirty="0"/>
              <a:t> (NOAA)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67" y="1269054"/>
            <a:ext cx="5937504" cy="236524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79882" y="2529200"/>
            <a:ext cx="3422693" cy="713650"/>
            <a:chOff x="1117557" y="1798832"/>
            <a:chExt cx="3422693" cy="7136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47761" y="2020579"/>
              <a:ext cx="519705" cy="4313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202" t="3900" r="29223" b="3606"/>
            <a:stretch/>
          </p:blipFill>
          <p:spPr>
            <a:xfrm>
              <a:off x="1117557" y="2003707"/>
              <a:ext cx="467441" cy="46509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32206" y="2009296"/>
              <a:ext cx="453920" cy="45392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-436" r="60582" b="22787"/>
            <a:stretch/>
          </p:blipFill>
          <p:spPr>
            <a:xfrm>
              <a:off x="2880711" y="2022016"/>
              <a:ext cx="438250" cy="428481"/>
            </a:xfrm>
            <a:prstGeom prst="rect">
              <a:avLst/>
            </a:prstGeom>
          </p:spPr>
        </p:pic>
        <p:pic>
          <p:nvPicPr>
            <p:cNvPr id="11" name="Picture 10" descr="IS-ENES2 LOGO.JPG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75" t="-1552"/>
            <a:stretch/>
          </p:blipFill>
          <p:spPr>
            <a:xfrm>
              <a:off x="1698243" y="2057371"/>
              <a:ext cx="436273" cy="35777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53581" y="1798832"/>
              <a:ext cx="43411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DOE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25316" y="1798832"/>
              <a:ext cx="6183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IS-ENES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15732" y="1798832"/>
              <a:ext cx="5847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NOAA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09208" y="1798832"/>
              <a:ext cx="42454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NCI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40804" y="1798832"/>
              <a:ext cx="48969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NASA</a:t>
              </a:r>
            </a:p>
          </p:txBody>
        </p:sp>
        <p:pic>
          <p:nvPicPr>
            <p:cNvPr id="17" name="Picture 16" descr="NSF_Logo.png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3987799" y="1960031"/>
              <a:ext cx="552451" cy="55245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085769" y="1798832"/>
              <a:ext cx="42000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NSF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993270" y="1626929"/>
            <a:ext cx="11959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Agency Sponsors</a:t>
            </a:r>
          </a:p>
        </p:txBody>
      </p:sp>
    </p:spTree>
    <p:extLst>
      <p:ext uri="{BB962C8B-B14F-4D97-AF65-F5344CB8AC3E}">
        <p14:creationId xmlns:p14="http://schemas.microsoft.com/office/powerpoint/2010/main" val="120946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018713" cy="1600065"/>
          </a:xfrm>
          <a:effectLst/>
        </p:spPr>
        <p:txBody>
          <a:bodyPr/>
          <a:lstStyle/>
          <a:p>
            <a:r>
              <a:rPr lang="en-US" b="1" dirty="0"/>
              <a:t>Governance communication 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211" y="1600200"/>
            <a:ext cx="9294910" cy="465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7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018713" cy="1600065"/>
          </a:xfrm>
          <a:effectLst/>
        </p:spPr>
        <p:txBody>
          <a:bodyPr/>
          <a:lstStyle/>
          <a:p>
            <a:r>
              <a:rPr lang="en-US" b="1" dirty="0"/>
              <a:t>Governance communication structure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663" y="2118492"/>
            <a:ext cx="6127487" cy="3534161"/>
          </a:xfrm>
        </p:spPr>
      </p:pic>
    </p:spTree>
    <p:extLst>
      <p:ext uri="{BB962C8B-B14F-4D97-AF65-F5344CB8AC3E}">
        <p14:creationId xmlns:p14="http://schemas.microsoft.com/office/powerpoint/2010/main" val="18650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018713" cy="1217279"/>
          </a:xfrm>
          <a:effectLst/>
        </p:spPr>
        <p:txBody>
          <a:bodyPr/>
          <a:lstStyle/>
          <a:p>
            <a:r>
              <a:rPr lang="en-US" b="1" dirty="0"/>
              <a:t>ESGF sub-tasks and team leaders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428769"/>
              </p:ext>
            </p:extLst>
          </p:nvPr>
        </p:nvGraphicFramePr>
        <p:xfrm>
          <a:off x="1484310" y="964026"/>
          <a:ext cx="10357619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22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804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648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43103">
                <a:tc>
                  <a:txBody>
                    <a:bodyPr/>
                    <a:lstStyle/>
                    <a:p>
                      <a:r>
                        <a:rPr lang="en-US" sz="1400" dirty="0"/>
                        <a:t>Sub-Task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Team Leads and Funding</a:t>
                      </a:r>
                      <a:r>
                        <a:rPr lang="en-US" sz="1400" baseline="0" dirty="0"/>
                        <a:t> Agencies / Institution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3103">
                <a:tc>
                  <a:txBody>
                    <a:bodyPr/>
                    <a:lstStyle/>
                    <a:p>
                      <a:r>
                        <a:rPr lang="en-US" sz="1200" dirty="0"/>
                        <a:t>1. User Interface and Search and Dashboard Working Team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Luca Cinquini (NASA) and 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Guillaume </a:t>
                      </a:r>
                      <a:r>
                        <a:rPr 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Levavasseur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(IPSL) </a:t>
                      </a:r>
                      <a:r>
                        <a:rPr lang="en-US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Alessandra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Nuzzo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(CMCC)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Improved</a:t>
                      </a:r>
                      <a:r>
                        <a:rPr lang="en-US" sz="1200" baseline="0" dirty="0"/>
                        <a:t> ESGF search and data cart management and interface; </a:t>
                      </a:r>
                      <a:r>
                        <a:rPr lang="en-US" sz="1200" dirty="0"/>
                        <a:t>ESGF search engine based on Solr5; discoverable search metadata;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Statistics</a:t>
                      </a:r>
                      <a:r>
                        <a:rPr lang="en-US" sz="1200" baseline="0" dirty="0"/>
                        <a:t> related to ESGF user metrics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3103">
                <a:tc>
                  <a:txBody>
                    <a:bodyPr/>
                    <a:lstStyle/>
                    <a:p>
                      <a:r>
                        <a:rPr lang="en-US" sz="1200" dirty="0"/>
                        <a:t>2.  Compute Working Team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Charles Doutriaux (DOE) and Daniel Duffy (NASA)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Developing the capability to enable data</a:t>
                      </a:r>
                      <a:r>
                        <a:rPr lang="en-US" sz="1200" baseline="0" dirty="0"/>
                        <a:t> analytics within ESGF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3103">
                <a:tc>
                  <a:txBody>
                    <a:bodyPr/>
                    <a:lstStyle/>
                    <a:p>
                      <a:r>
                        <a:rPr lang="en-US" sz="1200" dirty="0"/>
                        <a:t>3.  Identity Entitlement Access Working Team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Philp Kershaw (CEDA) and</a:t>
                      </a:r>
                      <a:r>
                        <a:rPr lang="en-US" sz="1200" baseline="0" dirty="0"/>
                        <a:t> Lukasz </a:t>
                      </a:r>
                      <a:r>
                        <a:rPr lang="en-US" sz="1200" baseline="0" dirty="0" err="1"/>
                        <a:t>Lacinski</a:t>
                      </a:r>
                      <a:r>
                        <a:rPr lang="en-US" sz="1200" baseline="0" dirty="0"/>
                        <a:t> (ANL)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ESGF X.509 certificate-based</a:t>
                      </a:r>
                      <a:r>
                        <a:rPr lang="en-US" sz="1200" baseline="0" dirty="0"/>
                        <a:t> authentication and improved interface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31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4.  Installation Working Team and Software</a:t>
                      </a:r>
                      <a:r>
                        <a:rPr lang="en-US" sz="1200" baseline="0" dirty="0"/>
                        <a:t> Security Working Team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William Hill (DOE) and 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George </a:t>
                      </a:r>
                      <a:r>
                        <a:rPr lang="en-US" sz="1200" b="0" baseline="0" dirty="0" err="1">
                          <a:solidFill>
                            <a:schemeClr val="tx1"/>
                          </a:solidFill>
                        </a:rPr>
                        <a:t>Rumney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(NASA) and </a:t>
                      </a:r>
                      <a:r>
                        <a:rPr lang="en-US" sz="1200" dirty="0"/>
                        <a:t>Prashanth </a:t>
                      </a:r>
                      <a:r>
                        <a:rPr lang="en-US" sz="1200" dirty="0" err="1"/>
                        <a:t>Dwarakanath</a:t>
                      </a:r>
                      <a:r>
                        <a:rPr lang="en-US" sz="1200" dirty="0"/>
                        <a:t> (</a:t>
                      </a:r>
                      <a:r>
                        <a:rPr lang="en-US" sz="1200" dirty="0" err="1"/>
                        <a:t>LiU</a:t>
                      </a:r>
                      <a:r>
                        <a:rPr lang="en-US" sz="1200" dirty="0"/>
                        <a:t>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Installation of the components of  the ESGF software stack; Security scans to identify</a:t>
                      </a:r>
                      <a:r>
                        <a:rPr lang="en-US" sz="1200" baseline="0" dirty="0"/>
                        <a:t> vulnerabilities in the ESFF software; 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310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dirty="0"/>
                        <a:t>5.  International Climate Network Working</a:t>
                      </a:r>
                      <a:r>
                        <a:rPr lang="en-US" sz="1200" baseline="0" dirty="0"/>
                        <a:t> Group, </a:t>
                      </a:r>
                      <a:r>
                        <a:rPr lang="en-US" sz="1200" dirty="0"/>
                        <a:t>Replication/</a:t>
                      </a:r>
                      <a:r>
                        <a:rPr lang="en-US" sz="1200" dirty="0" err="1"/>
                        <a:t>Versionin,g</a:t>
                      </a:r>
                      <a:r>
                        <a:rPr lang="en-US" sz="1200" dirty="0"/>
                        <a:t> and Data Transfer Working</a:t>
                      </a:r>
                      <a:r>
                        <a:rPr lang="en-US" sz="1200" baseline="0" dirty="0"/>
                        <a:t> Team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Eli Dart (DOE/</a:t>
                      </a:r>
                      <a:r>
                        <a:rPr lang="en-US" sz="1200" dirty="0" err="1"/>
                        <a:t>ESnet</a:t>
                      </a:r>
                      <a:r>
                        <a:rPr lang="en-US" sz="1200" dirty="0"/>
                        <a:t>) and Lukasz </a:t>
                      </a:r>
                      <a:r>
                        <a:rPr lang="en-US" sz="1200" dirty="0" err="1"/>
                        <a:t>Lacinski</a:t>
                      </a:r>
                      <a:r>
                        <a:rPr lang="en-US" sz="1200" dirty="0"/>
                        <a:t> (DOE) and Stephan </a:t>
                      </a:r>
                      <a:r>
                        <a:rPr lang="en-US" sz="1200" dirty="0" err="1"/>
                        <a:t>Kindermann</a:t>
                      </a:r>
                      <a:r>
                        <a:rPr lang="en-US" sz="1200" dirty="0"/>
                        <a:t> (DKRZ) 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Increase</a:t>
                      </a:r>
                      <a:r>
                        <a:rPr lang="en-US" sz="1200" baseline="0" dirty="0"/>
                        <a:t> data transfer rates between the ESGF climate data centers; </a:t>
                      </a:r>
                      <a:r>
                        <a:rPr lang="en-US" sz="1200" dirty="0"/>
                        <a:t>Replication</a:t>
                      </a:r>
                      <a:r>
                        <a:rPr lang="en-US" sz="1200" baseline="0" dirty="0"/>
                        <a:t> tool for moving data from one ESGF center to another; </a:t>
                      </a:r>
                      <a:r>
                        <a:rPr lang="en-US" sz="1200" dirty="0"/>
                        <a:t>ESGF</a:t>
                      </a:r>
                      <a:r>
                        <a:rPr lang="en-US" sz="1200" baseline="0" dirty="0"/>
                        <a:t> d</a:t>
                      </a:r>
                      <a:r>
                        <a:rPr lang="en-US" sz="1200" dirty="0"/>
                        <a:t>ata transfer and enhancement</a:t>
                      </a:r>
                      <a:r>
                        <a:rPr lang="en-US" sz="1200" baseline="0" dirty="0"/>
                        <a:t> of the web-based download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3103">
                <a:tc>
                  <a:txBody>
                    <a:bodyPr/>
                    <a:lstStyle/>
                    <a:p>
                      <a:r>
                        <a:rPr lang="en-US" sz="1200" dirty="0"/>
                        <a:t>6. Node Manager Working Team and Tracking</a:t>
                      </a:r>
                      <a:r>
                        <a:rPr lang="en-US" sz="1200" baseline="0" dirty="0"/>
                        <a:t> /</a:t>
                      </a:r>
                      <a:r>
                        <a:rPr lang="en-US" sz="1200" dirty="0"/>
                        <a:t> Feedback Notification Working Team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Sasha Ames (DOE)</a:t>
                      </a:r>
                      <a:r>
                        <a:rPr lang="en-US" sz="1200" baseline="0" dirty="0"/>
                        <a:t> and</a:t>
                      </a:r>
                      <a:r>
                        <a:rPr lang="en-US" sz="1200" dirty="0"/>
                        <a:t>  (Tobias </a:t>
                      </a:r>
                      <a:r>
                        <a:rPr lang="en-US" sz="1200" dirty="0" err="1"/>
                        <a:t>Weigel</a:t>
                      </a:r>
                      <a:r>
                        <a:rPr lang="en-US" sz="1200" dirty="0"/>
                        <a:t> (DKRZ)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Management of ESGF</a:t>
                      </a:r>
                      <a:r>
                        <a:rPr lang="en-US" sz="1200" baseline="0" dirty="0"/>
                        <a:t> nodes and node communications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3103">
                <a:tc>
                  <a:txBody>
                    <a:bodyPr/>
                    <a:lstStyle/>
                    <a:p>
                      <a:r>
                        <a:rPr lang="en-US" sz="1200" dirty="0"/>
                        <a:t>7. Publication</a:t>
                      </a:r>
                      <a:r>
                        <a:rPr lang="en-US" sz="1200" baseline="0" dirty="0"/>
                        <a:t>, Quality Control, Metadata, and </a:t>
                      </a:r>
                      <a:r>
                        <a:rPr lang="en-US" sz="1200" dirty="0"/>
                        <a:t>Provenance Capture </a:t>
                      </a:r>
                      <a:r>
                        <a:rPr lang="en-US" sz="1200" baseline="0" dirty="0"/>
                        <a:t>Working Team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Sasha Ames (DOE) and Katharina Berger (DKRZ) and Bibi Raju (DOE)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Capability to publish data sets for CMIP and other</a:t>
                      </a:r>
                      <a:r>
                        <a:rPr lang="en-US" sz="1200" baseline="0" dirty="0"/>
                        <a:t> projects to ESGF; </a:t>
                      </a:r>
                      <a:r>
                        <a:rPr lang="en-US" sz="1200" dirty="0"/>
                        <a:t>Integration of external information into the </a:t>
                      </a:r>
                      <a:r>
                        <a:rPr lang="en-US" sz="1200" baseline="0" dirty="0"/>
                        <a:t>ESGF portal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3103">
                <a:tc>
                  <a:txBody>
                    <a:bodyPr/>
                    <a:lstStyle/>
                    <a:p>
                      <a:r>
                        <a:rPr lang="en-US" sz="1200" dirty="0"/>
                        <a:t>8. User Support and</a:t>
                      </a:r>
                      <a:r>
                        <a:rPr lang="en-US" sz="1200" baseline="0" dirty="0"/>
                        <a:t> Documentation </a:t>
                      </a:r>
                      <a:r>
                        <a:rPr lang="en-US" sz="1200" dirty="0"/>
                        <a:t>Working Team 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Matthew Harris (DOE) also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(includes representatives from the data centers (Tier 1), modeling centers (Tier 2), and the above working teams)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User frequently</a:t>
                      </a:r>
                      <a:r>
                        <a:rPr lang="en-US" sz="1200" baseline="0" dirty="0"/>
                        <a:t> asked questions regarding ESGF and housed data; </a:t>
                      </a:r>
                      <a:r>
                        <a:rPr lang="en-US" sz="1200" dirty="0"/>
                        <a:t>Document the use</a:t>
                      </a:r>
                      <a:r>
                        <a:rPr lang="en-US" sz="1200" baseline="0" dirty="0"/>
                        <a:t> of the ESGF software stack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38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018713" cy="833345"/>
          </a:xfrm>
          <a:effectLst/>
        </p:spPr>
        <p:txBody>
          <a:bodyPr/>
          <a:lstStyle/>
          <a:p>
            <a:r>
              <a:rPr lang="en-US" b="1" dirty="0"/>
              <a:t>U.S. multidisciplinary team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188218"/>
              </p:ext>
            </p:extLst>
          </p:nvPr>
        </p:nvGraphicFramePr>
        <p:xfrm>
          <a:off x="1882068" y="833438"/>
          <a:ext cx="7881937" cy="705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7" name="Document" r:id="rId4" imgW="6194220" imgH="5543257" progId="Word.Document.12">
                  <p:embed/>
                </p:oleObj>
              </mc:Choice>
              <mc:Fallback>
                <p:oleObj name="Document" r:id="rId4" imgW="6194220" imgH="55432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82068" y="833438"/>
                        <a:ext cx="7881937" cy="7050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4664" y="833438"/>
            <a:ext cx="1377699" cy="57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919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513" y="135"/>
            <a:ext cx="5125047" cy="1115433"/>
          </a:xfrm>
          <a:effectLst/>
        </p:spPr>
        <p:txBody>
          <a:bodyPr>
            <a:noAutofit/>
          </a:bodyPr>
          <a:lstStyle/>
          <a:p>
            <a:pPr algn="l">
              <a:lnSpc>
                <a:spcPts val="3600"/>
              </a:lnSpc>
            </a:pPr>
            <a:r>
              <a:rPr lang="en-US" sz="3200" b="1" dirty="0"/>
              <a:t>Agile project management tools and websites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75" y="1115568"/>
            <a:ext cx="4323982" cy="5413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451" y="135"/>
            <a:ext cx="5486549" cy="4662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963" y="2560456"/>
            <a:ext cx="5485037" cy="3968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7823" y="2247667"/>
            <a:ext cx="86273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Public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2388" y="4993046"/>
            <a:ext cx="1428596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Confluence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9201" y="3620356"/>
            <a:ext cx="981359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GitHub</a:t>
            </a:r>
          </a:p>
        </p:txBody>
      </p:sp>
      <p:cxnSp>
        <p:nvCxnSpPr>
          <p:cNvPr id="13" name="Straight Arrow Connector 12"/>
          <p:cNvCxnSpPr>
            <a:stCxn id="9" idx="3"/>
          </p:cNvCxnSpPr>
          <p:nvPr/>
        </p:nvCxnSpPr>
        <p:spPr>
          <a:xfrm flipV="1">
            <a:off x="2020560" y="2079321"/>
            <a:ext cx="747692" cy="36840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020560" y="3169085"/>
            <a:ext cx="5632843" cy="202318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3"/>
          </p:cNvCxnSpPr>
          <p:nvPr/>
        </p:nvCxnSpPr>
        <p:spPr>
          <a:xfrm flipV="1">
            <a:off x="2020560" y="1678489"/>
            <a:ext cx="4918859" cy="214192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208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3"/>
          <p:cNvSpPr>
            <a:spLocks noGrp="1"/>
          </p:cNvSpPr>
          <p:nvPr>
            <p:ph type="title"/>
          </p:nvPr>
        </p:nvSpPr>
        <p:spPr>
          <a:xfrm>
            <a:off x="1604194" y="6601"/>
            <a:ext cx="3437737" cy="2579579"/>
          </a:xfrm>
          <a:effectLst/>
        </p:spPr>
        <p:txBody>
          <a:bodyPr>
            <a:noAutofit/>
          </a:bodyPr>
          <a:lstStyle/>
          <a:p>
            <a:pPr algn="l"/>
            <a:r>
              <a:rPr lang="en-US" b="1" dirty="0"/>
              <a:t>ESGF software system and science integration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01240" y="6601"/>
            <a:ext cx="10309404" cy="7162147"/>
            <a:chOff x="3370381" y="499529"/>
            <a:chExt cx="9871607" cy="6858001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6798687" y="1349553"/>
              <a:ext cx="1493612" cy="4915668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8297766" y="1339632"/>
              <a:ext cx="1420531" cy="4925589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6798686" y="6265221"/>
              <a:ext cx="2919611" cy="8909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1570589191"/>
                </p:ext>
              </p:extLst>
            </p:nvPr>
          </p:nvGraphicFramePr>
          <p:xfrm>
            <a:off x="3370381" y="499529"/>
            <a:ext cx="9871607" cy="685800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45" name="TextBox 44"/>
            <p:cNvSpPr txBox="1"/>
            <p:nvPr/>
          </p:nvSpPr>
          <p:spPr>
            <a:xfrm>
              <a:off x="7505618" y="743422"/>
              <a:ext cx="1555038" cy="608648"/>
            </a:xfrm>
            <a:prstGeom prst="heptagon">
              <a:avLst/>
            </a:prstGeom>
            <a:solidFill>
              <a:schemeClr val="tx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Operations</a:t>
              </a: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255" y="1330339"/>
              <a:ext cx="649517" cy="570692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5773" y="1410278"/>
              <a:ext cx="897613" cy="38929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0302" y="2018188"/>
              <a:ext cx="649789" cy="649789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7766" y="2369163"/>
              <a:ext cx="610565" cy="610565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2533" y="1960378"/>
              <a:ext cx="714067" cy="714067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210" y="2308358"/>
              <a:ext cx="544861" cy="54183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55983" y="5594924"/>
              <a:ext cx="862314" cy="86231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6842" y="4893995"/>
              <a:ext cx="952178" cy="1188685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8784" y="3173655"/>
              <a:ext cx="1639238" cy="1229428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1560" y="5919308"/>
              <a:ext cx="1215815" cy="314954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7731" y="5829928"/>
              <a:ext cx="1072427" cy="275902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111" y="4330808"/>
              <a:ext cx="675990" cy="34813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6007" y="4027180"/>
              <a:ext cx="858160" cy="751807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6135783" y="6247427"/>
              <a:ext cx="1310755" cy="608648"/>
            </a:xfrm>
            <a:prstGeom prst="heptagon">
              <a:avLst/>
            </a:prstGeom>
            <a:solidFill>
              <a:schemeClr val="tx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Research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874106" y="6225756"/>
              <a:ext cx="1842558" cy="608648"/>
            </a:xfrm>
            <a:prstGeom prst="heptagon">
              <a:avLst/>
            </a:prstGeom>
            <a:solidFill>
              <a:schemeClr val="tx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Development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255274" y="3911483"/>
              <a:ext cx="1358064" cy="923330"/>
            </a:xfrm>
            <a:prstGeom prst="rect">
              <a:avLst/>
            </a:prstGeom>
            <a:solidFill>
              <a:srgbClr val="002060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Community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Machine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Learning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9642627" y="4565891"/>
              <a:ext cx="1573683" cy="733663"/>
            </a:xfrm>
            <a:prstGeom prst="triangle">
              <a:avLst/>
            </a:prstGeom>
            <a:solidFill>
              <a:srgbClr val="7030A0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CDMS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184132" y="2949548"/>
              <a:ext cx="1805145" cy="683835"/>
            </a:xfrm>
            <a:prstGeom prst="trapezoid">
              <a:avLst/>
            </a:prstGeom>
            <a:solidFill>
              <a:srgbClr val="00B050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Uncertainty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Quantification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1005699" y="4912753"/>
              <a:ext cx="628533" cy="530066"/>
            </a:xfrm>
            <a:prstGeom prst="hexagon">
              <a:avLst/>
            </a:prstGeom>
            <a:solidFill>
              <a:srgbClr val="00B050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CF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515646" y="5391012"/>
              <a:ext cx="1361944" cy="908864"/>
            </a:xfrm>
            <a:prstGeom prst="smileyFace">
              <a:avLst/>
            </a:prstGeom>
            <a:solidFill>
              <a:schemeClr val="accent6">
                <a:lumMod val="75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In situ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Analysis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826094" y="4930976"/>
              <a:ext cx="1524014" cy="871359"/>
            </a:xfrm>
            <a:prstGeom prst="hexagon">
              <a:avLst/>
            </a:prstGeom>
            <a:solidFill>
              <a:srgbClr val="0070C0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Analytical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Modeling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276233" y="4782372"/>
              <a:ext cx="1471785" cy="733663"/>
            </a:xfrm>
            <a:prstGeom prst="diamond">
              <a:avLst/>
            </a:prstGeom>
            <a:solidFill>
              <a:srgbClr val="C00000"/>
            </a:solidFill>
            <a:ln>
              <a:noFill/>
            </a:ln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Cloud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795815" y="4005250"/>
              <a:ext cx="1313180" cy="646331"/>
            </a:xfrm>
            <a:prstGeom prst="rect">
              <a:avLst/>
            </a:prstGeom>
            <a:solidFill>
              <a:srgbClr val="002060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Provenance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Capture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346232" y="4040214"/>
              <a:ext cx="1489963" cy="696337"/>
            </a:xfrm>
            <a:prstGeom prst="trapezoid">
              <a:avLst/>
            </a:prstGeom>
            <a:solidFill>
              <a:srgbClr val="C00000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Long-tail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Publication</a:t>
              </a: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603048" y="1399825"/>
              <a:ext cx="978412" cy="410204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75091" y="1860301"/>
              <a:ext cx="674652" cy="428632"/>
            </a:xfrm>
            <a:prstGeom prst="rect">
              <a:avLst/>
            </a:prstGeom>
          </p:spPr>
        </p:pic>
        <p:pic>
          <p:nvPicPr>
            <p:cNvPr id="78" name="Picture 77" descr="IS-ENES2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4738" y="1901640"/>
              <a:ext cx="472402" cy="472402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8649388" y="5287256"/>
              <a:ext cx="1186893" cy="490776"/>
            </a:xfrm>
            <a:prstGeom prst="parallelogram">
              <a:avLst/>
            </a:prstGeom>
            <a:solidFill>
              <a:srgbClr val="00B0F0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Metrics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80" name="Picture 79" descr="anl-logo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612" y="3662435"/>
              <a:ext cx="1004644" cy="377779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8663662" y="2819129"/>
              <a:ext cx="1769940" cy="908864"/>
            </a:xfrm>
            <a:prstGeom prst="smileyFace">
              <a:avLst/>
            </a:prstGeom>
            <a:solidFill>
              <a:schemeClr val="tx2">
                <a:lumMod val="75000"/>
                <a:lumOff val="25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Distributed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Computing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819565" y="4761767"/>
              <a:ext cx="1098276" cy="497919"/>
            </a:xfrm>
            <a:prstGeom prst="parallelogram">
              <a:avLst/>
            </a:prstGeom>
            <a:solidFill>
              <a:schemeClr val="accent3">
                <a:lumMod val="75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CMOR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3006" y="5314364"/>
              <a:ext cx="838200" cy="495300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26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86582" y="3294345"/>
              <a:ext cx="921514" cy="304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5638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329" y="135"/>
            <a:ext cx="4469019" cy="1752599"/>
          </a:xfrm>
          <a:effectLst/>
        </p:spPr>
        <p:txBody>
          <a:bodyPr/>
          <a:lstStyle/>
          <a:p>
            <a:pPr algn="l"/>
            <a:r>
              <a:rPr lang="en-US" b="1" dirty="0"/>
              <a:t>Data federation services</a:t>
            </a:r>
          </a:p>
        </p:txBody>
      </p:sp>
      <p:pic>
        <p:nvPicPr>
          <p:cNvPr id="4" name="Picture 3" descr="a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144" y="-22402"/>
            <a:ext cx="5843366" cy="6880401"/>
          </a:xfrm>
          <a:prstGeom prst="rect">
            <a:avLst/>
          </a:prstGeom>
        </p:spPr>
      </p:pic>
      <p:pic>
        <p:nvPicPr>
          <p:cNvPr id="5" name="Picture 4" descr="esgf.png"/>
          <p:cNvPicPr>
            <a:picLocks noChangeAspect="1"/>
          </p:cNvPicPr>
          <p:nvPr/>
        </p:nvPicPr>
        <p:blipFill>
          <a:blip r:embed="rId3"/>
          <a:srcRect l="15573" t="27175" r="14069" b="37460"/>
          <a:stretch>
            <a:fillRect/>
          </a:stretch>
        </p:blipFill>
        <p:spPr>
          <a:xfrm>
            <a:off x="6251292" y="5916799"/>
            <a:ext cx="1611024" cy="62231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604329" y="1636279"/>
            <a:ext cx="3528365" cy="2528097"/>
          </a:xfrm>
          <a:noFill/>
          <a:ln>
            <a:noFill/>
          </a:ln>
          <a:effectLst/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Community</a:t>
            </a:r>
            <a:r>
              <a:rPr lang="en-US" dirty="0"/>
              <a:t> maintains and controls ownership of data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Community</a:t>
            </a:r>
            <a:r>
              <a:rPr lang="en-US" dirty="0"/>
              <a:t> contributes to hardware and network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454823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6"/>
            <a:ext cx="10018713" cy="828540"/>
          </a:xfrm>
          <a:effectLst/>
        </p:spPr>
        <p:txBody>
          <a:bodyPr/>
          <a:lstStyle/>
          <a:p>
            <a:r>
              <a:rPr lang="en-US" b="1" dirty="0"/>
              <a:t>Our charge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79" y="828676"/>
            <a:ext cx="4854016" cy="570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898" y="834379"/>
            <a:ext cx="4855464" cy="5705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1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573658" y="1"/>
            <a:ext cx="2618342" cy="1070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89023" y="136"/>
            <a:ext cx="7256745" cy="1281531"/>
          </a:xfrm>
          <a:effectLst/>
        </p:spPr>
        <p:txBody>
          <a:bodyPr/>
          <a:lstStyle/>
          <a:p>
            <a:pPr algn="l"/>
            <a:r>
              <a:rPr lang="en-US" b="1" dirty="0"/>
              <a:t>ESGF Tier 1 and Tier 2 node site requirements for CMIP6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733" y="22313"/>
            <a:ext cx="2010763" cy="843022"/>
          </a:xfrm>
          <a:prstGeom prst="rect">
            <a:avLst/>
          </a:prstGeom>
        </p:spPr>
      </p:pic>
      <p:pic>
        <p:nvPicPr>
          <p:cNvPr id="12" name="Picture 11" descr="a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7" t="4224" r="605"/>
          <a:stretch/>
        </p:blipFill>
        <p:spPr>
          <a:xfrm>
            <a:off x="7601593" y="3396979"/>
            <a:ext cx="4591989" cy="32609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17283" y="3768442"/>
            <a:ext cx="532518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LLNL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35852" y="4677412"/>
            <a:ext cx="561372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DKRZ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47739" y="4677412"/>
            <a:ext cx="561372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CEDA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2980" y="6055313"/>
            <a:ext cx="1142044" cy="276999"/>
          </a:xfrm>
          <a:prstGeom prst="rect">
            <a:avLst/>
          </a:prstGeom>
          <a:solidFill>
            <a:srgbClr val="942092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Model Center 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02271" y="6541959"/>
            <a:ext cx="1151662" cy="276999"/>
          </a:xfrm>
          <a:prstGeom prst="rect">
            <a:avLst/>
          </a:prstGeom>
          <a:solidFill>
            <a:srgbClr val="942092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Model Center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61660" y="5822799"/>
            <a:ext cx="1143646" cy="276999"/>
          </a:xfrm>
          <a:prstGeom prst="rect">
            <a:avLst/>
          </a:prstGeom>
          <a:solidFill>
            <a:srgbClr val="942092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Model Center 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90311" y="1281667"/>
            <a:ext cx="5659326" cy="5322975"/>
          </a:xfrm>
        </p:spPr>
        <p:txBody>
          <a:bodyPr anchor="t" anchorCtr="0">
            <a:noAutofit/>
          </a:bodyPr>
          <a:lstStyle/>
          <a:p>
            <a:pPr marL="176213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Tier 1 sites requirements</a:t>
            </a:r>
          </a:p>
          <a:p>
            <a:pPr marL="341313" lvl="1" indent="-165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Tier 1 sites are expected to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run the full suite of ESGF services </a:t>
            </a:r>
            <a:r>
              <a:rPr lang="en-US" sz="1400" dirty="0"/>
              <a:t>for </a:t>
            </a:r>
            <a:br>
              <a:rPr lang="en-US" sz="1400" dirty="0"/>
            </a:br>
            <a:r>
              <a:rPr lang="en-US" sz="1400" dirty="0"/>
              <a:t>data and user management, which can be used to support their </a:t>
            </a:r>
            <a:br>
              <a:rPr lang="en-US" sz="1400" dirty="0"/>
            </a:br>
            <a:r>
              <a:rPr lang="en-US" sz="1400" dirty="0"/>
              <a:t>own activities and those of Tier 2 sites </a:t>
            </a:r>
          </a:p>
          <a:p>
            <a:pPr marL="341313" lvl="1" indent="-165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Have an</a:t>
            </a:r>
            <a:r>
              <a:rPr lang="en-US" sz="1400" b="1" dirty="0"/>
              <a:t>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uptime (&gt;98%)</a:t>
            </a:r>
          </a:p>
          <a:p>
            <a:pPr marL="341313" lvl="1" indent="-165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Have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10 petabytes of spinning disk</a:t>
            </a:r>
            <a:r>
              <a:rPr lang="en-US" sz="1400" b="1" dirty="0">
                <a:solidFill>
                  <a:srgbClr val="8F0856"/>
                </a:solidFill>
              </a:rPr>
              <a:t> </a:t>
            </a:r>
            <a:r>
              <a:rPr lang="en-US" sz="1400" dirty="0"/>
              <a:t>storage space</a:t>
            </a:r>
          </a:p>
          <a:p>
            <a:pPr marL="341313" lvl="1" indent="-165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Have at least a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10 gigabits per second connection </a:t>
            </a:r>
            <a:r>
              <a:rPr lang="en-US" sz="1400" dirty="0"/>
              <a:t>to their wide-</a:t>
            </a:r>
            <a:br>
              <a:rPr lang="en-US" sz="1400" dirty="0"/>
            </a:br>
            <a:r>
              <a:rPr lang="en-US" sz="1400" dirty="0"/>
              <a:t>area network provider with plans to upgrade beyond 10Gbps by 2017</a:t>
            </a:r>
          </a:p>
          <a:p>
            <a:pPr marL="341313" lvl="1" indent="-165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Run a 10 gigabits per second</a:t>
            </a:r>
            <a:r>
              <a:rPr lang="en-US" sz="1400" b="1" dirty="0"/>
              <a:t>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</a:rPr>
              <a:t>perfSONAR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host </a:t>
            </a:r>
            <a:r>
              <a:rPr lang="en-US" sz="1400" dirty="0"/>
              <a:t>(preferably on a physical server), </a:t>
            </a:r>
          </a:p>
          <a:p>
            <a:pPr marL="341313" lvl="1" indent="-165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Deploy at least four 10 gigabits per second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Data Transfer Nodes (DTNs) </a:t>
            </a:r>
            <a:r>
              <a:rPr lang="en-US" sz="1400" dirty="0"/>
              <a:t>in a “Science DMZ” environment with plans to run </a:t>
            </a:r>
            <a:br>
              <a:rPr lang="en-US" sz="1400" dirty="0"/>
            </a:br>
            <a:r>
              <a:rPr lang="en-US" sz="1400" dirty="0"/>
              <a:t>production ESGF data services on the DTNs by 2017</a:t>
            </a:r>
          </a:p>
          <a:p>
            <a:pPr marL="341313" lvl="1" indent="-165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Deploy sufficient high-performance storage to allow the DTNs </a:t>
            </a:r>
            <a:br>
              <a:rPr lang="en-US" sz="1400" dirty="0"/>
            </a:br>
            <a:r>
              <a:rPr lang="en-US" sz="1400" dirty="0"/>
              <a:t>to effectively serve CMIP6 data at high performance levels</a:t>
            </a:r>
          </a:p>
          <a:p>
            <a:pPr marL="341313" lvl="1" indent="-165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Publish data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using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</a:rPr>
              <a:t>GridFTP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and Globus URLs </a:t>
            </a:r>
            <a:r>
              <a:rPr lang="en-US" sz="1400" dirty="0"/>
              <a:t>in addition to </a:t>
            </a:r>
            <a:br>
              <a:rPr lang="en-US" sz="1400" dirty="0"/>
            </a:br>
            <a:r>
              <a:rPr lang="en-US" sz="1400" dirty="0" err="1"/>
              <a:t>wget</a:t>
            </a:r>
            <a:r>
              <a:rPr lang="en-US" sz="1400" dirty="0"/>
              <a:t> URLs, </a:t>
            </a:r>
          </a:p>
          <a:p>
            <a:pPr marL="341313" lvl="1" indent="-165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Configure the DTNs to use Globus as well as </a:t>
            </a:r>
            <a:r>
              <a:rPr lang="en-US" sz="1400" dirty="0" err="1"/>
              <a:t>GridFTP</a:t>
            </a:r>
            <a:r>
              <a:rPr lang="en-US" sz="1400" dirty="0"/>
              <a:t> and </a:t>
            </a:r>
            <a:r>
              <a:rPr lang="en-US" sz="1400" dirty="0" err="1"/>
              <a:t>wget</a:t>
            </a:r>
            <a:r>
              <a:rPr lang="en-US" sz="1400" dirty="0"/>
              <a:t>, and </a:t>
            </a:r>
          </a:p>
          <a:p>
            <a:pPr marL="341313" lvl="1" indent="-165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Use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</a:rPr>
              <a:t>Synda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for data replication </a:t>
            </a:r>
            <a:r>
              <a:rPr lang="en-US" sz="1400" dirty="0"/>
              <a:t>between Tier 1 sites.</a:t>
            </a:r>
          </a:p>
          <a:p>
            <a:pPr marL="341313" lvl="1" indent="-165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Core monitoring services</a:t>
            </a:r>
          </a:p>
          <a:p>
            <a:pPr marL="517525" lvl="2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Unnoticed downtime by system administrator should not happen</a:t>
            </a:r>
          </a:p>
          <a:p>
            <a:pPr marL="517525" lvl="2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Certificates end of validity monitoring</a:t>
            </a:r>
          </a:p>
          <a:p>
            <a:pPr marL="341313" lvl="1" indent="-165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Quality of Service (TBD)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7114985" y="1281666"/>
            <a:ext cx="5078598" cy="21576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Tier 2 sites requirements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Centers that typically have fewer physical or staff resources available for ESGF interactions but that still need to distribute a certain (possibly significant) amount of data to the scientific community.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Tier 2 sites are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encouraged to leverage some of the services supported by Tier 1 sites, </a:t>
            </a:r>
            <a:r>
              <a:rPr lang="en-US" sz="1400" dirty="0"/>
              <a:t>such as a Metadata Index and Identity Provider, and focus instead on supporting local services for data download and possibly analysis.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978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0495" y="136"/>
            <a:ext cx="4742499" cy="1082056"/>
          </a:xfrm>
          <a:effectLst/>
        </p:spPr>
        <p:txBody>
          <a:bodyPr/>
          <a:lstStyle/>
          <a:p>
            <a:pPr algn="l"/>
            <a:r>
              <a:rPr lang="en-US" b="1" dirty="0"/>
              <a:t>ACME workbench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249" y="1072784"/>
            <a:ext cx="8738233" cy="5264296"/>
          </a:xfrm>
          <a:prstGeom prst="rect">
            <a:avLst/>
          </a:prstGeom>
        </p:spPr>
      </p:pic>
      <p:pic>
        <p:nvPicPr>
          <p:cNvPr id="9" name="Picture 8" descr="esg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7" t="27174" r="13808" b="36997"/>
          <a:stretch/>
        </p:blipFill>
        <p:spPr>
          <a:xfrm>
            <a:off x="3937891" y="6423881"/>
            <a:ext cx="978759" cy="3697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19406" b="17998"/>
          <a:stretch/>
        </p:blipFill>
        <p:spPr>
          <a:xfrm>
            <a:off x="6745471" y="6419844"/>
            <a:ext cx="603571" cy="377809"/>
          </a:xfrm>
          <a:prstGeom prst="rect">
            <a:avLst/>
          </a:prstGeom>
        </p:spPr>
      </p:pic>
      <p:pic>
        <p:nvPicPr>
          <p:cNvPr id="13" name="Picture 12" descr="ACME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81" y="6337431"/>
            <a:ext cx="1172686" cy="5085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56" y="6381149"/>
            <a:ext cx="927092" cy="4768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00055" y="6428907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>
                <a:solidFill>
                  <a:srgbClr val="002060"/>
                </a:solidFill>
              </a:rPr>
              <a:t>Community </a:t>
            </a:r>
          </a:p>
          <a:p>
            <a:r>
              <a:rPr lang="en-US" sz="800" b="1" i="1" dirty="0">
                <a:solidFill>
                  <a:srgbClr val="002060"/>
                </a:solidFill>
              </a:rPr>
              <a:t>Diagnostics Package</a:t>
            </a:r>
          </a:p>
        </p:txBody>
      </p:sp>
      <p:pic>
        <p:nvPicPr>
          <p:cNvPr id="16" name="Picture 15" descr="ACME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029" y="39554"/>
            <a:ext cx="2286503" cy="9916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0495" y="3624549"/>
            <a:ext cx="5114976" cy="17076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678463" y="3719383"/>
            <a:ext cx="4984869" cy="2115239"/>
          </a:xfrm>
        </p:spPr>
        <p:txBody>
          <a:bodyPr/>
          <a:lstStyle/>
          <a:p>
            <a:r>
              <a:rPr lang="en-US" dirty="0"/>
              <a:t>Setting up a diagnostic run</a:t>
            </a:r>
            <a:endParaRPr lang="en-US" b="1" dirty="0"/>
          </a:p>
          <a:p>
            <a:r>
              <a:rPr lang="en-US" dirty="0"/>
              <a:t>Diagnostic output in the Workbench</a:t>
            </a:r>
            <a:endParaRPr lang="en-US" b="1" dirty="0"/>
          </a:p>
          <a:p>
            <a:r>
              <a:rPr lang="en-US" dirty="0"/>
              <a:t>Data Management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95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265" y="2216648"/>
            <a:ext cx="3268303" cy="2424704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sz="3800" b="1" dirty="0"/>
              <a:t>Reliance </a:t>
            </a:r>
            <a:br>
              <a:rPr lang="en-US" sz="3800" b="1" dirty="0"/>
            </a:br>
            <a:r>
              <a:rPr lang="en-US" sz="3800" b="1" dirty="0"/>
              <a:t>on the </a:t>
            </a:r>
            <a:br>
              <a:rPr lang="en-US" sz="3800" b="1" dirty="0"/>
            </a:br>
            <a:r>
              <a:rPr lang="en-US" sz="3800" b="1" dirty="0"/>
              <a:t>ESGF data infrastructure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r="1060"/>
          <a:stretch/>
        </p:blipFill>
        <p:spPr>
          <a:xfrm>
            <a:off x="4501415" y="0"/>
            <a:ext cx="7690585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633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156" y="3928844"/>
            <a:ext cx="10119251" cy="1752599"/>
          </a:xfrm>
        </p:spPr>
        <p:txBody>
          <a:bodyPr>
            <a:normAutofit/>
          </a:bodyPr>
          <a:lstStyle/>
          <a:p>
            <a:pPr algn="l">
              <a:lnSpc>
                <a:spcPts val="5400"/>
              </a:lnSpc>
            </a:pPr>
            <a:r>
              <a:rPr lang="en-US" sz="5400" b="1" dirty="0">
                <a:solidFill>
                  <a:srgbClr val="8F0856"/>
                </a:solidFill>
              </a:rPr>
              <a:t>Evolution of a community-based data ecosystem</a:t>
            </a:r>
            <a:endParaRPr lang="en-US" sz="5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98672"/>
            <a:ext cx="114300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5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480" y="135"/>
            <a:ext cx="10018713" cy="1180483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b="1" dirty="0"/>
              <a:t>Proposed advances will facilitate the BER Virtual Laboratory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14" y="1180618"/>
            <a:ext cx="7618486" cy="532178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85605" y="2570663"/>
            <a:ext cx="2966505" cy="2541691"/>
          </a:xfrm>
        </p:spPr>
        <p:txBody>
          <a:bodyPr anchor="t" anchorCtr="0">
            <a:normAutofit/>
          </a:bodyPr>
          <a:lstStyle/>
          <a:p>
            <a:pPr>
              <a:lnSpc>
                <a:spcPts val="2400"/>
              </a:lnSpc>
            </a:pPr>
            <a:r>
              <a:rPr lang="en-US" sz="2100" b="1" dirty="0">
                <a:solidFill>
                  <a:srgbClr val="C00000"/>
                </a:solidFill>
              </a:rPr>
              <a:t>Red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/>
              <a:t>text </a:t>
            </a:r>
            <a:r>
              <a:rPr lang="en-US" sz="2100" b="1" dirty="0" smtClean="0">
                <a:solidFill>
                  <a:schemeClr val="accent1">
                    <a:lumMod val="75000"/>
                  </a:schemeClr>
                </a:solidFill>
              </a:rPr>
              <a:t>represents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associated proposal tasks</a:t>
            </a:r>
          </a:p>
          <a:p>
            <a:pPr>
              <a:lnSpc>
                <a:spcPts val="2400"/>
              </a:lnSpc>
            </a:pPr>
            <a:r>
              <a:rPr lang="en-US" sz="2100" dirty="0" smtClean="0"/>
              <a:t>ESGF is an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integral part of BER’s overall science strategy </a:t>
            </a:r>
          </a:p>
        </p:txBody>
      </p:sp>
    </p:spTree>
    <p:extLst>
      <p:ext uri="{BB962C8B-B14F-4D97-AF65-F5344CB8AC3E}">
        <p14:creationId xmlns:p14="http://schemas.microsoft.com/office/powerpoint/2010/main" val="5927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99027408"/>
              </p:ext>
            </p:extLst>
          </p:nvPr>
        </p:nvGraphicFramePr>
        <p:xfrm>
          <a:off x="2003807" y="706227"/>
          <a:ext cx="9083049" cy="6220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14-ESN-0712_ICNWG_Logo_Final_RGB copy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893" y="2348507"/>
            <a:ext cx="2516150" cy="1565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EYRglobalWEB-0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05" y="195917"/>
            <a:ext cx="4484062" cy="1295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URFnet_transparan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558" y="5741412"/>
            <a:ext cx="1530125" cy="629814"/>
          </a:xfrm>
          <a:prstGeom prst="rect">
            <a:avLst/>
          </a:prstGeom>
        </p:spPr>
      </p:pic>
      <p:pic>
        <p:nvPicPr>
          <p:cNvPr id="9" name="Picture 8" descr="Janet_Primary_CMYK_master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009" y="4910066"/>
            <a:ext cx="1498397" cy="758845"/>
          </a:xfrm>
          <a:prstGeom prst="rect">
            <a:avLst/>
          </a:prstGeom>
        </p:spPr>
      </p:pic>
      <p:pic>
        <p:nvPicPr>
          <p:cNvPr id="10" name="Picture 9" descr="internet2_logo_colorpos_eps-3.ep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422" y="3697569"/>
            <a:ext cx="1308100" cy="965200"/>
          </a:xfrm>
          <a:prstGeom prst="rect">
            <a:avLst/>
          </a:prstGeom>
        </p:spPr>
      </p:pic>
      <p:pic>
        <p:nvPicPr>
          <p:cNvPr id="11" name="Picture 10" descr="FUNETLOGO295R431_edit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37" y="2652459"/>
            <a:ext cx="1127530" cy="337532"/>
          </a:xfrm>
          <a:prstGeom prst="rect">
            <a:avLst/>
          </a:prstGeom>
        </p:spPr>
      </p:pic>
      <p:pic>
        <p:nvPicPr>
          <p:cNvPr id="12" name="Picture 11" descr="ESnet_Logo_No_SpellOut_CMYK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67" y="1668595"/>
            <a:ext cx="1485878" cy="444900"/>
          </a:xfrm>
          <a:prstGeom prst="rect">
            <a:avLst/>
          </a:prstGeom>
        </p:spPr>
      </p:pic>
      <p:pic>
        <p:nvPicPr>
          <p:cNvPr id="13" name="Picture 12" descr="NSF_Logo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15237" y="5684074"/>
            <a:ext cx="693180" cy="71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LLL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05139" y="2600520"/>
            <a:ext cx="516834" cy="502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6" descr="PNNL_Logo.pn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1" r="8036"/>
          <a:stretch/>
        </p:blipFill>
        <p:spPr bwMode="auto">
          <a:xfrm>
            <a:off x="2207151" y="3279936"/>
            <a:ext cx="1172633" cy="42280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8"/>
          <a:srcRect l="62291" r="19694"/>
          <a:stretch/>
        </p:blipFill>
        <p:spPr>
          <a:xfrm>
            <a:off x="2612258" y="5109341"/>
            <a:ext cx="733425" cy="44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79750" y="5100245"/>
            <a:ext cx="1023693" cy="576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723" t="42060" r="25746" b="26758"/>
          <a:stretch/>
        </p:blipFill>
        <p:spPr>
          <a:xfrm>
            <a:off x="4610367" y="2468748"/>
            <a:ext cx="580076" cy="63410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8940340" y="2243565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1"/>
          <a:srcRect t="7914" r="20005"/>
          <a:stretch/>
        </p:blipFill>
        <p:spPr>
          <a:xfrm>
            <a:off x="2959891" y="3790945"/>
            <a:ext cx="2142938" cy="39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AIMS Logo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03" y="3630147"/>
            <a:ext cx="905947" cy="793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knmi-logo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90" y="5426182"/>
            <a:ext cx="581885" cy="485458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23" name="Picture 22" descr="NCI_1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399" y="4767785"/>
            <a:ext cx="716639" cy="389478"/>
          </a:xfrm>
          <a:prstGeom prst="rect">
            <a:avLst/>
          </a:prstGeom>
        </p:spPr>
      </p:pic>
      <p:pic>
        <p:nvPicPr>
          <p:cNvPr id="24" name="Picture 23" descr="stfc_ceda_left.jp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41" y="4151416"/>
            <a:ext cx="1620667" cy="432792"/>
          </a:xfrm>
          <a:prstGeom prst="rect">
            <a:avLst/>
          </a:prstGeom>
        </p:spPr>
      </p:pic>
      <p:pic>
        <p:nvPicPr>
          <p:cNvPr id="25" name="Picture 24" descr="AARNet_logo-transparent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423" y="2348507"/>
            <a:ext cx="1601287" cy="604122"/>
          </a:xfrm>
          <a:prstGeom prst="rect">
            <a:avLst/>
          </a:prstGeom>
        </p:spPr>
      </p:pic>
      <p:pic>
        <p:nvPicPr>
          <p:cNvPr id="26" name="Picture 25" descr="geant_logo_rgb_300dpi.jp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70" y="4568883"/>
            <a:ext cx="1078970" cy="519063"/>
          </a:xfrm>
          <a:prstGeom prst="rect">
            <a:avLst/>
          </a:prstGeom>
        </p:spPr>
      </p:pic>
      <p:pic>
        <p:nvPicPr>
          <p:cNvPr id="27" name="Picture 26" descr="DFN_(Deutsches_Forschungsnetz)_logo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218" y="3430389"/>
            <a:ext cx="1264157" cy="554455"/>
          </a:xfrm>
          <a:prstGeom prst="rect">
            <a:avLst/>
          </a:prstGeom>
        </p:spPr>
      </p:pic>
      <p:pic>
        <p:nvPicPr>
          <p:cNvPr id="28" name="Picture 27" descr="NASALogo.gif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361" y="1713719"/>
            <a:ext cx="707038" cy="571558"/>
          </a:xfrm>
          <a:prstGeom prst="rect">
            <a:avLst/>
          </a:prstGeom>
        </p:spPr>
      </p:pic>
      <p:pic>
        <p:nvPicPr>
          <p:cNvPr id="29" name="Picture 28" descr="lbnl-logo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09" y="4382979"/>
            <a:ext cx="689186" cy="588105"/>
          </a:xfrm>
          <a:prstGeom prst="rect">
            <a:avLst/>
          </a:prstGeom>
        </p:spPr>
      </p:pic>
      <p:pic>
        <p:nvPicPr>
          <p:cNvPr id="31" name="Picture 30" descr="anl-logo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54" y="3214331"/>
            <a:ext cx="1004644" cy="377779"/>
          </a:xfrm>
          <a:prstGeom prst="rect">
            <a:avLst/>
          </a:prstGeom>
        </p:spPr>
      </p:pic>
      <p:pic>
        <p:nvPicPr>
          <p:cNvPr id="32" name="Picture 31" descr="US-DeptOfEnergy-Seal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88" y="1674409"/>
            <a:ext cx="775099" cy="775099"/>
          </a:xfrm>
          <a:prstGeom prst="rect">
            <a:avLst/>
          </a:prstGeom>
        </p:spPr>
      </p:pic>
      <p:pic>
        <p:nvPicPr>
          <p:cNvPr id="33" name="Picture 32" descr="ncar-small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24" y="3671455"/>
            <a:ext cx="705693" cy="705693"/>
          </a:xfrm>
          <a:prstGeom prst="rect">
            <a:avLst/>
          </a:prstGeom>
        </p:spPr>
      </p:pic>
      <p:pic>
        <p:nvPicPr>
          <p:cNvPr id="34" name="Picture 33" descr="dkrz-logo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08" y="4833195"/>
            <a:ext cx="1161850" cy="40955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784558" y="6333677"/>
            <a:ext cx="260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…and many more...</a:t>
            </a:r>
          </a:p>
        </p:txBody>
      </p:sp>
      <p:pic>
        <p:nvPicPr>
          <p:cNvPr id="36" name="Picture 35" descr="noaa_logo.gif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37" y="4282020"/>
            <a:ext cx="681311" cy="684036"/>
          </a:xfrm>
          <a:prstGeom prst="rect">
            <a:avLst/>
          </a:prstGeom>
        </p:spPr>
      </p:pic>
      <p:pic>
        <p:nvPicPr>
          <p:cNvPr id="37" name="Picture 36" descr="IS-ENES2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01" y="1752137"/>
            <a:ext cx="619642" cy="619642"/>
          </a:xfrm>
          <a:prstGeom prst="rect">
            <a:avLst/>
          </a:prstGeom>
        </p:spPr>
      </p:pic>
      <p:pic>
        <p:nvPicPr>
          <p:cNvPr id="38" name="Picture 37" descr="a.tiff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09" y="5673037"/>
            <a:ext cx="1303539" cy="3426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1607" y="2501177"/>
            <a:ext cx="578855" cy="7984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9"/>
          <a:srcRect l="2184" r="82092" b="24020"/>
          <a:stretch/>
        </p:blipFill>
        <p:spPr>
          <a:xfrm>
            <a:off x="3685877" y="2437459"/>
            <a:ext cx="855030" cy="4487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53810" y="2997090"/>
            <a:ext cx="1242588" cy="32135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7328" y="4231649"/>
            <a:ext cx="849356" cy="6784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9893" y="5721384"/>
            <a:ext cx="554303" cy="5543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503671" y="6027605"/>
            <a:ext cx="471329" cy="41233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6087" r="13256" b="35816"/>
          <a:stretch/>
        </p:blipFill>
        <p:spPr>
          <a:xfrm>
            <a:off x="3385754" y="604845"/>
            <a:ext cx="2621288" cy="1017895"/>
          </a:xfrm>
          <a:prstGeom prst="rect">
            <a:avLst/>
          </a:prstGeom>
        </p:spPr>
      </p:pic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1414454" y="-176938"/>
            <a:ext cx="10833084" cy="883165"/>
          </a:xfrm>
          <a:effectLst/>
        </p:spPr>
        <p:txBody>
          <a:bodyPr>
            <a:normAutofit/>
          </a:bodyPr>
          <a:lstStyle/>
          <a:p>
            <a:r>
              <a:rPr lang="en-US" sz="3400" b="1" dirty="0"/>
              <a:t>International Climate Network Working Group (ICNWG)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80144" y="4909408"/>
            <a:ext cx="978412" cy="41020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3493129" y="3485230"/>
            <a:ext cx="921514" cy="30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277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0896"/>
            <a:ext cx="4144155" cy="3861096"/>
          </a:xfrm>
          <a:prstGeom prst="rect">
            <a:avLst/>
          </a:prstGeom>
        </p:spPr>
      </p:pic>
      <p:pic>
        <p:nvPicPr>
          <p:cNvPr id="6" name="Picture 5" descr="a.tiff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DDCDC"/>
              </a:clrFrom>
              <a:clrTo>
                <a:srgbClr val="DDDC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t="3245" r="1004" b="3792"/>
          <a:stretch/>
        </p:blipFill>
        <p:spPr>
          <a:xfrm>
            <a:off x="3140758" y="2668993"/>
            <a:ext cx="8993687" cy="386109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lumMod val="78000"/>
                  <a:lumOff val="22000"/>
                  <a:alpha val="55000"/>
                </a:schemeClr>
              </a:gs>
              <a:gs pos="50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alpha val="48000"/>
                </a:schemeClr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497" y="136"/>
            <a:ext cx="10707689" cy="1124472"/>
          </a:xfrm>
          <a:effectLst/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Network connections and collaborations made through the ICNWG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036052" y="1321849"/>
            <a:ext cx="4155947" cy="13471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176213" indent="-176213">
              <a:lnSpc>
                <a:spcPts val="2300"/>
              </a:lnSpc>
              <a:buSzPct val="110000"/>
              <a:buFont typeface="Corbel" panose="020B0503020204020204" pitchFamily="34" charset="0"/>
              <a:buChar char="•"/>
            </a:pPr>
            <a:r>
              <a:rPr lang="en-US" sz="2000" b="1" dirty="0">
                <a:solidFill>
                  <a:srgbClr val="376092"/>
                </a:solidFill>
              </a:rPr>
              <a:t>Stretch goal: </a:t>
            </a:r>
            <a:r>
              <a:rPr lang="en-US" sz="2000" dirty="0"/>
              <a:t>16 </a:t>
            </a:r>
            <a:r>
              <a:rPr lang="en-US" sz="2000" dirty="0" err="1"/>
              <a:t>Gbps</a:t>
            </a:r>
            <a:r>
              <a:rPr lang="en-US" sz="2000" dirty="0"/>
              <a:t> (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1 PB/week</a:t>
            </a:r>
            <a:r>
              <a:rPr lang="en-US" sz="2000" dirty="0"/>
              <a:t>) of sustained disk-to-disk transfer between ESGF primary data centers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006892" y="5004761"/>
            <a:ext cx="4585339" cy="976360"/>
          </a:xfrm>
          <a:prstGeom prst="rect">
            <a:avLst/>
          </a:prstGeom>
          <a:solidFill>
            <a:srgbClr val="D6EEFB">
              <a:alpha val="5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ICNWG infrastructure traverse more than 13,000 miles of networks, spanning two oceans and three continents.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34541" y="1305330"/>
            <a:ext cx="4601512" cy="1363663"/>
          </a:xfrm>
        </p:spPr>
        <p:txBody>
          <a:bodyPr anchor="t" anchorCtr="0">
            <a:normAutofit/>
          </a:bodyPr>
          <a:lstStyle/>
          <a:p>
            <a:pPr>
              <a:lnSpc>
                <a:spcPts val="2300"/>
              </a:lnSpc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Immediate goal:</a:t>
            </a:r>
            <a:r>
              <a:rPr lang="en-US" sz="2000" b="1" dirty="0">
                <a:solidFill>
                  <a:srgbClr val="376092"/>
                </a:solidFill>
              </a:rPr>
              <a:t> </a:t>
            </a:r>
            <a:r>
              <a:rPr lang="en-US" sz="2000" dirty="0"/>
              <a:t>4 </a:t>
            </a:r>
            <a:r>
              <a:rPr lang="en-US" sz="2000" dirty="0" err="1"/>
              <a:t>Gbps</a:t>
            </a:r>
            <a:r>
              <a:rPr lang="en-US" sz="2000" dirty="0"/>
              <a:t> (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1 PB/month</a:t>
            </a:r>
            <a:r>
              <a:rPr lang="en-US" sz="2000" dirty="0"/>
              <a:t>) of sustained disk-to-disk data transfer between ESGF primary data centers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34766" y="1993327"/>
            <a:ext cx="3140758" cy="65659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>
                <a:solidFill>
                  <a:srgbClr val="C00000"/>
                </a:solidFill>
              </a:rPr>
              <a:t>Public: </a:t>
            </a:r>
            <a:r>
              <a:rPr lang="en-US" sz="2000" dirty="0">
                <a:solidFill>
                  <a:srgbClr val="C00000"/>
                </a:solidFill>
              </a:rPr>
              <a:t>(http://</a:t>
            </a:r>
            <a:r>
              <a:rPr lang="en-US" sz="2000" dirty="0" err="1">
                <a:solidFill>
                  <a:srgbClr val="C00000"/>
                </a:solidFill>
              </a:rPr>
              <a:t>icnwg.llnl.gov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153804" y="2181340"/>
            <a:ext cx="280962" cy="134488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52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446" y="-10882"/>
            <a:ext cx="10349318" cy="1022907"/>
          </a:xfrm>
          <a:effectLst/>
        </p:spPr>
        <p:txBody>
          <a:bodyPr>
            <a:noAutofit/>
          </a:bodyPr>
          <a:lstStyle/>
          <a:p>
            <a:pPr algn="l">
              <a:lnSpc>
                <a:spcPts val="3500"/>
              </a:lnSpc>
            </a:pPr>
            <a:r>
              <a:rPr lang="en-US" sz="3400" b="1" dirty="0"/>
              <a:t>ESGF data center at LLNL lacks the storage resources required to achieve CMIP6 science goals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078" y="947832"/>
            <a:ext cx="7777686" cy="591806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422067" y="2747357"/>
            <a:ext cx="2747011" cy="1458884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LLNL sets </a:t>
            </a:r>
            <a:r>
              <a:rPr lang="en-US" dirty="0" smtClean="0"/>
              <a:t>the standards for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networking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best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practices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1785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463" y="135"/>
            <a:ext cx="9894560" cy="1600065"/>
          </a:xfrm>
          <a:effectLst/>
        </p:spPr>
        <p:txBody>
          <a:bodyPr/>
          <a:lstStyle/>
          <a:p>
            <a:pPr algn="l"/>
            <a:r>
              <a:rPr lang="en-US" b="1" dirty="0"/>
              <a:t>CMIP6 ESGF data publication process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82" y="1600200"/>
            <a:ext cx="8126918" cy="4228965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11129" y="2797233"/>
            <a:ext cx="2553953" cy="1575262"/>
          </a:xfrm>
        </p:spPr>
        <p:txBody>
          <a:bodyPr anchor="t" anchorCtr="0"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ervices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operates independently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esiliency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4930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707690" cy="1600065"/>
          </a:xfrm>
          <a:effectLst/>
        </p:spPr>
        <p:txBody>
          <a:bodyPr/>
          <a:lstStyle/>
          <a:p>
            <a:r>
              <a:rPr lang="en-US" b="1" dirty="0"/>
              <a:t>Offline message publication tool and a basic end-user information tool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55" y="1477465"/>
            <a:ext cx="9053444" cy="407989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85159" y="3341934"/>
            <a:ext cx="4611690" cy="31242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Persistent identifier (PID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933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018713" cy="1600065"/>
          </a:xfrm>
          <a:effectLst/>
        </p:spPr>
        <p:txBody>
          <a:bodyPr/>
          <a:lstStyle/>
          <a:p>
            <a:r>
              <a:rPr lang="en-US" b="1" dirty="0"/>
              <a:t>Interpretation of charge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211304"/>
            <a:ext cx="10270688" cy="5326655"/>
          </a:xfrm>
        </p:spPr>
        <p:txBody>
          <a:bodyPr>
            <a:normAutofit/>
          </a:bodyPr>
          <a:lstStyle/>
          <a:p>
            <a:r>
              <a:rPr lang="en-US" dirty="0"/>
              <a:t>There are several BER initiatives under way to address the challenges of big data</a:t>
            </a:r>
          </a:p>
          <a:p>
            <a:pPr lvl="1"/>
            <a:r>
              <a:rPr lang="en-US" dirty="0"/>
              <a:t>Scope of this proposal was restricted to </a:t>
            </a:r>
            <a:r>
              <a:rPr lang="en-US" dirty="0" smtClean="0"/>
              <a:t>data-intensive </a:t>
            </a:r>
            <a:r>
              <a:rPr lang="en-US" dirty="0"/>
              <a:t>science applications for CMIP, ACME, and </a:t>
            </a:r>
            <a:r>
              <a:rPr lang="en-US" dirty="0" smtClean="0"/>
              <a:t>other BER </a:t>
            </a:r>
            <a:r>
              <a:rPr lang="en-US" dirty="0"/>
              <a:t>Virtual Data Integration (or Virtual Laboratory</a:t>
            </a:r>
            <a:r>
              <a:rPr lang="en-US" dirty="0" smtClean="0"/>
              <a:t>) projects</a:t>
            </a:r>
            <a:endParaRPr lang="en-US" dirty="0"/>
          </a:p>
          <a:p>
            <a:r>
              <a:rPr lang="en-US" dirty="0"/>
              <a:t>Timeframe assumed </a:t>
            </a:r>
            <a:r>
              <a:rPr lang="en-US" dirty="0" smtClean="0"/>
              <a:t>ended in the year </a:t>
            </a:r>
            <a:r>
              <a:rPr lang="en-US" dirty="0"/>
              <a:t>2020 </a:t>
            </a:r>
            <a:endParaRPr lang="en-US" dirty="0" smtClean="0"/>
          </a:p>
          <a:p>
            <a:r>
              <a:rPr lang="en-US" dirty="0" smtClean="0"/>
              <a:t>Charge </a:t>
            </a:r>
            <a:r>
              <a:rPr lang="en-US" dirty="0"/>
              <a:t>asked for identification of investments that are most likely to positively impact both data-intensive science research goals (i.e., CMIP) and exascale computing goals (i.e., ACME)</a:t>
            </a:r>
          </a:p>
          <a:p>
            <a:pPr lvl="1"/>
            <a:r>
              <a:rPr lang="en-US" dirty="0" smtClean="0"/>
              <a:t>Leadership </a:t>
            </a:r>
            <a:r>
              <a:rPr lang="en-US" dirty="0"/>
              <a:t>Compute Facilities (NERSC, OLCF, ALCF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31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42" y="135"/>
            <a:ext cx="10707690" cy="1244855"/>
          </a:xfrm>
          <a:effectLst/>
        </p:spPr>
        <p:txBody>
          <a:bodyPr/>
          <a:lstStyle/>
          <a:p>
            <a:r>
              <a:rPr lang="en-US" b="1" dirty="0"/>
              <a:t>Compute services for backend implementation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35" y="1078735"/>
            <a:ext cx="8803896" cy="56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1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156" y="4121728"/>
            <a:ext cx="8656823" cy="1752599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rgbClr val="8F0856"/>
                </a:solidFill>
              </a:rPr>
              <a:t>What’s next</a:t>
            </a: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569357"/>
            <a:ext cx="8128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313" y="11152"/>
            <a:ext cx="3385144" cy="1589047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b="1" dirty="0"/>
              <a:t>Future work on the horizon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135" y="134"/>
            <a:ext cx="4798865" cy="6857865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05017" y="1649770"/>
            <a:ext cx="2917359" cy="4526909"/>
          </a:xfrm>
        </p:spPr>
        <p:txBody>
          <a:bodyPr anchor="t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en-US" sz="1600" b="1" dirty="0"/>
              <a:t>Dynamic resources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Manage and enhance user accessibility.</a:t>
            </a:r>
          </a:p>
          <a:p>
            <a:pPr>
              <a:lnSpc>
                <a:spcPts val="1800"/>
              </a:lnSpc>
            </a:pPr>
            <a:r>
              <a:rPr lang="en-US" sz="1600" b="1" i="1" dirty="0"/>
              <a:t>In situ </a:t>
            </a:r>
            <a:r>
              <a:rPr lang="en-US" sz="1600" b="1" dirty="0"/>
              <a:t>analysis: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Enable users to obtain real-time computational results </a:t>
            </a:r>
            <a:r>
              <a:rPr lang="en-US" sz="1600" dirty="0"/>
              <a:t>by performing calculations at the site where data resides.</a:t>
            </a:r>
          </a:p>
          <a:p>
            <a:pPr>
              <a:lnSpc>
                <a:spcPts val="1800"/>
              </a:lnSpc>
            </a:pPr>
            <a:r>
              <a:rPr lang="en-US" sz="1600" b="1" dirty="0"/>
              <a:t>Machine learning: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Find patterns and features in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exabyte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-scale data</a:t>
            </a:r>
            <a:r>
              <a:rPr lang="en-US" sz="1600" dirty="0"/>
              <a:t>, providing users with new insights based on the vast wealth of available data.</a:t>
            </a:r>
          </a:p>
          <a:p>
            <a:pPr>
              <a:lnSpc>
                <a:spcPts val="1800"/>
              </a:lnSpc>
            </a:pPr>
            <a:r>
              <a:rPr lang="en-US" sz="1600" b="1" dirty="0"/>
              <a:t>Uncertainty quantification: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Connect uncertainty in underlying data </a:t>
            </a:r>
            <a:r>
              <a:rPr lang="en-US" sz="1600" dirty="0"/>
              <a:t>with the reliability of conclusions.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22376" y="1649771"/>
            <a:ext cx="2917359" cy="31917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176213" indent="-176213">
              <a:lnSpc>
                <a:spcPts val="1800"/>
              </a:lnSpc>
              <a:buSzPct val="110000"/>
              <a:buFont typeface="Corbel" panose="020B0503020204020204" pitchFamily="34" charset="0"/>
              <a:buChar char="•"/>
            </a:pPr>
            <a:r>
              <a:rPr lang="en-US" sz="1600" b="1" dirty="0"/>
              <a:t>Cloud development: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Enable easy setup of ESGF nodes and services</a:t>
            </a:r>
            <a:r>
              <a:rPr lang="en-US" sz="1600" dirty="0">
                <a:solidFill>
                  <a:srgbClr val="8F0856"/>
                </a:solidFill>
              </a:rPr>
              <a:t> </a:t>
            </a:r>
            <a:r>
              <a:rPr lang="en-US" sz="1600" dirty="0"/>
              <a:t>on the cloud, either for permanent management or for transitional computational tasks.</a:t>
            </a:r>
          </a:p>
          <a:p>
            <a:pPr marL="176213" indent="-176213">
              <a:lnSpc>
                <a:spcPts val="1800"/>
              </a:lnSpc>
              <a:buSzPct val="110000"/>
              <a:buFont typeface="Corbel" panose="020B0503020204020204" pitchFamily="34" charset="0"/>
              <a:buChar char="•"/>
            </a:pPr>
            <a:r>
              <a:rPr lang="en-US" sz="1600" b="1" dirty="0"/>
              <a:t>Analytical Modeling: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Gauge how long calculations will take </a:t>
            </a:r>
            <a:r>
              <a:rPr lang="en-US" sz="1600" dirty="0"/>
              <a:t>on various platforms, so that users can optimize their use of worldwide computational resources. </a:t>
            </a:r>
          </a:p>
        </p:txBody>
      </p:sp>
      <p:sp>
        <p:nvSpPr>
          <p:cNvPr id="3" name="Frame 2"/>
          <p:cNvSpPr/>
          <p:nvPr/>
        </p:nvSpPr>
        <p:spPr>
          <a:xfrm>
            <a:off x="10557164" y="332509"/>
            <a:ext cx="308758" cy="6080166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96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6"/>
            <a:ext cx="10018713" cy="878406"/>
          </a:xfrm>
          <a:effectLst/>
        </p:spPr>
        <p:txBody>
          <a:bodyPr/>
          <a:lstStyle/>
          <a:p>
            <a:r>
              <a:rPr lang="en-US" b="1" dirty="0"/>
              <a:t>Future directions and challenges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0894" y="878541"/>
            <a:ext cx="9085131" cy="537903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/>
              <a:t>Scale with “Big Data” produced by higher resolution models, satellites, and instruments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/>
              <a:t>Expand server-side functionality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Server-side processing </a:t>
            </a:r>
            <a:r>
              <a:rPr lang="en-US" dirty="0"/>
              <a:t>through WPS (climate indexes, custom algorithms); GIS mapping services (for climate change impact studies at regional and local scale); Facilitate model to observations inter-comparison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/>
              <a:t>Expand direct client access capabilities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Increased support for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OPeNDAP</a:t>
            </a:r>
            <a:r>
              <a:rPr lang="en-US" dirty="0"/>
              <a:t> based access; Track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provenance</a:t>
            </a:r>
            <a:r>
              <a:rPr lang="en-US" dirty="0"/>
              <a:t> of complex processing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workflows </a:t>
            </a:r>
            <a:r>
              <a:rPr lang="en-US" dirty="0"/>
              <a:t>for reproducibility and repeatability;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Controlled Vocabularies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/>
              <a:t>Flexible container configurations for </a:t>
            </a:r>
            <a:br>
              <a:rPr lang="en-US" b="1" dirty="0"/>
            </a:br>
            <a:r>
              <a:rPr lang="en-US" b="1" dirty="0"/>
              <a:t>Cloud deployment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Instantiate ESGF nodes on demand for </a:t>
            </a:r>
            <a:br>
              <a:rPr lang="en-US" dirty="0"/>
            </a:br>
            <a:r>
              <a:rPr lang="en-US" dirty="0"/>
              <a:t>short lifetime projects; Environment with </a:t>
            </a:r>
            <a:br>
              <a:rPr lang="en-US" dirty="0"/>
            </a:br>
            <a:r>
              <a:rPr lang="en-US" dirty="0"/>
              <a:t>elastic allocation of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back-end storage and 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computing resources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/>
              <a:t>Expand to other scientific domains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Biology, Hydrology, Radio Astronomy</a:t>
            </a:r>
            <a:r>
              <a:rPr lang="en-US" dirty="0"/>
              <a:t>,…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899" y="3849192"/>
            <a:ext cx="1925778" cy="24931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83" y="3847004"/>
            <a:ext cx="1927412" cy="24953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181" y="3847003"/>
            <a:ext cx="1918191" cy="24953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6552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5091" y="1600200"/>
            <a:ext cx="5360894" cy="4901844"/>
          </a:xfrm>
        </p:spPr>
        <p:txBody>
          <a:bodyPr anchor="t" anchorCtr="0">
            <a:normAutofit/>
          </a:bodyPr>
          <a:lstStyle/>
          <a:p>
            <a:r>
              <a:rPr lang="en-US" sz="2200" b="1" dirty="0"/>
              <a:t>Earth System Grid Federation</a:t>
            </a:r>
          </a:p>
          <a:p>
            <a:pPr lvl="1"/>
            <a:r>
              <a:rPr lang="en-US" sz="1900" b="1" dirty="0" err="1">
                <a:solidFill>
                  <a:schemeClr val="accent1">
                    <a:lumMod val="75000"/>
                  </a:schemeClr>
                </a:solidFill>
              </a:rPr>
              <a:t>esgf.llnl.gov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2200" b="1" dirty="0"/>
              <a:t>Living documents </a:t>
            </a:r>
            <a:r>
              <a:rPr lang="en-US" sz="2200" dirty="0"/>
              <a:t>(i.e., governance, strategic plan, security plan, etc.)</a:t>
            </a:r>
          </a:p>
          <a:p>
            <a:pPr lvl="1"/>
            <a:r>
              <a:rPr lang="en-US" sz="1900" b="1" dirty="0" err="1">
                <a:solidFill>
                  <a:schemeClr val="accent1">
                    <a:lumMod val="75000"/>
                  </a:schemeClr>
                </a:solidFill>
              </a:rPr>
              <a:t>esgf.llnl.gov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 “Documents”</a:t>
            </a:r>
            <a:endParaRPr lang="en-US" sz="19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200" b="1" dirty="0"/>
              <a:t>Reports</a:t>
            </a:r>
          </a:p>
          <a:p>
            <a:pPr lvl="1"/>
            <a:r>
              <a:rPr lang="en-US" sz="1900" b="1" dirty="0" err="1">
                <a:solidFill>
                  <a:schemeClr val="accent1">
                    <a:lumMod val="75000"/>
                  </a:schemeClr>
                </a:solidFill>
              </a:rPr>
              <a:t>esgf.llnl.gov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sz="1900" b="1" dirty="0" err="1">
                <a:solidFill>
                  <a:schemeClr val="accent1">
                    <a:lumMod val="75000"/>
                  </a:schemeClr>
                </a:solidFill>
              </a:rPr>
              <a:t>reports.html</a:t>
            </a:r>
            <a:endParaRPr lang="en-US" sz="19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200" b="1" dirty="0"/>
              <a:t>Conferences</a:t>
            </a:r>
          </a:p>
          <a:p>
            <a:pPr lvl="1"/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esgf.llnl.gov/</a:t>
            </a:r>
            <a:r>
              <a:rPr lang="en-US" sz="1900" b="1" dirty="0" err="1">
                <a:solidFill>
                  <a:schemeClr val="accent1">
                    <a:lumMod val="75000"/>
                  </a:schemeClr>
                </a:solidFill>
              </a:rPr>
              <a:t>conferences.html</a:t>
            </a:r>
            <a:endParaRPr lang="en-US" sz="19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200" b="1" dirty="0"/>
              <a:t>Letters of Support</a:t>
            </a:r>
          </a:p>
          <a:p>
            <a:pPr lvl="1"/>
            <a:r>
              <a:rPr lang="en-US" sz="1900" b="1" dirty="0" err="1">
                <a:solidFill>
                  <a:schemeClr val="accent1">
                    <a:lumMod val="75000"/>
                  </a:schemeClr>
                </a:solidFill>
              </a:rPr>
              <a:t>esgf.llnl.gov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/letters-of-</a:t>
            </a:r>
            <a:r>
              <a:rPr lang="en-US" sz="1900" b="1" dirty="0" err="1">
                <a:solidFill>
                  <a:schemeClr val="accent1">
                    <a:lumMod val="75000"/>
                  </a:schemeClr>
                </a:solidFill>
              </a:rPr>
              <a:t>support.html</a:t>
            </a:r>
            <a:endParaRPr lang="en-US" sz="19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  <a:effectLst/>
        </p:spPr>
        <p:txBody>
          <a:bodyPr/>
          <a:lstStyle/>
          <a:p>
            <a:r>
              <a:rPr lang="en-US" b="1" dirty="0"/>
              <a:t>Websites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558334" y="1600199"/>
            <a:ext cx="5741243" cy="525780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SzPct val="110000"/>
              <a:buFont typeface="Corbel" panose="020B0503020204020204" pitchFamily="34" charset="0"/>
              <a:buChar char="•"/>
            </a:pPr>
            <a:r>
              <a:rPr lang="en-US" sz="2600" b="1" dirty="0"/>
              <a:t>Committee Members</a:t>
            </a:r>
          </a:p>
          <a:p>
            <a:pPr lvl="1">
              <a:buSzPct val="110000"/>
              <a:buFont typeface="Corbel" panose="020B0503020204020204" pitchFamily="34" charset="0"/>
              <a:buChar char="–"/>
            </a:pP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esgf.llnl.gov/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</a:rPr>
              <a:t>committee.html</a:t>
            </a:r>
            <a:endParaRPr lang="en-US" sz="21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SzPct val="110000"/>
              <a:buFont typeface="Corbel" panose="020B0503020204020204" pitchFamily="34" charset="0"/>
              <a:buChar char="•"/>
            </a:pPr>
            <a:r>
              <a:rPr lang="en-US" sz="2600" b="1" dirty="0"/>
              <a:t>Confluence / JIRA</a:t>
            </a:r>
          </a:p>
          <a:p>
            <a:pPr lvl="1">
              <a:lnSpc>
                <a:spcPct val="120000"/>
              </a:lnSpc>
              <a:buSzPct val="110000"/>
              <a:buFont typeface="Corbel" panose="020B0503020204020204" pitchFamily="34" charset="0"/>
              <a:buChar char="–"/>
            </a:pP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  <a:t>acme-climate.atlassian.net/</a:t>
            </a:r>
            <a:b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  <a:t>wiki/display/ESGF/</a:t>
            </a:r>
            <a:r>
              <a:rPr lang="en-GB" sz="2100" b="1" dirty="0" err="1">
                <a:solidFill>
                  <a:schemeClr val="accent1">
                    <a:lumMod val="75000"/>
                  </a:schemeClr>
                </a:solidFill>
              </a:rPr>
              <a:t>Earth+System+Grid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b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  <a:t>Federation; confluence/JIRA</a:t>
            </a:r>
            <a:endParaRPr lang="en-US" sz="21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SzPct val="110000"/>
              <a:buFont typeface="Corbel" panose="020B0503020204020204" pitchFamily="34" charset="0"/>
              <a:buChar char="•"/>
            </a:pPr>
            <a:r>
              <a:rPr lang="en-US" b="1" dirty="0"/>
              <a:t>GitHub (software repository)</a:t>
            </a:r>
            <a:endParaRPr lang="en-US" dirty="0"/>
          </a:p>
          <a:p>
            <a:pPr lvl="1">
              <a:buSzPct val="110000"/>
              <a:buFont typeface="Corbel" panose="020B0503020204020204" pitchFamily="34" charset="0"/>
              <a:buChar char="–"/>
            </a:pPr>
            <a:r>
              <a:rPr lang="en-GB" sz="2100" b="1" dirty="0" err="1">
                <a:solidFill>
                  <a:schemeClr val="accent1">
                    <a:lumMod val="75000"/>
                  </a:schemeClr>
                </a:solidFill>
              </a:rPr>
              <a:t>github.com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GB" sz="2100" b="1" dirty="0" err="1">
                <a:solidFill>
                  <a:schemeClr val="accent1">
                    <a:lumMod val="75000"/>
                  </a:schemeClr>
                </a:solidFill>
              </a:rPr>
              <a:t>esgf</a:t>
            </a:r>
            <a:r>
              <a:rPr lang="en-GB" dirty="0"/>
              <a:t>; software repository website</a:t>
            </a:r>
          </a:p>
          <a:p>
            <a:pPr>
              <a:buSzPct val="110000"/>
              <a:buFont typeface="Corbel" panose="020B0503020204020204" pitchFamily="34" charset="0"/>
              <a:buChar char="•"/>
            </a:pPr>
            <a:r>
              <a:rPr lang="en-US" b="1" dirty="0"/>
              <a:t>Network</a:t>
            </a:r>
          </a:p>
          <a:p>
            <a:pPr lvl="1">
              <a:buSzPct val="110000"/>
              <a:buFont typeface="Corbel" panose="020B0503020204020204" pitchFamily="34" charset="0"/>
              <a:buChar char="–"/>
            </a:pP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</a:rPr>
              <a:t>icnwg.llnl.gov</a:t>
            </a:r>
            <a:endParaRPr lang="en-US" sz="21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SzPct val="110000"/>
              <a:buFont typeface="Corbel" panose="020B0503020204020204" pitchFamily="34" charset="0"/>
              <a:buChar char="•"/>
            </a:pPr>
            <a:r>
              <a:rPr lang="en-US" b="1" dirty="0"/>
              <a:t>Tutorial</a:t>
            </a:r>
          </a:p>
          <a:p>
            <a:pPr lvl="1">
              <a:lnSpc>
                <a:spcPct val="120000"/>
              </a:lnSpc>
              <a:buSzPct val="110000"/>
              <a:buFont typeface="Corbel" panose="020B0503020204020204" pitchFamily="34" charset="0"/>
              <a:buChar char="–"/>
            </a:pP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www.earthsystemcog.org/projects/cog/</a:t>
            </a:r>
            <a:b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</a:rPr>
              <a:t>tutorials_web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; CoG tutorial</a:t>
            </a:r>
          </a:p>
        </p:txBody>
      </p:sp>
    </p:spTree>
    <p:extLst>
      <p:ext uri="{BB962C8B-B14F-4D97-AF65-F5344CB8AC3E}">
        <p14:creationId xmlns:p14="http://schemas.microsoft.com/office/powerpoint/2010/main" val="13067970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156" y="4121728"/>
            <a:ext cx="8656823" cy="1752599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rgbClr val="8F0856"/>
                </a:solidFill>
              </a:rPr>
              <a:t>Lessons Learned</a:t>
            </a: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34" y="649185"/>
            <a:ext cx="11165733" cy="347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12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018713" cy="966817"/>
          </a:xfrm>
          <a:effectLst/>
        </p:spPr>
        <p:txBody>
          <a:bodyPr/>
          <a:lstStyle/>
          <a:p>
            <a:r>
              <a:rPr lang="en-US" b="1" dirty="0"/>
              <a:t>Lessons learned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2910" y="966952"/>
            <a:ext cx="10018713" cy="589104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x-none" sz="2600" dirty="0"/>
              <a:t>ESGF infrastructure is under constant </a:t>
            </a:r>
            <a:r>
              <a:rPr lang="en-US" altLang="x-none" sz="2600" b="1" dirty="0">
                <a:solidFill>
                  <a:schemeClr val="accent1">
                    <a:lumMod val="75000"/>
                  </a:schemeClr>
                </a:solidFill>
              </a:rPr>
              <a:t>requirements to improve </a:t>
            </a:r>
            <a:br>
              <a:rPr lang="en-US" altLang="x-none" sz="2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x-none" sz="2600" b="1" dirty="0">
                <a:solidFill>
                  <a:schemeClr val="accent1">
                    <a:lumMod val="75000"/>
                  </a:schemeClr>
                </a:solidFill>
              </a:rPr>
              <a:t>and adapt</a:t>
            </a:r>
          </a:p>
          <a:p>
            <a:pPr>
              <a:spcAft>
                <a:spcPts val="1200"/>
              </a:spcAft>
            </a:pPr>
            <a:r>
              <a:rPr lang="en-US" altLang="x-none" sz="2600" dirty="0"/>
              <a:t>ESGF must continue to rely on </a:t>
            </a:r>
            <a:r>
              <a:rPr lang="en-US" altLang="x-none" sz="2600" b="1" dirty="0">
                <a:solidFill>
                  <a:schemeClr val="accent1">
                    <a:lumMod val="75000"/>
                  </a:schemeClr>
                </a:solidFill>
              </a:rPr>
              <a:t>careful integration of already proven technologies and applications</a:t>
            </a:r>
            <a:r>
              <a:rPr lang="en-US" altLang="x-none" sz="2600" dirty="0">
                <a:solidFill>
                  <a:srgbClr val="8F0856"/>
                </a:solidFill>
              </a:rPr>
              <a:t> </a:t>
            </a:r>
            <a:r>
              <a:rPr lang="en-US" altLang="x-none" sz="2600" dirty="0"/>
              <a:t>that have been developed by teams over the course of many years (e.., Solr, TDS, UV-CDAT, HTTP, </a:t>
            </a:r>
            <a:r>
              <a:rPr lang="en-US" altLang="x-none" sz="2600" dirty="0" err="1"/>
              <a:t>OPeNDAP</a:t>
            </a:r>
            <a:r>
              <a:rPr lang="en-US" altLang="x-none" sz="2600" dirty="0"/>
              <a:t>, SSL,…)</a:t>
            </a:r>
          </a:p>
          <a:p>
            <a:pPr>
              <a:spcAft>
                <a:spcPts val="1200"/>
              </a:spcAft>
            </a:pPr>
            <a:r>
              <a:rPr lang="en-US" altLang="x-none" sz="2600" b="1" dirty="0">
                <a:solidFill>
                  <a:schemeClr val="accent1">
                    <a:lumMod val="75000"/>
                  </a:schemeClr>
                </a:solidFill>
              </a:rPr>
              <a:t>Promote participation and involvement </a:t>
            </a:r>
            <a:r>
              <a:rPr lang="en-US" altLang="x-none" sz="2600" dirty="0"/>
              <a:t>by a large community of stakeholders, managers, and engineers, through an open source, meritocracy based system (not dissimilar to the principles promoted by the Apache Software Foundation, for example)</a:t>
            </a:r>
          </a:p>
          <a:p>
            <a:pPr>
              <a:spcAft>
                <a:spcPts val="1200"/>
              </a:spcAft>
            </a:pPr>
            <a:r>
              <a:rPr lang="en-US" altLang="x-none" sz="2600" b="1" dirty="0">
                <a:solidFill>
                  <a:schemeClr val="accent1">
                    <a:lumMod val="75000"/>
                  </a:schemeClr>
                </a:solidFill>
              </a:rPr>
              <a:t>Establish a flexible governance model </a:t>
            </a:r>
            <a:r>
              <a:rPr lang="en-US" altLang="x-none" sz="2600" dirty="0"/>
              <a:t>from the very beginning, in order to represent the changing interests of all stakeholders, prioritize requirements, and guide the overall system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2641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018713" cy="966817"/>
          </a:xfrm>
          <a:effectLst/>
        </p:spPr>
        <p:txBody>
          <a:bodyPr/>
          <a:lstStyle/>
          <a:p>
            <a:r>
              <a:rPr lang="en-US" b="1" dirty="0"/>
              <a:t>Lessons learned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2910" y="966952"/>
            <a:ext cx="10018713" cy="589104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x-none" sz="2600" b="1" dirty="0">
                <a:solidFill>
                  <a:schemeClr val="accent1">
                    <a:lumMod val="75000"/>
                  </a:schemeClr>
                </a:solidFill>
              </a:rPr>
              <a:t>Avoid single points-of-failure</a:t>
            </a:r>
            <a:r>
              <a:rPr lang="en-US" altLang="x-none" sz="2600" dirty="0">
                <a:solidFill>
                  <a:srgbClr val="8F0856"/>
                </a:solidFill>
              </a:rPr>
              <a:t> </a:t>
            </a:r>
            <a:r>
              <a:rPr lang="en-US" altLang="x-none" sz="2600" dirty="0"/>
              <a:t>in the engineering workforce</a:t>
            </a:r>
          </a:p>
          <a:p>
            <a:pPr>
              <a:spcAft>
                <a:spcPts val="1200"/>
              </a:spcAft>
            </a:pPr>
            <a:r>
              <a:rPr lang="en-US" altLang="x-none" sz="2600" dirty="0"/>
              <a:t>Large infrastructure like ESGF should consider </a:t>
            </a:r>
            <a:r>
              <a:rPr lang="en-US" altLang="x-none" sz="2600" b="1" dirty="0">
                <a:solidFill>
                  <a:schemeClr val="accent1">
                    <a:lumMod val="75000"/>
                  </a:schemeClr>
                </a:solidFill>
              </a:rPr>
              <a:t>scalability and resiliency </a:t>
            </a:r>
            <a:r>
              <a:rPr lang="en-US" altLang="x-none" sz="2600" dirty="0"/>
              <a:t>as major requirements (e.g., data discovery, movement, processing, etc.)</a:t>
            </a:r>
          </a:p>
          <a:p>
            <a:pPr>
              <a:spcAft>
                <a:spcPts val="1200"/>
              </a:spcAft>
            </a:pPr>
            <a:r>
              <a:rPr lang="en-US" altLang="x-none" sz="2600" b="1" dirty="0">
                <a:solidFill>
                  <a:schemeClr val="accent1">
                    <a:lumMod val="75000"/>
                  </a:schemeClr>
                </a:solidFill>
              </a:rPr>
              <a:t>Funding is always a struggle </a:t>
            </a:r>
            <a:r>
              <a:rPr lang="en-US" altLang="x-none" sz="2600" dirty="0"/>
              <a:t>(U.S., EU and other international agencies tend to fund innovative research and new ideas and less prone to support ongoing successful projects such as ESGF)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253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018713" cy="1600065"/>
          </a:xfrm>
          <a:effectLst/>
        </p:spPr>
        <p:txBody>
          <a:bodyPr/>
          <a:lstStyle/>
          <a:p>
            <a:r>
              <a:rPr lang="en-US" b="1" dirty="0"/>
              <a:t>Discussion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5" y="1600200"/>
            <a:ext cx="7590688" cy="3928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484310" y="1600200"/>
            <a:ext cx="3059114" cy="4281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 pitchFamily="34" charset="0"/>
              </a:rPr>
              <a:t>ESGF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represents a next-generation agile, open source and modular HPC framework</a:t>
            </a:r>
            <a:endParaRPr lang="en-US" sz="2000" dirty="0">
              <a:cs typeface="Arial" pitchFamily="34" charset="0"/>
            </a:endParaRPr>
          </a:p>
          <a:p>
            <a:r>
              <a:rPr lang="en-US" sz="2000" dirty="0" smtClean="0">
                <a:cs typeface="Arial" pitchFamily="34" charset="0"/>
              </a:rPr>
              <a:t>The </a:t>
            </a:r>
            <a:r>
              <a:rPr lang="en-US" sz="2000" dirty="0">
                <a:cs typeface="Arial" pitchFamily="34" charset="0"/>
              </a:rPr>
              <a:t>ESGF framework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aligned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with DOE directions of developing advanced, interoperable community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tools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250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617" y="135"/>
            <a:ext cx="7834406" cy="1752599"/>
          </a:xfrm>
        </p:spPr>
        <p:txBody>
          <a:bodyPr/>
          <a:lstStyle/>
          <a:p>
            <a:pPr algn="l"/>
            <a:r>
              <a:rPr lang="en-US" dirty="0" smtClean="0"/>
              <a:t>ESGF p</a:t>
            </a:r>
            <a:r>
              <a:rPr lang="en-US" b="1" dirty="0" smtClean="0"/>
              <a:t>resentation </a:t>
            </a:r>
            <a:r>
              <a:rPr lang="en-US" b="1" dirty="0"/>
              <a:t>agenda</a:t>
            </a:r>
            <a:br>
              <a:rPr lang="en-US" b="1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2692023"/>
              </p:ext>
            </p:extLst>
          </p:nvPr>
        </p:nvGraphicFramePr>
        <p:xfrm>
          <a:off x="3804588" y="953925"/>
          <a:ext cx="8245898" cy="548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3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255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0332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Presentation</a:t>
                      </a:r>
                      <a:r>
                        <a:rPr lang="en-US" baseline="0" dirty="0"/>
                        <a:t> Title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Dean N. Williams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</a:rPr>
                        <a:t>ESGF Overview</a:t>
                      </a:r>
                      <a:endParaRPr lang="en-US" sz="1400" b="1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Sasha 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</a:rPr>
                        <a:t>Publication, Tracking and Feedback Notification (TFN), and Node Manager </a:t>
                      </a:r>
                      <a:endParaRPr lang="en-US" sz="1400" b="1" dirty="0">
                        <a:solidFill>
                          <a:srgbClr val="37609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Luca </a:t>
                      </a:r>
                      <a:r>
                        <a:rPr lang="en-US" sz="1400" b="1" dirty="0" err="1"/>
                        <a:t>Cinquini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</a:rPr>
                        <a:t>CoG User Interface (UI), Metadata and Search</a:t>
                      </a:r>
                      <a:endParaRPr lang="en-US" sz="1400" b="1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Charles </a:t>
                      </a:r>
                      <a:r>
                        <a:rPr lang="en-US" sz="1400" b="1" dirty="0" err="1"/>
                        <a:t>Doutriaux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</a:rPr>
                        <a:t>Advanced Computational Environments and Data Analytics</a:t>
                      </a:r>
                      <a:endParaRPr lang="en-US" sz="1400" b="1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Denis Nadeau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</a:rPr>
                        <a:t>Community Data Management System</a:t>
                      </a:r>
                      <a:r>
                        <a:rPr lang="en-US" sz="1400" b="1" kern="1200" baseline="0" dirty="0">
                          <a:solidFill>
                            <a:srgbClr val="376092"/>
                          </a:solidFill>
                          <a:effectLst/>
                        </a:rPr>
                        <a:t> (CDMS) &amp; Climate Model Output Rewriter (CMOR)</a:t>
                      </a:r>
                      <a:endParaRPr lang="en-US" sz="1400" b="1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Jason </a:t>
                      </a:r>
                      <a:r>
                        <a:rPr lang="en-US" sz="1400" b="1" dirty="0" err="1"/>
                        <a:t>Bouttee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</a:rPr>
                        <a:t>Server-side Computing: Application Programming Interface (API)</a:t>
                      </a:r>
                      <a:endParaRPr lang="en-US" sz="1400" b="1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Zeshawn Shaheen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</a:rPr>
                        <a:t>Diagnostics and Metrics</a:t>
                      </a:r>
                      <a:endParaRPr lang="en-US" sz="1400" b="1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Williams Hill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dirty="0"/>
                        <a:t>and Luca </a:t>
                      </a:r>
                      <a:r>
                        <a:rPr lang="en-US" sz="1400" b="1" dirty="0" err="1"/>
                        <a:t>Cinquini</a:t>
                      </a:r>
                      <a:r>
                        <a:rPr lang="en-US" sz="14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</a:rPr>
                        <a:t>Software Installation</a:t>
                      </a:r>
                      <a:endParaRPr lang="en-US" sz="1400" b="1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Soo Kyung</a:t>
                      </a:r>
                      <a:r>
                        <a:rPr lang="en-US" sz="1400" b="1" baseline="0" dirty="0"/>
                        <a:t> Kim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</a:rPr>
                        <a:t>Machine Learning</a:t>
                      </a:r>
                      <a:endParaRPr lang="en-US" sz="1400" b="1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Jim </a:t>
                      </a:r>
                      <a:r>
                        <a:rPr lang="en-US" sz="1400" b="1" dirty="0" err="1"/>
                        <a:t>McEnerney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</a:rPr>
                        <a:t>Uncertainty Quantification (UQ) and Analytical Modeling (AM)</a:t>
                      </a:r>
                      <a:endParaRPr lang="en-US" sz="1400" b="1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Ji-Woo Lee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</a:rPr>
                        <a:t>Scientific Contributions of ESGF to Research</a:t>
                      </a:r>
                      <a:r>
                        <a:rPr lang="en-US" sz="1400" b="1" kern="1200" baseline="0" dirty="0">
                          <a:solidFill>
                            <a:srgbClr val="376092"/>
                          </a:solidFill>
                          <a:effectLst/>
                        </a:rPr>
                        <a:t> Communities</a:t>
                      </a:r>
                      <a:endParaRPr lang="en-US" sz="1400" b="1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Cameron Harr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</a:rPr>
                        <a:t>Hardware &amp; Network and Data Transfer</a:t>
                      </a:r>
                      <a:endParaRPr lang="en-US" sz="1400" b="1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Matthew Harris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rgbClr val="376092"/>
                          </a:solidFill>
                          <a:effectLst/>
                        </a:rPr>
                        <a:t>User Support and Documentation</a:t>
                      </a:r>
                      <a:endParaRPr lang="en-US" sz="1400" b="1" kern="1200" dirty="0">
                        <a:solidFill>
                          <a:srgbClr val="37609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484310" y="135"/>
            <a:ext cx="10018713" cy="133467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b="1" dirty="0">
              <a:solidFill>
                <a:srgbClr val="376092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56534"/>
              </p:ext>
            </p:extLst>
          </p:nvPr>
        </p:nvGraphicFramePr>
        <p:xfrm>
          <a:off x="221674" y="196809"/>
          <a:ext cx="2938086" cy="555171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73255">
                  <a:extLst>
                    <a:ext uri="{9D8B030D-6E8A-4147-A177-3AD203B41FA5}">
                      <a16:colId xmlns="" xmlns:a16="http://schemas.microsoft.com/office/drawing/2014/main" val="4094529835"/>
                    </a:ext>
                  </a:extLst>
                </a:gridCol>
                <a:gridCol w="308635">
                  <a:extLst>
                    <a:ext uri="{9D8B030D-6E8A-4147-A177-3AD203B41FA5}">
                      <a16:colId xmlns="" xmlns:a16="http://schemas.microsoft.com/office/drawing/2014/main" val="3537846017"/>
                    </a:ext>
                  </a:extLst>
                </a:gridCol>
                <a:gridCol w="2122152">
                  <a:extLst>
                    <a:ext uri="{9D8B030D-6E8A-4147-A177-3AD203B41FA5}">
                      <a16:colId xmlns="" xmlns:a16="http://schemas.microsoft.com/office/drawing/2014/main" val="2941850290"/>
                    </a:ext>
                  </a:extLst>
                </a:gridCol>
                <a:gridCol w="234044">
                  <a:extLst>
                    <a:ext uri="{9D8B030D-6E8A-4147-A177-3AD203B41FA5}">
                      <a16:colId xmlns="" xmlns:a16="http://schemas.microsoft.com/office/drawing/2014/main" val="3236593955"/>
                    </a:ext>
                  </a:extLst>
                </a:gridCol>
              </a:tblGrid>
              <a:tr h="269079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Task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86" marR="32886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R&amp;D Area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86" marR="32886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86" marR="32886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5007178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1.1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Data Management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37134001"/>
                  </a:ext>
                </a:extLst>
              </a:tr>
              <a:tr h="215527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1.2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User Interface and Search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4074419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1.3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Hardware &amp; Network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55056994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Data Transfer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64763846"/>
                  </a:ext>
                </a:extLst>
              </a:tr>
              <a:tr h="196308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Installation (Containerized)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98299037"/>
                  </a:ext>
                </a:extLst>
              </a:tr>
              <a:tr h="20320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Authentication &amp; Authorization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97942482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Federation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1158377"/>
                  </a:ext>
                </a:extLst>
              </a:tr>
              <a:tr h="18451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Quality Control &amp; Assurance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86033466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Replication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967730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1.10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Distributed Search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06525320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1.11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Metrics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1576173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1.12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User Notification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2388987"/>
                  </a:ext>
                </a:extLst>
              </a:tr>
              <a:tr h="1926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1.13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Long-tail Publication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06591972"/>
                  </a:ext>
                </a:extLst>
              </a:tr>
              <a:tr h="16256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1.14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Distributed Computation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253454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1.15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Data Citation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4405793"/>
                  </a:ext>
                </a:extLst>
              </a:tr>
              <a:tr h="175988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2.1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Provenance Capture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72766819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</a:rPr>
                        <a:t>2.2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Workflow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8930218"/>
                  </a:ext>
                </a:extLst>
              </a:tr>
              <a:tr h="209736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</a:rPr>
                        <a:t>2.3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Dynamic Resources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1878957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2.4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In situ Analysis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97707956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2.5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Machine Learning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1986888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</a:rPr>
                        <a:t>2.6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UQ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34931023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</a:rPr>
                        <a:t>2.7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Analytical Modeling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6339322"/>
                  </a:ext>
                </a:extLst>
              </a:tr>
              <a:tr h="14708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</a:rPr>
                        <a:t>2.8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Mobile Apps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3005057"/>
                  </a:ext>
                </a:extLst>
              </a:tr>
              <a:tr h="147084">
                <a:tc gridSpan="4"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50295991"/>
                  </a:ext>
                </a:extLst>
              </a:tr>
              <a:tr h="147084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</a:rPr>
                        <a:t>Current capability status: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40973922"/>
                  </a:ext>
                </a:extLst>
              </a:tr>
              <a:tr h="1470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dirty="0">
                          <a:effectLst/>
                        </a:rPr>
                        <a:t>Usable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87399386"/>
                  </a:ext>
                </a:extLst>
              </a:tr>
              <a:tr h="1470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dirty="0">
                          <a:effectLst/>
                        </a:rPr>
                        <a:t>Prototype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281168"/>
                  </a:ext>
                </a:extLst>
              </a:tr>
              <a:tr h="1470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dirty="0">
                          <a:effectLst/>
                        </a:rPr>
                        <a:t>Research activity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018" marR="17661" marT="4263" marB="426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86676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8775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34"/>
            <a:ext cx="3060530" cy="2057266"/>
          </a:xfrm>
          <a:effectLst/>
        </p:spPr>
        <p:txBody>
          <a:bodyPr>
            <a:normAutofit/>
          </a:bodyPr>
          <a:lstStyle/>
          <a:p>
            <a:pPr algn="l">
              <a:lnSpc>
                <a:spcPts val="4000"/>
              </a:lnSpc>
            </a:pPr>
            <a:r>
              <a:rPr lang="en-US" sz="3800" b="1" dirty="0"/>
              <a:t>Context for our charge and proposal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11" y="134"/>
            <a:ext cx="7778489" cy="685786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45395" y="2057400"/>
            <a:ext cx="2807032" cy="4456386"/>
          </a:xfrm>
        </p:spPr>
        <p:txBody>
          <a:bodyPr>
            <a:normAutofit/>
          </a:bodyPr>
          <a:lstStyle/>
          <a:p>
            <a:r>
              <a:rPr lang="en-US" b="1" dirty="0"/>
              <a:t>Outreach and engagement </a:t>
            </a:r>
            <a:endParaRPr lang="en-US" b="1" dirty="0" smtClean="0"/>
          </a:p>
          <a:p>
            <a:r>
              <a:rPr lang="en-US" b="1" dirty="0" smtClean="0"/>
              <a:t>Contributions </a:t>
            </a:r>
            <a:r>
              <a:rPr lang="en-US" b="1" dirty="0"/>
              <a:t>to data </a:t>
            </a:r>
            <a:r>
              <a:rPr lang="en-US" b="1" dirty="0" smtClean="0"/>
              <a:t>science</a:t>
            </a:r>
          </a:p>
          <a:p>
            <a:pPr lvl="1"/>
            <a:r>
              <a:rPr lang="en-US" b="1" dirty="0" smtClean="0"/>
              <a:t>findings </a:t>
            </a:r>
            <a:r>
              <a:rPr lang="en-US" b="1" dirty="0"/>
              <a:t>and recommendations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t="6028" r="4027" b="6493"/>
          <a:stretch/>
        </p:blipFill>
        <p:spPr>
          <a:xfrm>
            <a:off x="4544841" y="0"/>
            <a:ext cx="1400175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111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986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14" y="135"/>
            <a:ext cx="10780009" cy="1600065"/>
          </a:xfrm>
          <a:effectLst/>
        </p:spPr>
        <p:txBody>
          <a:bodyPr/>
          <a:lstStyle/>
          <a:p>
            <a:r>
              <a:rPr lang="en-US" b="1" dirty="0">
                <a:solidFill>
                  <a:srgbClr val="8F0856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469571"/>
            <a:ext cx="10018713" cy="537767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Strategic vision and </a:t>
            </a:r>
            <a:r>
              <a:rPr lang="en-US" dirty="0" smtClean="0"/>
              <a:t>goals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Roadmap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Strategic </a:t>
            </a:r>
            <a:r>
              <a:rPr lang="en-US" dirty="0"/>
              <a:t>implementation plan: 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Evolution </a:t>
            </a:r>
            <a:r>
              <a:rPr lang="en-US" dirty="0"/>
              <a:t>of community-base data ecosystem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What’s </a:t>
            </a:r>
            <a:r>
              <a:rPr lang="en-US" dirty="0"/>
              <a:t>next?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Lessons </a:t>
            </a:r>
            <a:r>
              <a:rPr lang="en-US" dirty="0"/>
              <a:t>learned and 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60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1734" y="4121728"/>
            <a:ext cx="10018713" cy="1752599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8F0856"/>
                </a:solidFill>
              </a:rPr>
              <a:t>Strategic vision and goals</a:t>
            </a:r>
            <a:endParaRPr lang="en-US" sz="5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910" y="511629"/>
            <a:ext cx="10378180" cy="322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4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5"/>
            <a:ext cx="10450024" cy="1600065"/>
          </a:xfrm>
          <a:effectLst/>
        </p:spPr>
        <p:txBody>
          <a:bodyPr>
            <a:normAutofit/>
          </a:bodyPr>
          <a:lstStyle/>
          <a:p>
            <a:r>
              <a:rPr lang="en-US" b="1" dirty="0"/>
              <a:t>Vision: sustain and innovate a data-sharing ecosystem for scientific research and discovery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994524"/>
            <a:ext cx="10018713" cy="4782451"/>
          </a:xfrm>
        </p:spPr>
        <p:txBody>
          <a:bodyPr>
            <a:normAutofit/>
          </a:bodyPr>
          <a:lstStyle/>
          <a:p>
            <a:r>
              <a:rPr lang="en-US" dirty="0"/>
              <a:t>Support BER’s and community’s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missions and strategic vision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Ensure technical and developmental integrity </a:t>
            </a:r>
            <a:r>
              <a:rPr lang="en-US" dirty="0"/>
              <a:t>of the ESGF software infrastructure and data ecosystem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Anticipate cutting-edge technologies </a:t>
            </a:r>
            <a:r>
              <a:rPr lang="en-US" dirty="0"/>
              <a:t>and their use within the federation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Attract and retain the most qualified scientists and software engineers</a:t>
            </a:r>
            <a:r>
              <a:rPr lang="en-US" dirty="0">
                <a:solidFill>
                  <a:srgbClr val="8F0856"/>
                </a:solidFill>
              </a:rPr>
              <a:t> </a:t>
            </a:r>
            <a:r>
              <a:rPr lang="en-US" dirty="0"/>
              <a:t>and enable them to enhance their skills and expertise through leveraging interagency proposals and external projects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Enable scientific collaborations </a:t>
            </a:r>
            <a:r>
              <a:rPr lang="en-US" dirty="0"/>
              <a:t>with academia, industry and other national and international government laboratories and agencies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4309" y="1871333"/>
            <a:ext cx="7675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Earth System Grid Federation (ESGF)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overall goals </a:t>
            </a:r>
            <a:r>
              <a:rPr lang="en-US" sz="2400" dirty="0"/>
              <a:t>Include:</a:t>
            </a:r>
          </a:p>
        </p:txBody>
      </p:sp>
    </p:spTree>
    <p:extLst>
      <p:ext uri="{BB962C8B-B14F-4D97-AF65-F5344CB8AC3E}">
        <p14:creationId xmlns:p14="http://schemas.microsoft.com/office/powerpoint/2010/main" val="93888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22001</TotalTime>
  <Words>4254</Words>
  <Application>Microsoft Macintosh PowerPoint</Application>
  <PresentationFormat>Widescreen</PresentationFormat>
  <Paragraphs>805</Paragraphs>
  <Slides>60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 Black</vt:lpstr>
      <vt:lpstr>Calibri</vt:lpstr>
      <vt:lpstr>Corbel</vt:lpstr>
      <vt:lpstr>Myriad Pro</vt:lpstr>
      <vt:lpstr>Times New Roman</vt:lpstr>
      <vt:lpstr>Wingdings</vt:lpstr>
      <vt:lpstr>Arial</vt:lpstr>
      <vt:lpstr>Parallax</vt:lpstr>
      <vt:lpstr>Document</vt:lpstr>
      <vt:lpstr>The Earth System  Grid Federation (ESGF)</vt:lpstr>
      <vt:lpstr>The ESGF peer-to-peer (P2P) enterprise system is one of the largest-ever collaborative data efforts in Earth system science</vt:lpstr>
      <vt:lpstr>ESGF members</vt:lpstr>
      <vt:lpstr>Our charge</vt:lpstr>
      <vt:lpstr>Interpretation of charge</vt:lpstr>
      <vt:lpstr>Context for our charge and proposal</vt:lpstr>
      <vt:lpstr>Outline</vt:lpstr>
      <vt:lpstr>Strategic vision and goals</vt:lpstr>
      <vt:lpstr>Vision: sustain and innovate a data-sharing ecosystem for scientific research and discovery</vt:lpstr>
      <vt:lpstr>Distributed archives</vt:lpstr>
      <vt:lpstr>Scientific and technical merit  of the ESGF proposal</vt:lpstr>
      <vt:lpstr>Scientific and technical merit of the ESGF proposal</vt:lpstr>
      <vt:lpstr>ESGF R&amp;D Goals</vt:lpstr>
      <vt:lpstr>R&amp;D Goals are based on our survey findings</vt:lpstr>
      <vt:lpstr>Strategic approach for scientific data management and integration</vt:lpstr>
      <vt:lpstr>Integrated data ecosystem</vt:lpstr>
      <vt:lpstr>Strategic vision:  key elements</vt:lpstr>
      <vt:lpstr>Roadmap</vt:lpstr>
      <vt:lpstr>Collaborative  roadmap: past and future</vt:lpstr>
      <vt:lpstr>Federated distributed data archival and retrieval system architecture</vt:lpstr>
      <vt:lpstr>Roadmap to a new architecture </vt:lpstr>
      <vt:lpstr>User survey results  (2016)</vt:lpstr>
      <vt:lpstr>Use demographics</vt:lpstr>
      <vt:lpstr>Use demographics </vt:lpstr>
      <vt:lpstr>Use demographics </vt:lpstr>
      <vt:lpstr>Use demographics </vt:lpstr>
      <vt:lpstr>ESGF comparison  to other archives</vt:lpstr>
      <vt:lpstr>Over the past three years, the ESGF team has published over         combined workshop reports, peer-reviewed journal articles, and citable software DOIs</vt:lpstr>
      <vt:lpstr>Strategic Implementation Plan</vt:lpstr>
      <vt:lpstr>Strategic and implementation documents (1)</vt:lpstr>
      <vt:lpstr>Strategic and implementation documents (2)</vt:lpstr>
      <vt:lpstr>Sponsoring national and international agencies</vt:lpstr>
      <vt:lpstr>Governance communication structure</vt:lpstr>
      <vt:lpstr>Governance communication structure</vt:lpstr>
      <vt:lpstr>ESGF sub-tasks and team leaders</vt:lpstr>
      <vt:lpstr>U.S. multidisciplinary team</vt:lpstr>
      <vt:lpstr>Agile project management tools and websites</vt:lpstr>
      <vt:lpstr>ESGF software system and science integration</vt:lpstr>
      <vt:lpstr>Data federation services</vt:lpstr>
      <vt:lpstr>ESGF Tier 1 and Tier 2 node site requirements for CMIP6</vt:lpstr>
      <vt:lpstr>ACME workbench</vt:lpstr>
      <vt:lpstr>Reliance  on the  ESGF data infrastructure</vt:lpstr>
      <vt:lpstr>Evolution of a community-based data ecosystem</vt:lpstr>
      <vt:lpstr>Proposed advances will facilitate the BER Virtual Laboratory</vt:lpstr>
      <vt:lpstr>International Climate Network Working Group (ICNWG)</vt:lpstr>
      <vt:lpstr>Network connections and collaborations made through the ICNWG</vt:lpstr>
      <vt:lpstr>ESGF data center at LLNL lacks the storage resources required to achieve CMIP6 science goals</vt:lpstr>
      <vt:lpstr>CMIP6 ESGF data publication process</vt:lpstr>
      <vt:lpstr>Offline message publication tool and a basic end-user information tool</vt:lpstr>
      <vt:lpstr>Compute services for backend implementation</vt:lpstr>
      <vt:lpstr>What’s next</vt:lpstr>
      <vt:lpstr>Future work on the horizon</vt:lpstr>
      <vt:lpstr>Future directions and challenges </vt:lpstr>
      <vt:lpstr>Websites</vt:lpstr>
      <vt:lpstr>Lessons Learned</vt:lpstr>
      <vt:lpstr>Lessons learned (1)</vt:lpstr>
      <vt:lpstr>Lessons learned (2)</vt:lpstr>
      <vt:lpstr>Discussion</vt:lpstr>
      <vt:lpstr>ESGF presentation agenda </vt:lpstr>
      <vt:lpstr>PowerPoint Presentation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Williams</dc:creator>
  <cp:lastModifiedBy>Dean Williams</cp:lastModifiedBy>
  <cp:revision>454</cp:revision>
  <cp:lastPrinted>2017-05-08T19:05:33Z</cp:lastPrinted>
  <dcterms:created xsi:type="dcterms:W3CDTF">2017-04-12T15:43:38Z</dcterms:created>
  <dcterms:modified xsi:type="dcterms:W3CDTF">2017-06-02T20:18:22Z</dcterms:modified>
</cp:coreProperties>
</file>